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9" r:id="rId3"/>
    <p:sldId id="260" r:id="rId4"/>
    <p:sldId id="261" r:id="rId5"/>
    <p:sldId id="262" r:id="rId6"/>
    <p:sldId id="263" r:id="rId7"/>
    <p:sldId id="264" r:id="rId8"/>
    <p:sldId id="265" r:id="rId9"/>
    <p:sldId id="266" r:id="rId10"/>
    <p:sldId id="267" r:id="rId11"/>
    <p:sldId id="285" r:id="rId12"/>
    <p:sldId id="284"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391"/>
  </p:normalViewPr>
  <p:slideViewPr>
    <p:cSldViewPr snapToGrid="0" snapToObjects="1">
      <p:cViewPr varScale="1">
        <p:scale>
          <a:sx n="87" d="100"/>
          <a:sy n="87" d="100"/>
        </p:scale>
        <p:origin x="1315"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873-4051-8268-1028CF0EB92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873-4051-8268-1028CF0EB924}"/>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873-4051-8268-1028CF0EB924}"/>
            </c:ext>
          </c:extLst>
        </c:ser>
        <c:dLbls>
          <c:showLegendKey val="0"/>
          <c:showVal val="0"/>
          <c:showCatName val="0"/>
          <c:showSerName val="0"/>
          <c:showPercent val="0"/>
          <c:showBubbleSize val="0"/>
        </c:dLbls>
        <c:gapWidth val="219"/>
        <c:overlap val="-27"/>
        <c:axId val="179246728"/>
        <c:axId val="179249472"/>
      </c:barChart>
      <c:catAx>
        <c:axId val="17924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79249472"/>
        <c:crosses val="autoZero"/>
        <c:auto val="1"/>
        <c:lblAlgn val="ctr"/>
        <c:lblOffset val="100"/>
        <c:noMultiLvlLbl val="0"/>
      </c:catAx>
      <c:valAx>
        <c:axId val="179249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246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9EF-4B4D-96FF-593B3B0D9C5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9EF-4B4D-96FF-593B3B0D9C5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9EF-4B4D-96FF-593B3B0D9C52}"/>
            </c:ext>
          </c:extLst>
        </c:ser>
        <c:dLbls>
          <c:showLegendKey val="0"/>
          <c:showVal val="0"/>
          <c:showCatName val="0"/>
          <c:showSerName val="0"/>
          <c:showPercent val="0"/>
          <c:showBubbleSize val="0"/>
        </c:dLbls>
        <c:gapWidth val="112"/>
        <c:axId val="505503744"/>
        <c:axId val="505504920"/>
      </c:barChart>
      <c:catAx>
        <c:axId val="505503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505504920"/>
        <c:crosses val="autoZero"/>
        <c:auto val="1"/>
        <c:lblAlgn val="ctr"/>
        <c:lblOffset val="100"/>
        <c:noMultiLvlLbl val="0"/>
      </c:catAx>
      <c:valAx>
        <c:axId val="505504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5503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931-4314-B444-20080EA50A3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931-4314-B444-20080EA50A3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931-4314-B444-20080EA50A3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931-4314-B444-20080EA50A3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931-4314-B444-20080EA50A30}"/>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43-48ED-BBE8-806044BAE25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43-48ED-BBE8-806044BAE25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43-48ED-BBE8-806044BAE25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443-48ED-BBE8-806044BAE25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5443-48ED-BBE8-806044BAE25C}"/>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A93F0-B1CB-4581-B8FA-5252859DCCDB}" type="datetimeFigureOut">
              <a:rPr lang="en-US" smtClean="0"/>
              <a:t>9/13/2018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D934D-CC13-40B1-97EB-9073F88A0C6E}" type="slidenum">
              <a:rPr lang="en-US" smtClean="0"/>
              <a:t>‹#›</a:t>
            </a:fld>
            <a:endParaRPr lang="en-US"/>
          </a:p>
        </p:txBody>
      </p:sp>
    </p:spTree>
    <p:extLst>
      <p:ext uri="{BB962C8B-B14F-4D97-AF65-F5344CB8AC3E}">
        <p14:creationId xmlns:p14="http://schemas.microsoft.com/office/powerpoint/2010/main" val="325342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rPr>
              <a:t>Note to presenter: This is a sample presentation that must be customized to include and match the employer</a:t>
            </a:r>
            <a:r>
              <a:rPr lang="ja-JP" altLang="en-US" dirty="0">
                <a:latin typeface="Arial" charset="0"/>
              </a:rPr>
              <a:t>’</a:t>
            </a:r>
            <a:r>
              <a:rPr lang="en-US" dirty="0">
                <a:latin typeface="Arial" charset="0"/>
              </a:rPr>
              <a:t>s own policies and practices. As</a:t>
            </a:r>
            <a:r>
              <a:rPr lang="en-US" baseline="0" dirty="0">
                <a:latin typeface="Arial" charset="0"/>
              </a:rPr>
              <a:t> the </a:t>
            </a:r>
            <a:r>
              <a:rPr lang="en-US" dirty="0">
                <a:latin typeface="Arial" charset="0"/>
              </a:rPr>
              <a:t>presenter, </a:t>
            </a:r>
            <a:r>
              <a:rPr lang="en-US" baseline="0" dirty="0">
                <a:latin typeface="Arial" charset="0"/>
              </a:rPr>
              <a:t>you</a:t>
            </a:r>
            <a:r>
              <a:rPr lang="en-US" dirty="0">
                <a:latin typeface="Arial" charset="0"/>
              </a:rPr>
              <a:t> should be knowledgeable about employer obligations under the Americans with Disabilities Act.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charset="0"/>
            </a:endParaRP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D8F8ED-7B5C-E94B-B3FF-0D37F426F35C}" type="slidenum">
              <a:rPr lang="en-US" smtClean="0"/>
              <a:t>2</a:t>
            </a:fld>
            <a:endParaRPr lang="en-US" dirty="0"/>
          </a:p>
        </p:txBody>
      </p:sp>
    </p:spTree>
    <p:extLst>
      <p:ext uri="{BB962C8B-B14F-4D97-AF65-F5344CB8AC3E}">
        <p14:creationId xmlns:p14="http://schemas.microsoft.com/office/powerpoint/2010/main" val="1600934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13</a:t>
            </a:fld>
            <a:endParaRPr lang="en-US" dirty="0"/>
          </a:p>
        </p:txBody>
      </p:sp>
    </p:spTree>
    <p:extLst>
      <p:ext uri="{BB962C8B-B14F-4D97-AF65-F5344CB8AC3E}">
        <p14:creationId xmlns:p14="http://schemas.microsoft.com/office/powerpoint/2010/main" val="826536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14</a:t>
            </a:fld>
            <a:endParaRPr lang="en-US" dirty="0"/>
          </a:p>
        </p:txBody>
      </p:sp>
    </p:spTree>
    <p:extLst>
      <p:ext uri="{BB962C8B-B14F-4D97-AF65-F5344CB8AC3E}">
        <p14:creationId xmlns:p14="http://schemas.microsoft.com/office/powerpoint/2010/main" val="1637220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15</a:t>
            </a:fld>
            <a:endParaRPr lang="en-US" dirty="0"/>
          </a:p>
        </p:txBody>
      </p:sp>
    </p:spTree>
    <p:extLst>
      <p:ext uri="{BB962C8B-B14F-4D97-AF65-F5344CB8AC3E}">
        <p14:creationId xmlns:p14="http://schemas.microsoft.com/office/powerpoint/2010/main" val="576381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16</a:t>
            </a:fld>
            <a:endParaRPr lang="en-US" dirty="0"/>
          </a:p>
        </p:txBody>
      </p:sp>
    </p:spTree>
    <p:extLst>
      <p:ext uri="{BB962C8B-B14F-4D97-AF65-F5344CB8AC3E}">
        <p14:creationId xmlns:p14="http://schemas.microsoft.com/office/powerpoint/2010/main" val="3167921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17</a:t>
            </a:fld>
            <a:endParaRPr lang="en-US" dirty="0"/>
          </a:p>
        </p:txBody>
      </p:sp>
    </p:spTree>
    <p:extLst>
      <p:ext uri="{BB962C8B-B14F-4D97-AF65-F5344CB8AC3E}">
        <p14:creationId xmlns:p14="http://schemas.microsoft.com/office/powerpoint/2010/main" val="65389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18</a:t>
            </a:fld>
            <a:endParaRPr lang="en-US" dirty="0"/>
          </a:p>
        </p:txBody>
      </p:sp>
    </p:spTree>
    <p:extLst>
      <p:ext uri="{BB962C8B-B14F-4D97-AF65-F5344CB8AC3E}">
        <p14:creationId xmlns:p14="http://schemas.microsoft.com/office/powerpoint/2010/main" val="169743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19</a:t>
            </a:fld>
            <a:endParaRPr lang="en-US" dirty="0"/>
          </a:p>
        </p:txBody>
      </p:sp>
    </p:spTree>
    <p:extLst>
      <p:ext uri="{BB962C8B-B14F-4D97-AF65-F5344CB8AC3E}">
        <p14:creationId xmlns:p14="http://schemas.microsoft.com/office/powerpoint/2010/main" val="2327358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20</a:t>
            </a:fld>
            <a:endParaRPr lang="en-US" dirty="0"/>
          </a:p>
        </p:txBody>
      </p:sp>
    </p:spTree>
    <p:extLst>
      <p:ext uri="{BB962C8B-B14F-4D97-AF65-F5344CB8AC3E}">
        <p14:creationId xmlns:p14="http://schemas.microsoft.com/office/powerpoint/2010/main" val="268530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21</a:t>
            </a:fld>
            <a:endParaRPr lang="en-US" dirty="0"/>
          </a:p>
        </p:txBody>
      </p:sp>
    </p:spTree>
    <p:extLst>
      <p:ext uri="{BB962C8B-B14F-4D97-AF65-F5344CB8AC3E}">
        <p14:creationId xmlns:p14="http://schemas.microsoft.com/office/powerpoint/2010/main" val="284765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22</a:t>
            </a:fld>
            <a:endParaRPr lang="en-US" dirty="0"/>
          </a:p>
        </p:txBody>
      </p:sp>
    </p:spTree>
    <p:extLst>
      <p:ext uri="{BB962C8B-B14F-4D97-AF65-F5344CB8AC3E}">
        <p14:creationId xmlns:p14="http://schemas.microsoft.com/office/powerpoint/2010/main" val="37145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rPr>
              <a:t>Note to presenter: This is a sample presentation that must be customized to include and match the employer</a:t>
            </a:r>
            <a:r>
              <a:rPr lang="ja-JP" altLang="en-US" dirty="0">
                <a:latin typeface="Arial" charset="0"/>
              </a:rPr>
              <a:t>’</a:t>
            </a:r>
            <a:r>
              <a:rPr lang="en-US" dirty="0">
                <a:latin typeface="Arial" charset="0"/>
              </a:rPr>
              <a:t>s own policies and practices. As</a:t>
            </a:r>
            <a:r>
              <a:rPr lang="en-US" baseline="0" dirty="0">
                <a:latin typeface="Arial" charset="0"/>
              </a:rPr>
              <a:t> the </a:t>
            </a:r>
            <a:r>
              <a:rPr lang="en-US" dirty="0">
                <a:latin typeface="Arial" charset="0"/>
              </a:rPr>
              <a:t>presenter, </a:t>
            </a:r>
            <a:r>
              <a:rPr lang="en-US" baseline="0" dirty="0">
                <a:latin typeface="Arial" charset="0"/>
              </a:rPr>
              <a:t>you</a:t>
            </a:r>
            <a:r>
              <a:rPr lang="en-US" dirty="0">
                <a:latin typeface="Arial" charset="0"/>
              </a:rPr>
              <a:t> should be knowledgeable about employer obligations under the Americans with Disabilities Act.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charset="0"/>
            </a:endParaRP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D8F8ED-7B5C-E94B-B3FF-0D37F426F35C}" type="slidenum">
              <a:rPr lang="en-US" smtClean="0"/>
              <a:t>3</a:t>
            </a:fld>
            <a:endParaRPr lang="en-US" dirty="0"/>
          </a:p>
        </p:txBody>
      </p:sp>
    </p:spTree>
    <p:extLst>
      <p:ext uri="{BB962C8B-B14F-4D97-AF65-F5344CB8AC3E}">
        <p14:creationId xmlns:p14="http://schemas.microsoft.com/office/powerpoint/2010/main" val="420746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23</a:t>
            </a:fld>
            <a:endParaRPr lang="en-US" dirty="0"/>
          </a:p>
        </p:txBody>
      </p:sp>
    </p:spTree>
    <p:extLst>
      <p:ext uri="{BB962C8B-B14F-4D97-AF65-F5344CB8AC3E}">
        <p14:creationId xmlns:p14="http://schemas.microsoft.com/office/powerpoint/2010/main" val="4051023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24</a:t>
            </a:fld>
            <a:endParaRPr lang="en-US" dirty="0"/>
          </a:p>
        </p:txBody>
      </p:sp>
    </p:spTree>
    <p:extLst>
      <p:ext uri="{BB962C8B-B14F-4D97-AF65-F5344CB8AC3E}">
        <p14:creationId xmlns:p14="http://schemas.microsoft.com/office/powerpoint/2010/main" val="2739738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25</a:t>
            </a:fld>
            <a:endParaRPr lang="en-US" dirty="0"/>
          </a:p>
        </p:txBody>
      </p:sp>
    </p:spTree>
    <p:extLst>
      <p:ext uri="{BB962C8B-B14F-4D97-AF65-F5344CB8AC3E}">
        <p14:creationId xmlns:p14="http://schemas.microsoft.com/office/powerpoint/2010/main" val="1695207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26</a:t>
            </a:fld>
            <a:endParaRPr lang="en-US" dirty="0"/>
          </a:p>
        </p:txBody>
      </p:sp>
    </p:spTree>
    <p:extLst>
      <p:ext uri="{BB962C8B-B14F-4D97-AF65-F5344CB8AC3E}">
        <p14:creationId xmlns:p14="http://schemas.microsoft.com/office/powerpoint/2010/main" val="2858555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27</a:t>
            </a:fld>
            <a:endParaRPr lang="en-US" dirty="0"/>
          </a:p>
        </p:txBody>
      </p:sp>
    </p:spTree>
    <p:extLst>
      <p:ext uri="{BB962C8B-B14F-4D97-AF65-F5344CB8AC3E}">
        <p14:creationId xmlns:p14="http://schemas.microsoft.com/office/powerpoint/2010/main" val="115937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06438"/>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8F8ED-7B5C-E94B-B3FF-0D37F426F35C}" type="slidenum">
              <a:rPr lang="en-US" smtClean="0"/>
              <a:t>28</a:t>
            </a:fld>
            <a:endParaRPr lang="en-US" dirty="0"/>
          </a:p>
        </p:txBody>
      </p:sp>
    </p:spTree>
    <p:extLst>
      <p:ext uri="{BB962C8B-B14F-4D97-AF65-F5344CB8AC3E}">
        <p14:creationId xmlns:p14="http://schemas.microsoft.com/office/powerpoint/2010/main" val="97770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8F8ED-7B5C-E94B-B3FF-0D37F426F35C}" type="slidenum">
              <a:rPr lang="en-US" smtClean="0"/>
              <a:t>4</a:t>
            </a:fld>
            <a:endParaRPr lang="en-US" dirty="0"/>
          </a:p>
        </p:txBody>
      </p:sp>
    </p:spTree>
    <p:extLst>
      <p:ext uri="{BB962C8B-B14F-4D97-AF65-F5344CB8AC3E}">
        <p14:creationId xmlns:p14="http://schemas.microsoft.com/office/powerpoint/2010/main" val="2877328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5</a:t>
            </a:fld>
            <a:endParaRPr lang="en-US" dirty="0"/>
          </a:p>
        </p:txBody>
      </p:sp>
    </p:spTree>
    <p:extLst>
      <p:ext uri="{BB962C8B-B14F-4D97-AF65-F5344CB8AC3E}">
        <p14:creationId xmlns:p14="http://schemas.microsoft.com/office/powerpoint/2010/main" val="2983656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6</a:t>
            </a:fld>
            <a:endParaRPr lang="en-US" dirty="0"/>
          </a:p>
        </p:txBody>
      </p:sp>
    </p:spTree>
    <p:extLst>
      <p:ext uri="{BB962C8B-B14F-4D97-AF65-F5344CB8AC3E}">
        <p14:creationId xmlns:p14="http://schemas.microsoft.com/office/powerpoint/2010/main" val="1554417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7</a:t>
            </a:fld>
            <a:endParaRPr lang="en-US" dirty="0"/>
          </a:p>
        </p:txBody>
      </p:sp>
    </p:spTree>
    <p:extLst>
      <p:ext uri="{BB962C8B-B14F-4D97-AF65-F5344CB8AC3E}">
        <p14:creationId xmlns:p14="http://schemas.microsoft.com/office/powerpoint/2010/main" val="167671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8</a:t>
            </a:fld>
            <a:endParaRPr lang="en-US" dirty="0"/>
          </a:p>
        </p:txBody>
      </p:sp>
    </p:spTree>
    <p:extLst>
      <p:ext uri="{BB962C8B-B14F-4D97-AF65-F5344CB8AC3E}">
        <p14:creationId xmlns:p14="http://schemas.microsoft.com/office/powerpoint/2010/main" val="290282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9</a:t>
            </a:fld>
            <a:endParaRPr lang="en-US" dirty="0"/>
          </a:p>
        </p:txBody>
      </p:sp>
    </p:spTree>
    <p:extLst>
      <p:ext uri="{BB962C8B-B14F-4D97-AF65-F5344CB8AC3E}">
        <p14:creationId xmlns:p14="http://schemas.microsoft.com/office/powerpoint/2010/main" val="39848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8F8ED-7B5C-E94B-B3FF-0D37F426F35C}" type="slidenum">
              <a:rPr lang="en-US" smtClean="0"/>
              <a:t>10</a:t>
            </a:fld>
            <a:endParaRPr lang="en-US" dirty="0"/>
          </a:p>
        </p:txBody>
      </p:sp>
    </p:spTree>
    <p:extLst>
      <p:ext uri="{BB962C8B-B14F-4D97-AF65-F5344CB8AC3E}">
        <p14:creationId xmlns:p14="http://schemas.microsoft.com/office/powerpoint/2010/main" val="1042193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613" y="279056"/>
            <a:ext cx="277928" cy="349863"/>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2198" y="191282"/>
            <a:ext cx="699603" cy="880678"/>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HR EXPERTISE (HR KNOWLEDGE)</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62963" y="6441021"/>
            <a:ext cx="182834" cy="230156"/>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Americans with Disabilities Act (ADA) Training </a:t>
            </a:r>
            <a:r>
              <a:rPr lang="en-US"/>
              <a:t>for Supervisors </a:t>
            </a:r>
            <a:endParaRPr lang="en-US" dirty="0"/>
          </a:p>
        </p:txBody>
      </p:sp>
      <p:sp>
        <p:nvSpPr>
          <p:cNvPr id="3" name="Text Placeholder 2"/>
          <p:cNvSpPr>
            <a:spLocks noGrp="1"/>
          </p:cNvSpPr>
          <p:nvPr>
            <p:ph type="body" sz="quarter" idx="10"/>
          </p:nvPr>
        </p:nvSpPr>
        <p:spPr/>
        <p:txBody>
          <a:bodyPr/>
          <a:lstStyle/>
          <a:p>
            <a:r>
              <a:rPr lang="en-US" dirty="0"/>
              <a:t>September 2018</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40080" y="640080"/>
            <a:ext cx="7909560" cy="590843"/>
          </a:xfrm>
        </p:spPr>
        <p:txBody>
          <a:bodyPr/>
          <a:lstStyle/>
          <a:p>
            <a:pPr algn="ctr" eaLnBrk="1" hangingPunct="1"/>
            <a:r>
              <a:rPr lang="en-US" dirty="0"/>
              <a:t>Covered Individuals</a:t>
            </a:r>
            <a:r>
              <a:rPr lang="en-US" dirty="0">
                <a:latin typeface="Arial" charset="0"/>
              </a:rPr>
              <a:t> (cont.</a:t>
            </a:r>
            <a:r>
              <a:rPr lang="en-US" dirty="0"/>
              <a:t>)</a:t>
            </a:r>
            <a:endParaRPr lang="en-US" dirty="0">
              <a:latin typeface="Arial" charset="0"/>
            </a:endParaRPr>
          </a:p>
        </p:txBody>
      </p:sp>
      <p:sp>
        <p:nvSpPr>
          <p:cNvPr id="10244" name="Rectangle 3"/>
          <p:cNvSpPr>
            <a:spLocks noGrp="1" noChangeArrowheads="1"/>
          </p:cNvSpPr>
          <p:nvPr>
            <p:ph idx="1"/>
          </p:nvPr>
        </p:nvSpPr>
        <p:spPr>
          <a:xfrm>
            <a:off x="640080" y="1529862"/>
            <a:ext cx="7909560" cy="4550898"/>
          </a:xfrm>
        </p:spPr>
        <p:txBody>
          <a:bodyPr/>
          <a:lstStyle/>
          <a:p>
            <a:endParaRPr lang="en-US" dirty="0"/>
          </a:p>
          <a:p>
            <a:r>
              <a:rPr lang="en-US" dirty="0"/>
              <a:t>An individual is considered to have a disability if he or she has a physical or mental impairment that substantially limits one or more major life activities, has a record of such an impairment, or is regarded as having such an impairment. </a:t>
            </a:r>
          </a:p>
          <a:p>
            <a:r>
              <a:rPr lang="en-US" dirty="0"/>
              <a:t>The term </a:t>
            </a:r>
            <a:r>
              <a:rPr lang="en-US" b="1" dirty="0"/>
              <a:t>"substantially limits"</a:t>
            </a:r>
            <a:r>
              <a:rPr lang="en-US" dirty="0"/>
              <a:t> means:</a:t>
            </a:r>
          </a:p>
          <a:p>
            <a:r>
              <a:rPr lang="en-US" dirty="0"/>
              <a:t>An impairment is a disability if it substantially limits the ability of an individual to perform a major life activity as compared to most people in the general population. An impairment need not prevent, or significantly or severely restrict, the individual from performing a major life activity to be considered substantially limiting.</a:t>
            </a:r>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endParaRPr lang="en-US" sz="1400" dirty="0">
              <a:latin typeface="Arial" charset="0"/>
            </a:endParaRPr>
          </a:p>
        </p:txBody>
      </p:sp>
      <p:sp>
        <p:nvSpPr>
          <p:cNvPr id="10242"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BF6AC0A6-5AFB-E144-BBA5-14419A481CC7}" type="slidenum">
              <a:rPr lang="en-US">
                <a:solidFill>
                  <a:srgbClr val="618DD1"/>
                </a:solidFill>
              </a:rPr>
              <a:pPr algn="r"/>
              <a:t>10</a:t>
            </a:fld>
            <a:endParaRPr lang="en-US" dirty="0">
              <a:solidFill>
                <a:srgbClr val="618DD1"/>
              </a:solidFill>
            </a:endParaRPr>
          </a:p>
        </p:txBody>
      </p:sp>
    </p:spTree>
    <p:extLst>
      <p:ext uri="{BB962C8B-B14F-4D97-AF65-F5344CB8AC3E}">
        <p14:creationId xmlns:p14="http://schemas.microsoft.com/office/powerpoint/2010/main" val="2229863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87D4-0528-40D7-8A05-81B567126E9E}"/>
              </a:ext>
            </a:extLst>
          </p:cNvPr>
          <p:cNvSpPr>
            <a:spLocks noGrp="1"/>
          </p:cNvSpPr>
          <p:nvPr>
            <p:ph type="title"/>
          </p:nvPr>
        </p:nvSpPr>
        <p:spPr>
          <a:xfrm>
            <a:off x="640080" y="640080"/>
            <a:ext cx="7909560" cy="810651"/>
          </a:xfrm>
        </p:spPr>
        <p:txBody>
          <a:bodyPr/>
          <a:lstStyle/>
          <a:p>
            <a:pPr algn="ctr"/>
            <a:r>
              <a:rPr lang="en-US" dirty="0"/>
              <a:t>Covered Individuals (cont.)</a:t>
            </a:r>
          </a:p>
        </p:txBody>
      </p:sp>
      <p:sp>
        <p:nvSpPr>
          <p:cNvPr id="3" name="Content Placeholder 2">
            <a:extLst>
              <a:ext uri="{FF2B5EF4-FFF2-40B4-BE49-F238E27FC236}">
                <a16:creationId xmlns:a16="http://schemas.microsoft.com/office/drawing/2014/main" id="{987AC392-E6AA-4ABC-8A84-6F12A3B5587F}"/>
              </a:ext>
            </a:extLst>
          </p:cNvPr>
          <p:cNvSpPr>
            <a:spLocks noGrp="1"/>
          </p:cNvSpPr>
          <p:nvPr>
            <p:ph idx="1"/>
          </p:nvPr>
        </p:nvSpPr>
        <p:spPr/>
        <p:txBody>
          <a:bodyPr/>
          <a:lstStyle/>
          <a:p>
            <a:endParaRPr lang="en-US" b="1" dirty="0"/>
          </a:p>
          <a:p>
            <a:r>
              <a:rPr lang="en-US" b="1" dirty="0"/>
              <a:t>“Physical or mental impairment”</a:t>
            </a:r>
            <a:r>
              <a:rPr lang="en-US" dirty="0"/>
              <a:t> means:</a:t>
            </a:r>
          </a:p>
          <a:p>
            <a:r>
              <a:rPr lang="en-US" dirty="0"/>
              <a:t>Any physiological disorder or condition, cosmetic disfigurement or anatomical loss affecting one or more of the following body systems: neurological, musculoskeletal, special sense organs, respiratory (including speech organs), cardiovascular, reproductive, digestive, genitourinary, hemic and lymphatic, skin, and endocrine; or</a:t>
            </a:r>
          </a:p>
          <a:p>
            <a:r>
              <a:rPr lang="en-US" dirty="0"/>
              <a:t>Any mental or psychological disorder, such as mental retardation, organic brain syndrome, emotional or mental illness, and specific learning disabilities.</a:t>
            </a:r>
          </a:p>
          <a:p>
            <a:endParaRPr lang="en-US" dirty="0"/>
          </a:p>
        </p:txBody>
      </p:sp>
    </p:spTree>
    <p:extLst>
      <p:ext uri="{BB962C8B-B14F-4D97-AF65-F5344CB8AC3E}">
        <p14:creationId xmlns:p14="http://schemas.microsoft.com/office/powerpoint/2010/main" val="3003604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FAE6-F10C-4DB0-B4AB-1E4A95C6BDA2}"/>
              </a:ext>
            </a:extLst>
          </p:cNvPr>
          <p:cNvSpPr>
            <a:spLocks noGrp="1"/>
          </p:cNvSpPr>
          <p:nvPr>
            <p:ph type="title"/>
          </p:nvPr>
        </p:nvSpPr>
        <p:spPr/>
        <p:txBody>
          <a:bodyPr/>
          <a:lstStyle/>
          <a:p>
            <a:r>
              <a:rPr lang="en-US" dirty="0"/>
              <a:t>Covered Individuals (cont.)</a:t>
            </a:r>
          </a:p>
        </p:txBody>
      </p:sp>
      <p:sp>
        <p:nvSpPr>
          <p:cNvPr id="3" name="Content Placeholder 2">
            <a:extLst>
              <a:ext uri="{FF2B5EF4-FFF2-40B4-BE49-F238E27FC236}">
                <a16:creationId xmlns:a16="http://schemas.microsoft.com/office/drawing/2014/main" id="{A971A911-D460-4CDE-9CA0-40747A2E1B77}"/>
              </a:ext>
            </a:extLst>
          </p:cNvPr>
          <p:cNvSpPr>
            <a:spLocks noGrp="1"/>
          </p:cNvSpPr>
          <p:nvPr>
            <p:ph idx="1"/>
          </p:nvPr>
        </p:nvSpPr>
        <p:spPr/>
        <p:txBody>
          <a:bodyPr/>
          <a:lstStyle/>
          <a:p>
            <a:r>
              <a:rPr lang="en-US" dirty="0"/>
              <a:t>"</a:t>
            </a:r>
            <a:r>
              <a:rPr lang="en-US" b="1" dirty="0"/>
              <a:t>Major life activities</a:t>
            </a:r>
            <a:r>
              <a:rPr lang="en-US" dirty="0"/>
              <a:t>," as defined by the ADA, include:</a:t>
            </a:r>
          </a:p>
          <a:p>
            <a:r>
              <a:rPr lang="en-US" dirty="0"/>
              <a:t>Caring for oneself, performing manual tasks, seeing, hearing, eating, sleeping, walking, standing, sitting, reaching, lifting, bending, speaking, breathing, learning, reading, concentrating, thinking, communicating, interacting with others, and working; and</a:t>
            </a:r>
          </a:p>
          <a:p>
            <a:r>
              <a:rPr lang="en-US" dirty="0"/>
              <a:t>The operation of a major bodily function, including functions of the immune system, special sense organs and skin; normal cell growth; and digestive, genitourinary, bowel, bladder, neurological, brain, respiratory, circulatory, cardiovascular, endocrine, hemic, lymphatic, musculoskeletal, and reproductive functions. The operation of a major bodily function includes the operation of an individual organ within a body system.</a:t>
            </a:r>
          </a:p>
        </p:txBody>
      </p:sp>
    </p:spTree>
    <p:extLst>
      <p:ext uri="{BB962C8B-B14F-4D97-AF65-F5344CB8AC3E}">
        <p14:creationId xmlns:p14="http://schemas.microsoft.com/office/powerpoint/2010/main" val="1098449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t>Covered Individuals</a:t>
            </a:r>
            <a:r>
              <a:rPr lang="en-US" dirty="0">
                <a:latin typeface="Arial" charset="0"/>
              </a:rPr>
              <a:t> (cont.</a:t>
            </a:r>
            <a:r>
              <a:rPr lang="en-US" dirty="0"/>
              <a:t>)</a:t>
            </a:r>
            <a:endParaRPr lang="en-US" dirty="0">
              <a:latin typeface="Arial" charset="0"/>
            </a:endParaRPr>
          </a:p>
        </p:txBody>
      </p:sp>
      <p:sp>
        <p:nvSpPr>
          <p:cNvPr id="10244" name="Rectangle 3"/>
          <p:cNvSpPr>
            <a:spLocks noGrp="1" noChangeArrowheads="1"/>
          </p:cNvSpPr>
          <p:nvPr>
            <p:ph idx="1"/>
          </p:nvPr>
        </p:nvSpPr>
        <p:spPr/>
        <p:txBody>
          <a:bodyPr/>
          <a:lstStyle/>
          <a:p>
            <a:r>
              <a:rPr lang="en-US" dirty="0">
                <a:latin typeface="Arial" charset="0"/>
              </a:rPr>
              <a:t>Whether an impairment is substantially limiting is made </a:t>
            </a:r>
            <a:r>
              <a:rPr lang="en-US" i="1" dirty="0">
                <a:latin typeface="Arial" charset="0"/>
              </a:rPr>
              <a:t>without regard</a:t>
            </a:r>
            <a:r>
              <a:rPr lang="en-US" dirty="0">
                <a:latin typeface="Arial" charset="0"/>
              </a:rPr>
              <a:t> to </a:t>
            </a:r>
            <a:r>
              <a:rPr lang="ja-JP" altLang="en-US" dirty="0">
                <a:latin typeface="Arial" charset="0"/>
              </a:rPr>
              <a:t>“</a:t>
            </a:r>
            <a:r>
              <a:rPr lang="en-US" dirty="0">
                <a:latin typeface="Arial" charset="0"/>
              </a:rPr>
              <a:t>ameliorative effects</a:t>
            </a:r>
            <a:r>
              <a:rPr lang="ja-JP" altLang="en-US" dirty="0">
                <a:latin typeface="Arial" charset="0"/>
              </a:rPr>
              <a:t>”</a:t>
            </a:r>
            <a:r>
              <a:rPr lang="en-US" dirty="0">
                <a:latin typeface="Arial" charset="0"/>
              </a:rPr>
              <a:t> of mitigating measures.</a:t>
            </a:r>
          </a:p>
          <a:p>
            <a:r>
              <a:rPr lang="en-US" dirty="0">
                <a:latin typeface="Arial" charset="0"/>
              </a:rPr>
              <a:t>Mitigating measures may include:</a:t>
            </a:r>
          </a:p>
          <a:p>
            <a:pPr marL="628650" lvl="1" indent="-285750">
              <a:buFont typeface="Arial" panose="020B0604020202020204" pitchFamily="34" charset="0"/>
              <a:buChar char="•"/>
            </a:pPr>
            <a:r>
              <a:rPr lang="en-US" sz="1600" dirty="0">
                <a:latin typeface="Arial" charset="0"/>
              </a:rPr>
              <a:t>Medication.</a:t>
            </a:r>
          </a:p>
          <a:p>
            <a:pPr marL="628650" lvl="1" indent="-285750">
              <a:buFont typeface="Arial" panose="020B0604020202020204" pitchFamily="34" charset="0"/>
              <a:buChar char="•"/>
            </a:pPr>
            <a:r>
              <a:rPr lang="en-US" sz="1600" dirty="0">
                <a:latin typeface="Arial" charset="0"/>
              </a:rPr>
              <a:t>Medical supplies, equipment or appliances.</a:t>
            </a:r>
          </a:p>
          <a:p>
            <a:pPr marL="628650" lvl="1" indent="-285750">
              <a:buFont typeface="Arial" panose="020B0604020202020204" pitchFamily="34" charset="0"/>
              <a:buChar char="•"/>
            </a:pPr>
            <a:r>
              <a:rPr lang="en-US" sz="1600" dirty="0">
                <a:latin typeface="Arial" charset="0"/>
              </a:rPr>
              <a:t>Low-vision devices (not including ordinary eyeglasses or contact lenses).</a:t>
            </a:r>
          </a:p>
          <a:p>
            <a:pPr marL="628650" lvl="1" indent="-285750">
              <a:buFont typeface="Arial" panose="020B0604020202020204" pitchFamily="34" charset="0"/>
              <a:buChar char="•"/>
            </a:pPr>
            <a:r>
              <a:rPr lang="en-US" sz="1600" dirty="0">
                <a:latin typeface="Arial" charset="0"/>
              </a:rPr>
              <a:t>Prosthetics.</a:t>
            </a:r>
          </a:p>
          <a:p>
            <a:pPr marL="628650" lvl="1" indent="-285750">
              <a:buFont typeface="Arial" panose="020B0604020202020204" pitchFamily="34" charset="0"/>
              <a:buChar char="•"/>
            </a:pPr>
            <a:r>
              <a:rPr lang="en-US" sz="1600" dirty="0">
                <a:latin typeface="Arial" charset="0"/>
              </a:rPr>
              <a:t>Hearing aids and other hearing devices.</a:t>
            </a:r>
          </a:p>
          <a:p>
            <a:pPr marL="628650" lvl="1" indent="-285750">
              <a:buFont typeface="Arial" panose="020B0604020202020204" pitchFamily="34" charset="0"/>
              <a:buChar char="•"/>
            </a:pPr>
            <a:r>
              <a:rPr lang="en-US" sz="1600" dirty="0">
                <a:latin typeface="Arial" charset="0"/>
              </a:rPr>
              <a:t>Mobility devices.</a:t>
            </a:r>
          </a:p>
          <a:p>
            <a:pPr marL="628650" lvl="1" indent="-285750">
              <a:buFont typeface="Arial" panose="020B0604020202020204" pitchFamily="34" charset="0"/>
              <a:buChar char="•"/>
            </a:pPr>
            <a:r>
              <a:rPr lang="en-US" sz="1600" dirty="0">
                <a:latin typeface="Arial" charset="0"/>
              </a:rPr>
              <a:t>Other types of medical assistance or therapy.</a:t>
            </a:r>
          </a:p>
          <a:p>
            <a:endParaRPr lang="en-US" dirty="0"/>
          </a:p>
          <a:p>
            <a:endParaRPr lang="en-US" dirty="0"/>
          </a:p>
          <a:p>
            <a:endParaRPr lang="en-US" sz="1400" dirty="0">
              <a:latin typeface="Arial" charset="0"/>
            </a:endParaRPr>
          </a:p>
        </p:txBody>
      </p:sp>
      <p:sp>
        <p:nvSpPr>
          <p:cNvPr id="10242"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BF6AC0A6-5AFB-E144-BBA5-14419A481CC7}" type="slidenum">
              <a:rPr lang="en-US">
                <a:solidFill>
                  <a:srgbClr val="618DD1"/>
                </a:solidFill>
              </a:rPr>
              <a:pPr algn="r"/>
              <a:t>13</a:t>
            </a:fld>
            <a:endParaRPr lang="en-US" dirty="0">
              <a:solidFill>
                <a:srgbClr val="618DD1"/>
              </a:solidFill>
            </a:endParaRPr>
          </a:p>
        </p:txBody>
      </p:sp>
    </p:spTree>
    <p:extLst>
      <p:ext uri="{BB962C8B-B14F-4D97-AF65-F5344CB8AC3E}">
        <p14:creationId xmlns:p14="http://schemas.microsoft.com/office/powerpoint/2010/main" val="3798648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t>Covered Individuals</a:t>
            </a:r>
            <a:r>
              <a:rPr lang="en-US" dirty="0">
                <a:latin typeface="Arial" charset="0"/>
              </a:rPr>
              <a:t> (cont.</a:t>
            </a:r>
            <a:r>
              <a:rPr lang="en-US" dirty="0"/>
              <a:t>)</a:t>
            </a:r>
            <a:endParaRPr lang="en-US" dirty="0">
              <a:latin typeface="Arial" charset="0"/>
            </a:endParaRPr>
          </a:p>
        </p:txBody>
      </p:sp>
      <p:sp>
        <p:nvSpPr>
          <p:cNvPr id="10244" name="Rectangle 3"/>
          <p:cNvSpPr>
            <a:spLocks noGrp="1" noChangeArrowheads="1"/>
          </p:cNvSpPr>
          <p:nvPr>
            <p:ph idx="1"/>
          </p:nvPr>
        </p:nvSpPr>
        <p:spPr/>
        <p:txBody>
          <a:bodyPr/>
          <a:lstStyle/>
          <a:p>
            <a:r>
              <a:rPr lang="en-US" dirty="0"/>
              <a:t>The ADAAA specifically states certain conditions that can quite easily be determined to be a covered disability under the law. These include an individual with epilepsy, paralysis, HIV infection, AIDS, a substantial hearing or visual impairment, cancer, post-traumatic stress disorder (PTSD), obsessive-compulsive disorder (OCD), multiple sclerosis (MS), muscular dystrophy, major depressive disorder, bipolar disorder, schizophrenia, autism, intellectual impairment, mobility impairments requiring use of a wheelchair and partial or missing limbs.</a:t>
            </a:r>
          </a:p>
          <a:p>
            <a:endParaRPr lang="en-US" sz="1400" dirty="0"/>
          </a:p>
          <a:p>
            <a:endParaRPr lang="en-US" sz="1400" dirty="0">
              <a:latin typeface="Arial" charset="0"/>
            </a:endParaRPr>
          </a:p>
        </p:txBody>
      </p:sp>
      <p:sp>
        <p:nvSpPr>
          <p:cNvPr id="10242"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BF6AC0A6-5AFB-E144-BBA5-14419A481CC7}" type="slidenum">
              <a:rPr lang="en-US">
                <a:solidFill>
                  <a:srgbClr val="618DD1"/>
                </a:solidFill>
              </a:rPr>
              <a:pPr algn="r"/>
              <a:t>14</a:t>
            </a:fld>
            <a:endParaRPr lang="en-US" dirty="0">
              <a:solidFill>
                <a:srgbClr val="618DD1"/>
              </a:solidFill>
            </a:endParaRPr>
          </a:p>
        </p:txBody>
      </p:sp>
    </p:spTree>
    <p:extLst>
      <p:ext uri="{BB962C8B-B14F-4D97-AF65-F5344CB8AC3E}">
        <p14:creationId xmlns:p14="http://schemas.microsoft.com/office/powerpoint/2010/main" val="350957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15</a:t>
            </a:fld>
            <a:endParaRPr lang="en-US" dirty="0">
              <a:solidFill>
                <a:srgbClr val="618DD1"/>
              </a:solidFill>
            </a:endParaRPr>
          </a:p>
        </p:txBody>
      </p:sp>
    </p:spTree>
    <p:extLst>
      <p:ext uri="{BB962C8B-B14F-4D97-AF65-F5344CB8AC3E}">
        <p14:creationId xmlns:p14="http://schemas.microsoft.com/office/powerpoint/2010/main" val="2820703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a:latin typeface="Arial" charset="0"/>
              </a:rPr>
              <a:t>Disabilities &amp; Substance Abuse</a:t>
            </a:r>
          </a:p>
        </p:txBody>
      </p:sp>
      <p:sp>
        <p:nvSpPr>
          <p:cNvPr id="13316" name="Rectangle 3"/>
          <p:cNvSpPr>
            <a:spLocks noGrp="1" noChangeArrowheads="1"/>
          </p:cNvSpPr>
          <p:nvPr>
            <p:ph idx="1"/>
          </p:nvPr>
        </p:nvSpPr>
        <p:spPr/>
        <p:txBody>
          <a:bodyPr/>
          <a:lstStyle/>
          <a:p>
            <a:pPr eaLnBrk="1" hangingPunct="1">
              <a:lnSpc>
                <a:spcPct val="80000"/>
              </a:lnSpc>
              <a:buFontTx/>
              <a:buNone/>
            </a:pPr>
            <a:r>
              <a:rPr lang="en-US" b="1" dirty="0">
                <a:latin typeface="Arial" charset="0"/>
              </a:rPr>
              <a:t>Alcohol</a:t>
            </a:r>
          </a:p>
          <a:p>
            <a:pPr eaLnBrk="1" hangingPunct="1">
              <a:lnSpc>
                <a:spcPct val="80000"/>
              </a:lnSpc>
              <a:buFontTx/>
              <a:buNone/>
            </a:pPr>
            <a:r>
              <a:rPr lang="en-US" dirty="0">
                <a:latin typeface="Arial" charset="0"/>
              </a:rPr>
              <a:t>A </a:t>
            </a:r>
            <a:r>
              <a:rPr lang="en-US" sz="1800" dirty="0">
                <a:latin typeface="Arial" charset="0"/>
              </a:rPr>
              <a:t>person who currently uses alcohol is not automatically denied protection simply because of alcohol use. </a:t>
            </a:r>
          </a:p>
          <a:p>
            <a:pPr eaLnBrk="1" hangingPunct="1">
              <a:lnSpc>
                <a:spcPct val="80000"/>
              </a:lnSpc>
              <a:buFontTx/>
              <a:buNone/>
            </a:pPr>
            <a:r>
              <a:rPr lang="en-US" sz="1800" dirty="0">
                <a:latin typeface="Arial" charset="0"/>
              </a:rPr>
              <a:t>An alcoholic is a person with a disability under the ADA and may be entitled to consideration of accommodation, if </a:t>
            </a:r>
            <a:r>
              <a:rPr lang="en-US" dirty="0">
                <a:latin typeface="Arial" charset="0"/>
              </a:rPr>
              <a:t>he or she</a:t>
            </a:r>
            <a:r>
              <a:rPr lang="en-US" sz="1800" dirty="0">
                <a:latin typeface="Arial" charset="0"/>
              </a:rPr>
              <a:t> is qualified to perform the essential functions of a job. </a:t>
            </a:r>
          </a:p>
          <a:p>
            <a:pPr eaLnBrk="1" hangingPunct="1">
              <a:lnSpc>
                <a:spcPct val="80000"/>
              </a:lnSpc>
              <a:buFontTx/>
              <a:buNone/>
            </a:pPr>
            <a:r>
              <a:rPr lang="en-US" sz="1800" dirty="0">
                <a:latin typeface="Arial" charset="0"/>
              </a:rPr>
              <a:t>However, a</a:t>
            </a:r>
            <a:r>
              <a:rPr lang="en-US" dirty="0">
                <a:latin typeface="Arial" charset="0"/>
              </a:rPr>
              <a:t>n</a:t>
            </a:r>
            <a:r>
              <a:rPr lang="en-US" sz="1800" dirty="0">
                <a:latin typeface="Arial" charset="0"/>
              </a:rPr>
              <a:t> employer may discipline, discharge or deny employment to an alcoholic whose use of alcohol adversely affects</a:t>
            </a:r>
            <a:r>
              <a:rPr lang="en-US" sz="1800" i="1" dirty="0">
                <a:latin typeface="Arial" charset="0"/>
              </a:rPr>
              <a:t> </a:t>
            </a:r>
            <a:r>
              <a:rPr lang="en-US" sz="1800" dirty="0">
                <a:latin typeface="Arial" charset="0"/>
              </a:rPr>
              <a:t>job performance or conduct to the extent that he or she is not qualified. </a:t>
            </a:r>
          </a:p>
          <a:p>
            <a:pPr lvl="1" eaLnBrk="1" hangingPunct="1">
              <a:lnSpc>
                <a:spcPct val="80000"/>
              </a:lnSpc>
            </a:pPr>
            <a:endParaRPr lang="en-US" sz="1400" dirty="0">
              <a:latin typeface="Arial" charset="0"/>
            </a:endParaRPr>
          </a:p>
        </p:txBody>
      </p:sp>
      <p:sp>
        <p:nvSpPr>
          <p:cNvPr id="1331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8C25BDD-CF26-6649-AA84-B718C4067872}" type="slidenum">
              <a:rPr lang="en-US">
                <a:solidFill>
                  <a:srgbClr val="618DD1"/>
                </a:solidFill>
              </a:rPr>
              <a:pPr algn="r"/>
              <a:t>16</a:t>
            </a:fld>
            <a:endParaRPr lang="en-US" dirty="0">
              <a:solidFill>
                <a:srgbClr val="618DD1"/>
              </a:solidFill>
            </a:endParaRPr>
          </a:p>
        </p:txBody>
      </p:sp>
    </p:spTree>
    <p:extLst>
      <p:ext uri="{BB962C8B-B14F-4D97-AF65-F5344CB8AC3E}">
        <p14:creationId xmlns:p14="http://schemas.microsoft.com/office/powerpoint/2010/main" val="1783374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a:latin typeface="Arial" charset="0"/>
              </a:rPr>
              <a:t>Disabilities &amp; Substance Abuse (cont.)</a:t>
            </a:r>
          </a:p>
        </p:txBody>
      </p:sp>
      <p:sp>
        <p:nvSpPr>
          <p:cNvPr id="13316" name="Rectangle 3"/>
          <p:cNvSpPr>
            <a:spLocks noGrp="1" noChangeArrowheads="1"/>
          </p:cNvSpPr>
          <p:nvPr>
            <p:ph idx="1"/>
          </p:nvPr>
        </p:nvSpPr>
        <p:spPr/>
        <p:txBody>
          <a:bodyPr/>
          <a:lstStyle/>
          <a:p>
            <a:pPr eaLnBrk="1" hangingPunct="1">
              <a:lnSpc>
                <a:spcPct val="80000"/>
              </a:lnSpc>
              <a:buFontTx/>
              <a:buNone/>
            </a:pPr>
            <a:r>
              <a:rPr lang="en-US" b="1" dirty="0">
                <a:latin typeface="Arial" charset="0"/>
              </a:rPr>
              <a:t>Drugs</a:t>
            </a:r>
          </a:p>
          <a:p>
            <a:pPr eaLnBrk="1" hangingPunct="1">
              <a:lnSpc>
                <a:spcPct val="80000"/>
              </a:lnSpc>
              <a:buFontTx/>
              <a:buNone/>
            </a:pPr>
            <a:r>
              <a:rPr lang="en-US" dirty="0">
                <a:latin typeface="Arial" charset="0"/>
              </a:rPr>
              <a:t>A drug addict is protected as having a disability only if he or she </a:t>
            </a:r>
            <a:r>
              <a:rPr lang="en-US" i="1" dirty="0">
                <a:latin typeface="Arial" charset="0"/>
              </a:rPr>
              <a:t>is receiving recovery treatment</a:t>
            </a:r>
            <a:r>
              <a:rPr lang="en-US" dirty="0">
                <a:latin typeface="Arial" charset="0"/>
              </a:rPr>
              <a:t> and is not a current user. </a:t>
            </a:r>
          </a:p>
          <a:p>
            <a:pPr eaLnBrk="1" hangingPunct="1">
              <a:lnSpc>
                <a:spcPct val="80000"/>
              </a:lnSpc>
              <a:buFontTx/>
              <a:buNone/>
            </a:pPr>
            <a:r>
              <a:rPr lang="en-US" sz="1800" dirty="0">
                <a:latin typeface="Arial" charset="0"/>
              </a:rPr>
              <a:t>Persons addicted to drugs, but who are no longer using drugs illegally and are receiving treatment for drug addiction or who have been rehabilitated successfully, are protected by the ADA from discrimination on the basis of past drug addiction.</a:t>
            </a:r>
          </a:p>
        </p:txBody>
      </p:sp>
      <p:sp>
        <p:nvSpPr>
          <p:cNvPr id="1331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8C25BDD-CF26-6649-AA84-B718C4067872}" type="slidenum">
              <a:rPr lang="en-US">
                <a:solidFill>
                  <a:srgbClr val="618DD1"/>
                </a:solidFill>
              </a:rPr>
              <a:pPr algn="r"/>
              <a:t>17</a:t>
            </a:fld>
            <a:endParaRPr lang="en-US" dirty="0">
              <a:solidFill>
                <a:srgbClr val="618DD1"/>
              </a:solidFill>
            </a:endParaRPr>
          </a:p>
        </p:txBody>
      </p:sp>
    </p:spTree>
    <p:extLst>
      <p:ext uri="{BB962C8B-B14F-4D97-AF65-F5344CB8AC3E}">
        <p14:creationId xmlns:p14="http://schemas.microsoft.com/office/powerpoint/2010/main" val="902841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18</a:t>
            </a:fld>
            <a:endParaRPr lang="en-US" dirty="0">
              <a:solidFill>
                <a:srgbClr val="618DD1"/>
              </a:solidFill>
            </a:endParaRPr>
          </a:p>
        </p:txBody>
      </p:sp>
    </p:spTree>
    <p:extLst>
      <p:ext uri="{BB962C8B-B14F-4D97-AF65-F5344CB8AC3E}">
        <p14:creationId xmlns:p14="http://schemas.microsoft.com/office/powerpoint/2010/main" val="921787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latin typeface="Arial" charset="0"/>
              </a:rPr>
              <a:t>Making Reasonable Accommodations	</a:t>
            </a:r>
          </a:p>
        </p:txBody>
      </p:sp>
      <p:sp>
        <p:nvSpPr>
          <p:cNvPr id="14340" name="Rectangle 3"/>
          <p:cNvSpPr>
            <a:spLocks noGrp="1" noChangeArrowheads="1"/>
          </p:cNvSpPr>
          <p:nvPr>
            <p:ph idx="1"/>
          </p:nvPr>
        </p:nvSpPr>
        <p:spPr/>
        <p:txBody>
          <a:bodyPr/>
          <a:lstStyle/>
          <a:p>
            <a:r>
              <a:rPr lang="en-US" dirty="0"/>
              <a:t>Reasonable accommodation is any modification or adjustment to a job or the work environment that will enable the qualified individual with a disability to participate in the application process or to perform essential job functions (</a:t>
            </a:r>
            <a:r>
              <a:rPr lang="en-US" dirty="0">
                <a:latin typeface="Arial" charset="0"/>
              </a:rPr>
              <a:t>the fundamental duties of the job).</a:t>
            </a:r>
            <a:endParaRPr lang="en-US" dirty="0"/>
          </a:p>
          <a:p>
            <a:r>
              <a:rPr lang="en-US" dirty="0"/>
              <a:t>Reasonable accommodation also includes adjustments to ensure that a qualified individual with a disability has rights and privileges in employment equal to those of employees without disabilities.</a:t>
            </a:r>
          </a:p>
          <a:p>
            <a:endParaRPr lang="en-US" sz="1200" dirty="0"/>
          </a:p>
          <a:p>
            <a:pPr eaLnBrk="1" hangingPunct="1"/>
            <a:endParaRPr lang="en-US" sz="1200" dirty="0">
              <a:latin typeface="Arial" charset="0"/>
            </a:endParaRPr>
          </a:p>
        </p:txBody>
      </p:sp>
      <p:sp>
        <p:nvSpPr>
          <p:cNvPr id="14338"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8CD39565-8C7B-6F42-8877-68C0B3F7E10A}" type="slidenum">
              <a:rPr lang="en-US">
                <a:solidFill>
                  <a:srgbClr val="618DD1"/>
                </a:solidFill>
              </a:rPr>
              <a:pPr algn="r"/>
              <a:t>19</a:t>
            </a:fld>
            <a:endParaRPr lang="en-US" dirty="0">
              <a:solidFill>
                <a:srgbClr val="618DD1"/>
              </a:solidFill>
            </a:endParaRPr>
          </a:p>
        </p:txBody>
      </p:sp>
    </p:spTree>
    <p:extLst>
      <p:ext uri="{BB962C8B-B14F-4D97-AF65-F5344CB8AC3E}">
        <p14:creationId xmlns:p14="http://schemas.microsoft.com/office/powerpoint/2010/main" val="3430017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a:latin typeface="Arial" charset="0"/>
              </a:rPr>
              <a:t>Introduction</a:t>
            </a:r>
          </a:p>
        </p:txBody>
      </p:sp>
      <p:sp>
        <p:nvSpPr>
          <p:cNvPr id="6148" name="Rectangle 3"/>
          <p:cNvSpPr>
            <a:spLocks noGrp="1" noChangeArrowheads="1"/>
          </p:cNvSpPr>
          <p:nvPr>
            <p:ph idx="1"/>
          </p:nvPr>
        </p:nvSpPr>
        <p:spPr/>
        <p:txBody>
          <a:bodyPr/>
          <a:lstStyle/>
          <a:p>
            <a:r>
              <a:rPr lang="en-US" dirty="0">
                <a:latin typeface="Arial" charset="0"/>
              </a:rPr>
              <a:t>The Americans with Disabilities Act (ADA) of 1990 was the first comprehensive civil rights law in this country that addressed the needs of people with disabilities. The law was amended</a:t>
            </a:r>
            <a:r>
              <a:rPr lang="en-US" baseline="0" dirty="0">
                <a:latin typeface="Arial" charset="0"/>
              </a:rPr>
              <a:t> b</a:t>
            </a:r>
            <a:r>
              <a:rPr lang="en-US" dirty="0">
                <a:latin typeface="Arial" charset="0"/>
              </a:rPr>
              <a:t>y the ADA Amendments Act (ADAAA) of 2008.</a:t>
            </a:r>
            <a:r>
              <a:rPr lang="en-US" baseline="0" dirty="0">
                <a:latin typeface="Arial" charset="0"/>
              </a:rPr>
              <a:t> It applies to employers with 15 or more employees. </a:t>
            </a:r>
          </a:p>
          <a:p>
            <a:r>
              <a:rPr lang="en-US" baseline="0" dirty="0">
                <a:latin typeface="Arial" charset="0"/>
              </a:rPr>
              <a:t>The ADA as amended prohibits discrimination in employment, public services and accommodations, and telecommunications. It also r</a:t>
            </a:r>
            <a:r>
              <a:rPr lang="en-US" dirty="0">
                <a:latin typeface="Arial" charset="0"/>
              </a:rPr>
              <a:t>equires employers to make a reasonable accommodation to an applicant or employee if needed to perform the essential functions of a job.</a:t>
            </a: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r>
              <a:rPr lang="en-US" dirty="0">
                <a:latin typeface="Arial" charset="0"/>
              </a:rPr>
              <a:t>	</a:t>
            </a:r>
          </a:p>
        </p:txBody>
      </p:sp>
      <p:sp>
        <p:nvSpPr>
          <p:cNvPr id="6146"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39067DB7-FA98-C542-A521-9408C9C03A66}" type="slidenum">
              <a:rPr lang="en-US">
                <a:solidFill>
                  <a:srgbClr val="618DD1"/>
                </a:solidFill>
              </a:rPr>
              <a:pPr algn="r"/>
              <a:t>2</a:t>
            </a:fld>
            <a:endParaRPr lang="en-US" dirty="0">
              <a:solidFill>
                <a:srgbClr val="618DD1"/>
              </a:solidFill>
            </a:endParaRPr>
          </a:p>
        </p:txBody>
      </p:sp>
    </p:spTree>
    <p:extLst>
      <p:ext uri="{BB962C8B-B14F-4D97-AF65-F5344CB8AC3E}">
        <p14:creationId xmlns:p14="http://schemas.microsoft.com/office/powerpoint/2010/main" val="2305612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latin typeface="Arial" charset="0"/>
              </a:rPr>
              <a:t>Making Reasonable Accommodations (cont.)	</a:t>
            </a:r>
          </a:p>
        </p:txBody>
      </p:sp>
      <p:sp>
        <p:nvSpPr>
          <p:cNvPr id="14340" name="Rectangle 3"/>
          <p:cNvSpPr>
            <a:spLocks noGrp="1" noChangeArrowheads="1"/>
          </p:cNvSpPr>
          <p:nvPr>
            <p:ph idx="1"/>
          </p:nvPr>
        </p:nvSpPr>
        <p:spPr/>
        <p:txBody>
          <a:bodyPr/>
          <a:lstStyle/>
          <a:p>
            <a:pPr eaLnBrk="1" hangingPunct="1"/>
            <a:r>
              <a:rPr lang="en-US" dirty="0">
                <a:latin typeface="Arial" charset="0"/>
              </a:rPr>
              <a:t>A job function may be considered essential for any of several reasons, such as:</a:t>
            </a:r>
          </a:p>
          <a:p>
            <a:pPr marL="628650" lvl="1" indent="-285750" eaLnBrk="1" hangingPunct="1">
              <a:buFont typeface="Arial" panose="020B0604020202020204" pitchFamily="34" charset="0"/>
              <a:buChar char="•"/>
            </a:pPr>
            <a:r>
              <a:rPr lang="en-US" dirty="0">
                <a:latin typeface="Arial" charset="0"/>
              </a:rPr>
              <a:t>The job exists to perform that function.</a:t>
            </a:r>
          </a:p>
          <a:p>
            <a:pPr marL="628650" lvl="1" indent="-285750" eaLnBrk="1" hangingPunct="1">
              <a:buFont typeface="Arial" panose="020B0604020202020204" pitchFamily="34" charset="0"/>
              <a:buChar char="•"/>
            </a:pPr>
            <a:r>
              <a:rPr lang="en-US" dirty="0">
                <a:latin typeface="Arial" charset="0"/>
              </a:rPr>
              <a:t>The function requires specialized skills or expertise, and the person is hired for that expertise.</a:t>
            </a:r>
          </a:p>
          <a:p>
            <a:pPr marL="628650" lvl="1" indent="-285750" eaLnBrk="1" hangingPunct="1">
              <a:buFont typeface="Arial" panose="020B0604020202020204" pitchFamily="34" charset="0"/>
              <a:buChar char="•"/>
            </a:pPr>
            <a:r>
              <a:rPr lang="en-US" dirty="0">
                <a:latin typeface="Arial" charset="0"/>
              </a:rPr>
              <a:t>Only a limited number of employees are to perform the function. </a:t>
            </a:r>
          </a:p>
          <a:p>
            <a:pPr eaLnBrk="1" hangingPunct="1">
              <a:buFontTx/>
              <a:buNone/>
            </a:pPr>
            <a:r>
              <a:rPr lang="en-US" dirty="0">
                <a:latin typeface="Arial" charset="0"/>
              </a:rPr>
              <a:t>Examples of essential job function accommodations include:</a:t>
            </a:r>
          </a:p>
          <a:p>
            <a:pPr marL="628650" lvl="1" indent="-285750" eaLnBrk="1" hangingPunct="1">
              <a:buFont typeface="Arial" panose="020B0604020202020204" pitchFamily="34" charset="0"/>
              <a:buChar char="•"/>
            </a:pPr>
            <a:r>
              <a:rPr lang="en-US" dirty="0">
                <a:latin typeface="Arial" charset="0"/>
              </a:rPr>
              <a:t>Providing a special phone for a receptionist who has a hearing impairment.</a:t>
            </a:r>
          </a:p>
          <a:p>
            <a:pPr marL="628650" lvl="1" indent="-285750" eaLnBrk="1" hangingPunct="1">
              <a:buFont typeface="Arial" panose="020B0604020202020204" pitchFamily="34" charset="0"/>
              <a:buChar char="•"/>
            </a:pPr>
            <a:r>
              <a:rPr lang="en-US" dirty="0">
                <a:latin typeface="Arial" charset="0"/>
              </a:rPr>
              <a:t>Providing frequent stretching breaks for an employee with a muscular/joint/vascular disorder whose job requires long periods of sitting or standing.</a:t>
            </a:r>
          </a:p>
          <a:p>
            <a:pPr lvl="1" eaLnBrk="1" hangingPunct="1"/>
            <a:endParaRPr lang="en-US" dirty="0">
              <a:latin typeface="Arial" charset="0"/>
            </a:endParaRPr>
          </a:p>
          <a:p>
            <a:pPr eaLnBrk="1" hangingPunct="1"/>
            <a:endParaRPr lang="en-US" dirty="0">
              <a:latin typeface="Arial" charset="0"/>
            </a:endParaRPr>
          </a:p>
          <a:p>
            <a:pPr eaLnBrk="1" hangingPunct="1"/>
            <a:endParaRPr lang="en-US" sz="1200" dirty="0">
              <a:latin typeface="Arial" charset="0"/>
            </a:endParaRPr>
          </a:p>
        </p:txBody>
      </p:sp>
      <p:sp>
        <p:nvSpPr>
          <p:cNvPr id="14338"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8CD39565-8C7B-6F42-8877-68C0B3F7E10A}" type="slidenum">
              <a:rPr lang="en-US">
                <a:solidFill>
                  <a:srgbClr val="618DD1"/>
                </a:solidFill>
              </a:rPr>
              <a:pPr algn="r"/>
              <a:t>20</a:t>
            </a:fld>
            <a:endParaRPr lang="en-US" dirty="0">
              <a:solidFill>
                <a:srgbClr val="618DD1"/>
              </a:solidFill>
            </a:endParaRPr>
          </a:p>
        </p:txBody>
      </p:sp>
    </p:spTree>
    <p:extLst>
      <p:ext uri="{BB962C8B-B14F-4D97-AF65-F5344CB8AC3E}">
        <p14:creationId xmlns:p14="http://schemas.microsoft.com/office/powerpoint/2010/main" val="2554111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dirty="0">
                <a:latin typeface="Arial" charset="0"/>
              </a:rPr>
              <a:t>Making Reasonable Accommodations (cont.</a:t>
            </a:r>
            <a:r>
              <a:rPr lang="en-US" dirty="0"/>
              <a:t>)</a:t>
            </a:r>
            <a:endParaRPr lang="en-US" dirty="0">
              <a:latin typeface="Arial" charset="0"/>
            </a:endParaRPr>
          </a:p>
        </p:txBody>
      </p:sp>
      <p:sp>
        <p:nvSpPr>
          <p:cNvPr id="15364" name="Rectangle 3"/>
          <p:cNvSpPr>
            <a:spLocks noGrp="1" noChangeArrowheads="1"/>
          </p:cNvSpPr>
          <p:nvPr>
            <p:ph idx="1"/>
          </p:nvPr>
        </p:nvSpPr>
        <p:spPr/>
        <p:txBody>
          <a:bodyPr/>
          <a:lstStyle/>
          <a:p>
            <a:r>
              <a:rPr lang="en-US" dirty="0">
                <a:latin typeface="Arial" charset="0"/>
              </a:rPr>
              <a:t>Tolerating poor performance unrelated to a disability is not an accommodation.</a:t>
            </a:r>
          </a:p>
          <a:p>
            <a:r>
              <a:rPr lang="en-US" dirty="0">
                <a:latin typeface="Arial" charset="0"/>
              </a:rPr>
              <a:t>Accommodations must be reasonable and not create an undue hardship on the employer. These criteria are very high standards and cannot be easily demonstrated. </a:t>
            </a:r>
          </a:p>
          <a:p>
            <a:r>
              <a:rPr lang="en-US" b="1" dirty="0">
                <a:latin typeface="Arial" charset="0"/>
              </a:rPr>
              <a:t>Partner with human resources before making any disability-related inquiry and when assessing what is a reasonable accommodation and what constitutes undue hardship.</a:t>
            </a:r>
          </a:p>
          <a:p>
            <a:r>
              <a:rPr lang="en-US" dirty="0">
                <a:latin typeface="Arial" charset="0"/>
              </a:rPr>
              <a:t>Always maintain the confidentiality and privacy of medical information.</a:t>
            </a: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p:txBody>
      </p:sp>
      <p:sp>
        <p:nvSpPr>
          <p:cNvPr id="15362"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1B75CCED-536B-7648-B055-6888A6085640}" type="slidenum">
              <a:rPr lang="en-US">
                <a:solidFill>
                  <a:srgbClr val="618DD1"/>
                </a:solidFill>
              </a:rPr>
              <a:pPr algn="r"/>
              <a:t>21</a:t>
            </a:fld>
            <a:endParaRPr lang="en-US" dirty="0">
              <a:solidFill>
                <a:srgbClr val="618DD1"/>
              </a:solidFill>
            </a:endParaRPr>
          </a:p>
        </p:txBody>
      </p:sp>
    </p:spTree>
    <p:extLst>
      <p:ext uri="{BB962C8B-B14F-4D97-AF65-F5344CB8AC3E}">
        <p14:creationId xmlns:p14="http://schemas.microsoft.com/office/powerpoint/2010/main" val="1822736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22</a:t>
            </a:fld>
            <a:endParaRPr lang="en-US" dirty="0">
              <a:solidFill>
                <a:srgbClr val="618DD1"/>
              </a:solidFill>
            </a:endParaRPr>
          </a:p>
        </p:txBody>
      </p:sp>
    </p:spTree>
    <p:extLst>
      <p:ext uri="{BB962C8B-B14F-4D97-AF65-F5344CB8AC3E}">
        <p14:creationId xmlns:p14="http://schemas.microsoft.com/office/powerpoint/2010/main" val="924990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dirty="0">
                <a:latin typeface="Arial" charset="0"/>
              </a:rPr>
              <a:t>Enforcement </a:t>
            </a:r>
          </a:p>
        </p:txBody>
      </p:sp>
      <p:sp>
        <p:nvSpPr>
          <p:cNvPr id="16388" name="Rectangle 3"/>
          <p:cNvSpPr>
            <a:spLocks noGrp="1" noChangeArrowheads="1"/>
          </p:cNvSpPr>
          <p:nvPr>
            <p:ph idx="1"/>
          </p:nvPr>
        </p:nvSpPr>
        <p:spPr/>
        <p:txBody>
          <a:bodyPr/>
          <a:lstStyle/>
          <a:p>
            <a:pPr>
              <a:lnSpc>
                <a:spcPct val="90000"/>
              </a:lnSpc>
            </a:pPr>
            <a:r>
              <a:rPr lang="en-US" dirty="0">
                <a:latin typeface="Arial" charset="0"/>
              </a:rPr>
              <a:t>The ADA’s employment provisions are enforced by the Equal Employment Opportunity Commission (EEOC).</a:t>
            </a:r>
          </a:p>
          <a:p>
            <a:pPr>
              <a:lnSpc>
                <a:spcPct val="90000"/>
              </a:lnSpc>
            </a:pPr>
            <a:r>
              <a:rPr lang="en-US" dirty="0">
                <a:latin typeface="Arial" charset="0"/>
              </a:rPr>
              <a:t>Many states also have laws similar to the ADA that are enforced locally.</a:t>
            </a:r>
          </a:p>
        </p:txBody>
      </p:sp>
      <p:sp>
        <p:nvSpPr>
          <p:cNvPr id="16386"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A7D5A3E3-6559-E04B-AC43-580FE6D815C2}" type="slidenum">
              <a:rPr lang="en-US">
                <a:solidFill>
                  <a:srgbClr val="618DD1"/>
                </a:solidFill>
              </a:rPr>
              <a:pPr algn="r"/>
              <a:t>23</a:t>
            </a:fld>
            <a:endParaRPr lang="en-US" dirty="0">
              <a:solidFill>
                <a:srgbClr val="618DD1"/>
              </a:solidFill>
            </a:endParaRPr>
          </a:p>
        </p:txBody>
      </p:sp>
    </p:spTree>
    <p:extLst>
      <p:ext uri="{BB962C8B-B14F-4D97-AF65-F5344CB8AC3E}">
        <p14:creationId xmlns:p14="http://schemas.microsoft.com/office/powerpoint/2010/main" val="158280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latin typeface="Arial" charset="0"/>
              </a:rPr>
              <a:t>Summary</a:t>
            </a: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The ADA as amended prohibits discrimination in employment, public services and accommodations, and telecommunications. </a:t>
            </a:r>
          </a:p>
          <a:p>
            <a:pPr>
              <a:lnSpc>
                <a:spcPct val="90000"/>
              </a:lnSpc>
            </a:pPr>
            <a:r>
              <a:rPr lang="en-US" dirty="0">
                <a:latin typeface="Arial" charset="0"/>
              </a:rPr>
              <a:t>It also requires employers to make a reasonable accommodation to an applicant to participate in the application process, or an employee if needed to perform the essential functions of a job.</a:t>
            </a:r>
          </a:p>
          <a:p>
            <a:pPr>
              <a:lnSpc>
                <a:spcPct val="90000"/>
              </a:lnSpc>
            </a:pPr>
            <a:r>
              <a:rPr lang="en-US" dirty="0">
                <a:latin typeface="Arial" charset="0"/>
              </a:rPr>
              <a:t>The law prohibits disability discrimination and retaliation in all employment-related activities. </a:t>
            </a:r>
          </a:p>
          <a:p>
            <a:pPr>
              <a:lnSpc>
                <a:spcPct val="90000"/>
              </a:lnSpc>
            </a:pPr>
            <a:endParaRPr lang="en-US" dirty="0">
              <a:latin typeface="Arial" charset="0"/>
            </a:endParaRPr>
          </a:p>
          <a:p>
            <a:pPr>
              <a:lnSpc>
                <a:spcPct val="90000"/>
              </a:lnSpc>
            </a:pPr>
            <a:endParaRPr lang="en-US" dirty="0">
              <a:latin typeface="Arial" charset="0"/>
            </a:endParaRPr>
          </a:p>
          <a:p>
            <a:pPr eaLnBrk="1" hangingPunct="1">
              <a:lnSpc>
                <a:spcPct val="90000"/>
              </a:lnSpc>
            </a:pPr>
            <a:endParaRPr lang="en-US" dirty="0">
              <a:latin typeface="Arial" charset="0"/>
            </a:endParaRP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24</a:t>
            </a:fld>
            <a:endParaRPr lang="en-US" dirty="0">
              <a:solidFill>
                <a:srgbClr val="618DD1"/>
              </a:solidFill>
            </a:endParaRPr>
          </a:p>
        </p:txBody>
      </p:sp>
    </p:spTree>
    <p:extLst>
      <p:ext uri="{BB962C8B-B14F-4D97-AF65-F5344CB8AC3E}">
        <p14:creationId xmlns:p14="http://schemas.microsoft.com/office/powerpoint/2010/main" val="3331603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latin typeface="Arial" charset="0"/>
              </a:rPr>
              <a:t>Summary (cont.)</a:t>
            </a:r>
          </a:p>
        </p:txBody>
      </p:sp>
      <p:sp>
        <p:nvSpPr>
          <p:cNvPr id="17412" name="Rectangle 3"/>
          <p:cNvSpPr>
            <a:spLocks noGrp="1" noChangeArrowheads="1"/>
          </p:cNvSpPr>
          <p:nvPr>
            <p:ph idx="1"/>
          </p:nvPr>
        </p:nvSpPr>
        <p:spPr/>
        <p:txBody>
          <a:bodyPr/>
          <a:lstStyle/>
          <a:p>
            <a:r>
              <a:rPr lang="en-US" dirty="0"/>
              <a:t>Covered individuals are qualified applicants and employees with disabilities. </a:t>
            </a:r>
          </a:p>
          <a:p>
            <a:r>
              <a:rPr lang="en-US" dirty="0"/>
              <a:t>A disability is a physical or mental impairment that substantially limits one or more major life activities.</a:t>
            </a:r>
          </a:p>
          <a:p>
            <a:r>
              <a:rPr lang="en-US" dirty="0">
                <a:latin typeface="Arial" charset="0"/>
              </a:rPr>
              <a:t>An alcoholic is a person with a disability under the ADA and may be entitled to consideration of accommodation if he or she is qualified to perform the essential functions of a job. </a:t>
            </a:r>
          </a:p>
          <a:p>
            <a:r>
              <a:rPr lang="en-US" dirty="0">
                <a:latin typeface="Arial" charset="0"/>
              </a:rPr>
              <a:t>A drug addict is protected as having a disability only if he or she is receiving recovery treatment and is not a current user. </a:t>
            </a:r>
          </a:p>
          <a:p>
            <a:pPr lvl="1"/>
            <a:endParaRPr lang="en-US" dirty="0">
              <a:latin typeface="Arial" charset="0"/>
            </a:endParaRPr>
          </a:p>
          <a:p>
            <a:pPr lvl="1"/>
            <a:endParaRPr lang="en-US" dirty="0">
              <a:latin typeface="Arial" charset="0"/>
            </a:endParaRPr>
          </a:p>
          <a:p>
            <a:pPr lvl="1"/>
            <a:endParaRPr lang="en-US" dirty="0">
              <a:latin typeface="Arial" charset="0"/>
            </a:endParaRPr>
          </a:p>
          <a:p>
            <a:pPr lvl="1"/>
            <a:endParaRPr lang="en-US" dirty="0"/>
          </a:p>
          <a:p>
            <a:pPr lvl="1"/>
            <a:endParaRPr lang="en-US" dirty="0"/>
          </a:p>
          <a:p>
            <a:pPr eaLnBrk="1" hangingPunct="1">
              <a:lnSpc>
                <a:spcPct val="90000"/>
              </a:lnSpc>
            </a:pPr>
            <a:endParaRPr lang="en-US" dirty="0">
              <a:latin typeface="Arial" charset="0"/>
            </a:endParaRP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25</a:t>
            </a:fld>
            <a:endParaRPr lang="en-US" dirty="0">
              <a:solidFill>
                <a:srgbClr val="618DD1"/>
              </a:solidFill>
            </a:endParaRPr>
          </a:p>
        </p:txBody>
      </p:sp>
    </p:spTree>
    <p:extLst>
      <p:ext uri="{BB962C8B-B14F-4D97-AF65-F5344CB8AC3E}">
        <p14:creationId xmlns:p14="http://schemas.microsoft.com/office/powerpoint/2010/main" val="371339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latin typeface="Arial" charset="0"/>
              </a:rPr>
              <a:t>Summary (cont.)</a:t>
            </a:r>
          </a:p>
        </p:txBody>
      </p:sp>
      <p:sp>
        <p:nvSpPr>
          <p:cNvPr id="17412" name="Rectangle 3"/>
          <p:cNvSpPr>
            <a:spLocks noGrp="1" noChangeArrowheads="1"/>
          </p:cNvSpPr>
          <p:nvPr>
            <p:ph idx="1"/>
          </p:nvPr>
        </p:nvSpPr>
        <p:spPr/>
        <p:txBody>
          <a:bodyPr/>
          <a:lstStyle/>
          <a:p>
            <a:r>
              <a:rPr lang="en-US" dirty="0"/>
              <a:t>A reasonable accommodation is any modification or adjustment to a job or the work environment that will enable the qualified individual with a disability to participate in the application process or to perform essential job functions (</a:t>
            </a:r>
            <a:r>
              <a:rPr lang="en-US" dirty="0">
                <a:latin typeface="Arial" charset="0"/>
              </a:rPr>
              <a:t>the fundamental duties of the job).</a:t>
            </a:r>
          </a:p>
          <a:p>
            <a:r>
              <a:rPr lang="en-US" dirty="0">
                <a:latin typeface="Arial" charset="0"/>
              </a:rPr>
              <a:t>The ADA’s employment provisions are enforced by the EEOC. Many states also have laws similar to the ADA that are enforced locally.</a:t>
            </a:r>
          </a:p>
          <a:p>
            <a:pPr lvl="1"/>
            <a:endParaRPr lang="en-US" dirty="0"/>
          </a:p>
          <a:p>
            <a:pPr lvl="1"/>
            <a:endParaRPr lang="en-US" dirty="0">
              <a:latin typeface="Arial" charset="0"/>
            </a:endParaRPr>
          </a:p>
          <a:p>
            <a:pPr lvl="1"/>
            <a:endParaRPr lang="en-US" dirty="0">
              <a:latin typeface="Arial" charset="0"/>
            </a:endParaRPr>
          </a:p>
          <a:p>
            <a:pPr lvl="1"/>
            <a:endParaRPr lang="en-US" dirty="0">
              <a:latin typeface="Arial" charset="0"/>
            </a:endParaRPr>
          </a:p>
          <a:p>
            <a:pPr lvl="1"/>
            <a:endParaRPr lang="en-US" dirty="0"/>
          </a:p>
          <a:p>
            <a:pPr lvl="1"/>
            <a:endParaRPr lang="en-US" dirty="0"/>
          </a:p>
          <a:p>
            <a:pPr eaLnBrk="1" hangingPunct="1">
              <a:lnSpc>
                <a:spcPct val="90000"/>
              </a:lnSpc>
            </a:pPr>
            <a:endParaRPr lang="en-US" dirty="0">
              <a:latin typeface="Arial" charset="0"/>
            </a:endParaRP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26</a:t>
            </a:fld>
            <a:endParaRPr lang="en-US" dirty="0">
              <a:solidFill>
                <a:srgbClr val="618DD1"/>
              </a:solidFill>
            </a:endParaRPr>
          </a:p>
        </p:txBody>
      </p:sp>
    </p:spTree>
    <p:extLst>
      <p:ext uri="{BB962C8B-B14F-4D97-AF65-F5344CB8AC3E}">
        <p14:creationId xmlns:p14="http://schemas.microsoft.com/office/powerpoint/2010/main" val="160625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27</a:t>
            </a:fld>
            <a:endParaRPr lang="en-US" dirty="0">
              <a:solidFill>
                <a:srgbClr val="618DD1"/>
              </a:solidFill>
            </a:endParaRPr>
          </a:p>
        </p:txBody>
      </p:sp>
    </p:spTree>
    <p:extLst>
      <p:ext uri="{BB962C8B-B14F-4D97-AF65-F5344CB8AC3E}">
        <p14:creationId xmlns:p14="http://schemas.microsoft.com/office/powerpoint/2010/main" val="4191560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eaLnBrk="1" hangingPunct="1">
              <a:lnSpc>
                <a:spcPct val="90000"/>
              </a:lnSpc>
            </a:pPr>
            <a:r>
              <a:rPr lang="en-US" dirty="0">
                <a:latin typeface="Arial" charset="0"/>
              </a:rPr>
              <a:t>Please be sure to complete the evaluation sheet you received with your handouts.</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28</a:t>
            </a:fld>
            <a:endParaRPr lang="en-US" dirty="0">
              <a:solidFill>
                <a:srgbClr val="618DD1"/>
              </a:solidFill>
            </a:endParaRPr>
          </a:p>
        </p:txBody>
      </p:sp>
    </p:spTree>
    <p:extLst>
      <p:ext uri="{BB962C8B-B14F-4D97-AF65-F5344CB8AC3E}">
        <p14:creationId xmlns:p14="http://schemas.microsoft.com/office/powerpoint/2010/main" val="860629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a:latin typeface="Arial" charset="0"/>
              </a:rPr>
              <a:t>Introduction (cont.)</a:t>
            </a:r>
          </a:p>
        </p:txBody>
      </p:sp>
      <p:sp>
        <p:nvSpPr>
          <p:cNvPr id="6148" name="Rectangle 3"/>
          <p:cNvSpPr>
            <a:spLocks noGrp="1" noChangeArrowheads="1"/>
          </p:cNvSpPr>
          <p:nvPr>
            <p:ph idx="1"/>
          </p:nvPr>
        </p:nvSpPr>
        <p:spPr/>
        <p:txBody>
          <a:bodyPr/>
          <a:lstStyle/>
          <a:p>
            <a:pPr marL="0" marR="0" indent="0" algn="l" defTabSz="685800" rtl="0" eaLnBrk="1" fontAlgn="auto" latinLnBrk="0" hangingPunct="1">
              <a:lnSpc>
                <a:spcPct val="100000"/>
              </a:lnSpc>
              <a:spcBef>
                <a:spcPts val="750"/>
              </a:spcBef>
              <a:spcAft>
                <a:spcPts val="600"/>
              </a:spcAft>
              <a:buClrTx/>
              <a:buSzTx/>
              <a:buFontTx/>
              <a:buNone/>
              <a:tabLst/>
              <a:defRPr/>
            </a:pPr>
            <a:r>
              <a:rPr lang="en-US" dirty="0">
                <a:latin typeface="Arial" charset="0"/>
              </a:rPr>
              <a:t>It</a:t>
            </a:r>
            <a:r>
              <a:rPr lang="en-US" baseline="0" dirty="0">
                <a:latin typeface="Arial" charset="0"/>
              </a:rPr>
              <a:t> is essential </a:t>
            </a:r>
            <a:r>
              <a:rPr lang="en-US" dirty="0">
                <a:latin typeface="Arial" charset="0"/>
              </a:rPr>
              <a:t>that</a:t>
            </a:r>
            <a:r>
              <a:rPr lang="en-US" baseline="0" dirty="0">
                <a:latin typeface="Arial" charset="0"/>
              </a:rPr>
              <a:t> all supervisors, in addition to the HR staff, know how to comply with the fundamental employment aspects (Title I) of this important civil rights law. </a:t>
            </a:r>
            <a:r>
              <a:rPr lang="en-US" sz="1800" kern="1200" baseline="0" dirty="0">
                <a:solidFill>
                  <a:srgbClr val="494949"/>
                </a:solidFill>
                <a:effectLst/>
                <a:latin typeface="+mn-lt"/>
                <a:ea typeface="+mn-ea"/>
                <a:cs typeface="+mn-cs"/>
              </a:rPr>
              <a:t>This presentation provides that knowledge and will help you, as supervisors, provide equal employment opportunities for people with disabilities.</a:t>
            </a: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r>
              <a:rPr lang="en-US" dirty="0">
                <a:latin typeface="Arial" charset="0"/>
              </a:rPr>
              <a:t>	</a:t>
            </a:r>
          </a:p>
        </p:txBody>
      </p:sp>
      <p:sp>
        <p:nvSpPr>
          <p:cNvPr id="6146"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39067DB7-FA98-C542-A521-9408C9C03A66}" type="slidenum">
              <a:rPr lang="en-US">
                <a:solidFill>
                  <a:srgbClr val="618DD1"/>
                </a:solidFill>
              </a:rPr>
              <a:pPr algn="r"/>
              <a:t>3</a:t>
            </a:fld>
            <a:endParaRPr lang="en-US" dirty="0">
              <a:solidFill>
                <a:srgbClr val="618DD1"/>
              </a:solidFill>
            </a:endParaRPr>
          </a:p>
        </p:txBody>
      </p:sp>
    </p:spTree>
    <p:extLst>
      <p:ext uri="{BB962C8B-B14F-4D97-AF65-F5344CB8AC3E}">
        <p14:creationId xmlns:p14="http://schemas.microsoft.com/office/powerpoint/2010/main" val="3548485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dirty="0">
                <a:latin typeface="Arial" charset="0"/>
              </a:rPr>
              <a:t>Agenda</a:t>
            </a:r>
          </a:p>
        </p:txBody>
      </p:sp>
      <p:sp>
        <p:nvSpPr>
          <p:cNvPr id="7172" name="Rectangle 3"/>
          <p:cNvSpPr>
            <a:spLocks noGrp="1" noChangeArrowheads="1"/>
          </p:cNvSpPr>
          <p:nvPr>
            <p:ph idx="1"/>
          </p:nvPr>
        </p:nvSpPr>
        <p:spPr/>
        <p:txBody>
          <a:bodyPr/>
          <a:lstStyle/>
          <a:p>
            <a:pPr marL="342900" indent="-342900" eaLnBrk="1" hangingPunct="1">
              <a:lnSpc>
                <a:spcPct val="90000"/>
              </a:lnSpc>
              <a:buFont typeface="+mj-lt"/>
              <a:buAutoNum type="arabicPeriod"/>
            </a:pPr>
            <a:r>
              <a:rPr lang="en-US" dirty="0">
                <a:latin typeface="Arial" charset="0"/>
              </a:rPr>
              <a:t>Covered employment practices</a:t>
            </a:r>
          </a:p>
          <a:p>
            <a:pPr marL="342900" indent="-342900" eaLnBrk="1" hangingPunct="1">
              <a:lnSpc>
                <a:spcPct val="90000"/>
              </a:lnSpc>
              <a:buFont typeface="+mj-lt"/>
              <a:buAutoNum type="arabicPeriod"/>
            </a:pPr>
            <a:r>
              <a:rPr lang="en-US" dirty="0">
                <a:latin typeface="Arial" charset="0"/>
              </a:rPr>
              <a:t>Covered individuals</a:t>
            </a:r>
          </a:p>
          <a:p>
            <a:pPr marL="342900" indent="-342900" eaLnBrk="1" hangingPunct="1">
              <a:lnSpc>
                <a:spcPct val="90000"/>
              </a:lnSpc>
              <a:buFont typeface="+mj-lt"/>
              <a:buAutoNum type="arabicPeriod"/>
            </a:pPr>
            <a:r>
              <a:rPr lang="en-US" dirty="0">
                <a:latin typeface="Arial" charset="0"/>
              </a:rPr>
              <a:t>Disabilities and substance abuse</a:t>
            </a:r>
          </a:p>
          <a:p>
            <a:pPr marL="342900" indent="-342900" eaLnBrk="1" hangingPunct="1">
              <a:lnSpc>
                <a:spcPct val="90000"/>
              </a:lnSpc>
              <a:buFont typeface="+mj-lt"/>
              <a:buAutoNum type="arabicPeriod"/>
            </a:pPr>
            <a:r>
              <a:rPr lang="en-US" dirty="0">
                <a:latin typeface="Arial" charset="0"/>
              </a:rPr>
              <a:t>Making reasonable accommodations</a:t>
            </a:r>
          </a:p>
          <a:p>
            <a:pPr marL="342900" indent="-342900" eaLnBrk="1" hangingPunct="1">
              <a:lnSpc>
                <a:spcPct val="90000"/>
              </a:lnSpc>
              <a:buFont typeface="+mj-lt"/>
              <a:buAutoNum type="arabicPeriod"/>
            </a:pPr>
            <a:r>
              <a:rPr lang="en-US" dirty="0">
                <a:latin typeface="Arial" charset="0"/>
              </a:rPr>
              <a:t>Enforcement</a:t>
            </a:r>
          </a:p>
          <a:p>
            <a:pPr eaLnBrk="1" hangingPunct="1">
              <a:lnSpc>
                <a:spcPct val="90000"/>
              </a:lnSpc>
              <a:buFontTx/>
              <a:buNone/>
            </a:pPr>
            <a:endParaRPr lang="en-US" dirty="0">
              <a:latin typeface="Arial" charset="0"/>
            </a:endParaRPr>
          </a:p>
          <a:p>
            <a:pPr eaLnBrk="1" hangingPunct="1">
              <a:lnSpc>
                <a:spcPct val="90000"/>
              </a:lnSpc>
              <a:buFontTx/>
              <a:buNone/>
            </a:pPr>
            <a:endParaRPr lang="en-US" sz="1600" dirty="0">
              <a:latin typeface="Arial" charset="0"/>
            </a:endParaRPr>
          </a:p>
          <a:p>
            <a:pPr eaLnBrk="1" hangingPunct="1">
              <a:lnSpc>
                <a:spcPct val="90000"/>
              </a:lnSpc>
            </a:pPr>
            <a:endParaRPr lang="en-US" dirty="0">
              <a:latin typeface="Arial" charset="0"/>
            </a:endParaRPr>
          </a:p>
        </p:txBody>
      </p:sp>
      <p:sp>
        <p:nvSpPr>
          <p:cNvPr id="717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B517AB4A-ECF4-6A4D-868C-E683980F9351}" type="slidenum">
              <a:rPr lang="en-US">
                <a:solidFill>
                  <a:srgbClr val="618DD1"/>
                </a:solidFill>
              </a:rPr>
              <a:pPr algn="r"/>
              <a:t>4</a:t>
            </a:fld>
            <a:endParaRPr lang="en-US" dirty="0">
              <a:solidFill>
                <a:srgbClr val="618DD1"/>
              </a:solidFill>
            </a:endParaRPr>
          </a:p>
        </p:txBody>
      </p:sp>
    </p:spTree>
    <p:extLst>
      <p:ext uri="{BB962C8B-B14F-4D97-AF65-F5344CB8AC3E}">
        <p14:creationId xmlns:p14="http://schemas.microsoft.com/office/powerpoint/2010/main" val="223487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dirty="0"/>
              <a:t>Covered </a:t>
            </a:r>
            <a:r>
              <a:rPr lang="en-US" dirty="0">
                <a:latin typeface="Arial" charset="0"/>
              </a:rPr>
              <a:t>Employment Practices</a:t>
            </a:r>
          </a:p>
        </p:txBody>
      </p:sp>
      <p:sp>
        <p:nvSpPr>
          <p:cNvPr id="8196" name="Rectangle 3"/>
          <p:cNvSpPr>
            <a:spLocks noGrp="1" noChangeArrowheads="1"/>
          </p:cNvSpPr>
          <p:nvPr>
            <p:ph idx="1"/>
          </p:nvPr>
        </p:nvSpPr>
        <p:spPr/>
        <p:txBody>
          <a:bodyPr/>
          <a:lstStyle/>
          <a:p>
            <a:pPr eaLnBrk="1" hangingPunct="1">
              <a:lnSpc>
                <a:spcPct val="90000"/>
              </a:lnSpc>
            </a:pPr>
            <a:r>
              <a:rPr lang="en-US" dirty="0">
                <a:latin typeface="Arial" charset="0"/>
              </a:rPr>
              <a:t>The ADA makes it unlawful to discriminate in these employment practices:</a:t>
            </a:r>
          </a:p>
          <a:p>
            <a:pPr marL="576263" lvl="1" indent="-233363" eaLnBrk="1" hangingPunct="1">
              <a:lnSpc>
                <a:spcPct val="90000"/>
              </a:lnSpc>
              <a:buFontTx/>
              <a:buChar char="•"/>
            </a:pPr>
            <a:r>
              <a:rPr lang="en-US" dirty="0">
                <a:latin typeface="Arial" charset="0"/>
              </a:rPr>
              <a:t>Recruitment.</a:t>
            </a:r>
          </a:p>
          <a:p>
            <a:pPr marL="576263" lvl="1" indent="-233363" eaLnBrk="1" hangingPunct="1">
              <a:lnSpc>
                <a:spcPct val="90000"/>
              </a:lnSpc>
              <a:buFontTx/>
              <a:buChar char="•"/>
            </a:pPr>
            <a:r>
              <a:rPr lang="en-US" dirty="0">
                <a:latin typeface="Arial" charset="0"/>
              </a:rPr>
              <a:t>Pay.</a:t>
            </a:r>
          </a:p>
          <a:p>
            <a:pPr marL="576263" lvl="1" indent="-233363" eaLnBrk="1" hangingPunct="1">
              <a:lnSpc>
                <a:spcPct val="90000"/>
              </a:lnSpc>
              <a:buFontTx/>
              <a:buChar char="•"/>
            </a:pPr>
            <a:r>
              <a:rPr lang="en-US" dirty="0">
                <a:latin typeface="Arial" charset="0"/>
              </a:rPr>
              <a:t>Hiring.</a:t>
            </a:r>
          </a:p>
          <a:p>
            <a:pPr marL="576263" lvl="1" indent="-233363" eaLnBrk="1" hangingPunct="1">
              <a:lnSpc>
                <a:spcPct val="90000"/>
              </a:lnSpc>
              <a:buFontTx/>
              <a:buChar char="•"/>
            </a:pPr>
            <a:r>
              <a:rPr lang="en-US" dirty="0">
                <a:latin typeface="Arial" charset="0"/>
              </a:rPr>
              <a:t>Firing. </a:t>
            </a:r>
          </a:p>
          <a:p>
            <a:pPr marL="576263" lvl="1" indent="-233363" eaLnBrk="1" hangingPunct="1">
              <a:lnSpc>
                <a:spcPct val="90000"/>
              </a:lnSpc>
              <a:buFontTx/>
              <a:buChar char="•"/>
            </a:pPr>
            <a:r>
              <a:rPr lang="en-US" dirty="0">
                <a:latin typeface="Arial" charset="0"/>
              </a:rPr>
              <a:t>Training. </a:t>
            </a:r>
          </a:p>
          <a:p>
            <a:pPr marL="576263" lvl="1" indent="-233363" eaLnBrk="1" hangingPunct="1">
              <a:lnSpc>
                <a:spcPct val="90000"/>
              </a:lnSpc>
              <a:buFontTx/>
              <a:buChar char="•"/>
            </a:pPr>
            <a:r>
              <a:rPr lang="en-US" dirty="0">
                <a:latin typeface="Arial" charset="0"/>
              </a:rPr>
              <a:t>Job assignment. </a:t>
            </a:r>
          </a:p>
          <a:p>
            <a:pPr marL="576263" lvl="1" indent="-233363" eaLnBrk="1" hangingPunct="1">
              <a:lnSpc>
                <a:spcPct val="90000"/>
              </a:lnSpc>
              <a:buFontTx/>
              <a:buChar char="•"/>
            </a:pPr>
            <a:r>
              <a:rPr lang="en-US" dirty="0">
                <a:latin typeface="Arial" charset="0"/>
              </a:rPr>
              <a:t>Promotion. </a:t>
            </a:r>
          </a:p>
          <a:p>
            <a:pPr lvl="1" eaLnBrk="1" hangingPunct="1">
              <a:lnSpc>
                <a:spcPct val="90000"/>
              </a:lnSpc>
            </a:pPr>
            <a:endParaRPr lang="en-US" dirty="0">
              <a:latin typeface="Arial" charset="0"/>
            </a:endParaRPr>
          </a:p>
        </p:txBody>
      </p:sp>
      <p:sp>
        <p:nvSpPr>
          <p:cNvPr id="819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287399A7-3E3F-524E-A7A9-E2ADCDF10CA5}" type="slidenum">
              <a:rPr lang="en-US">
                <a:solidFill>
                  <a:srgbClr val="618DD1"/>
                </a:solidFill>
              </a:rPr>
              <a:pPr algn="r"/>
              <a:t>5</a:t>
            </a:fld>
            <a:endParaRPr lang="en-US" dirty="0">
              <a:solidFill>
                <a:srgbClr val="618DD1"/>
              </a:solidFill>
            </a:endParaRPr>
          </a:p>
        </p:txBody>
      </p:sp>
    </p:spTree>
    <p:extLst>
      <p:ext uri="{BB962C8B-B14F-4D97-AF65-F5344CB8AC3E}">
        <p14:creationId xmlns:p14="http://schemas.microsoft.com/office/powerpoint/2010/main" val="2998486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dirty="0"/>
              <a:t>Covered </a:t>
            </a:r>
            <a:r>
              <a:rPr lang="en-US" dirty="0">
                <a:latin typeface="Arial" charset="0"/>
              </a:rPr>
              <a:t>Employment Practices (cont.)</a:t>
            </a:r>
          </a:p>
        </p:txBody>
      </p:sp>
      <p:sp>
        <p:nvSpPr>
          <p:cNvPr id="8196" name="Rectangle 3"/>
          <p:cNvSpPr>
            <a:spLocks noGrp="1" noChangeArrowheads="1"/>
          </p:cNvSpPr>
          <p:nvPr>
            <p:ph idx="1"/>
          </p:nvPr>
        </p:nvSpPr>
        <p:spPr/>
        <p:txBody>
          <a:bodyPr/>
          <a:lstStyle/>
          <a:p>
            <a:pPr marL="576263" lvl="1" indent="-233363" eaLnBrk="1" hangingPunct="1">
              <a:lnSpc>
                <a:spcPct val="90000"/>
              </a:lnSpc>
              <a:buFontTx/>
              <a:buChar char="•"/>
            </a:pPr>
            <a:r>
              <a:rPr lang="en-US" dirty="0">
                <a:latin typeface="Arial" charset="0"/>
              </a:rPr>
              <a:t>Benefits. </a:t>
            </a:r>
          </a:p>
          <a:p>
            <a:pPr marL="576263" lvl="1" indent="-233363" eaLnBrk="1" hangingPunct="1">
              <a:lnSpc>
                <a:spcPct val="90000"/>
              </a:lnSpc>
              <a:buFontTx/>
              <a:buChar char="•"/>
            </a:pPr>
            <a:r>
              <a:rPr lang="en-US" dirty="0">
                <a:latin typeface="Arial" charset="0"/>
              </a:rPr>
              <a:t>Tenure.</a:t>
            </a:r>
          </a:p>
          <a:p>
            <a:pPr marL="576263" lvl="1" indent="-233363" eaLnBrk="1" hangingPunct="1">
              <a:lnSpc>
                <a:spcPct val="90000"/>
              </a:lnSpc>
              <a:buFontTx/>
              <a:buChar char="•"/>
            </a:pPr>
            <a:r>
              <a:rPr lang="en-US" dirty="0">
                <a:latin typeface="Arial" charset="0"/>
              </a:rPr>
              <a:t>Layoff.</a:t>
            </a:r>
          </a:p>
          <a:p>
            <a:pPr marL="576263" lvl="1" indent="-233363" eaLnBrk="1" hangingPunct="1">
              <a:lnSpc>
                <a:spcPct val="90000"/>
              </a:lnSpc>
              <a:buFontTx/>
              <a:buChar char="•"/>
            </a:pPr>
            <a:r>
              <a:rPr lang="en-US" dirty="0">
                <a:latin typeface="Arial" charset="0"/>
              </a:rPr>
              <a:t>Leave.</a:t>
            </a:r>
          </a:p>
          <a:p>
            <a:pPr marL="576263" lvl="1" indent="-233363" eaLnBrk="1" hangingPunct="1">
              <a:lnSpc>
                <a:spcPct val="90000"/>
              </a:lnSpc>
              <a:buFontTx/>
              <a:buChar char="•"/>
            </a:pPr>
            <a:r>
              <a:rPr lang="en-US" dirty="0">
                <a:latin typeface="Arial" charset="0"/>
              </a:rPr>
              <a:t>All other employment-related activities.</a:t>
            </a:r>
          </a:p>
          <a:p>
            <a:pPr lvl="1" eaLnBrk="1" hangingPunct="1">
              <a:lnSpc>
                <a:spcPct val="90000"/>
              </a:lnSpc>
            </a:pPr>
            <a:endParaRPr lang="en-US" dirty="0">
              <a:latin typeface="Arial" charset="0"/>
            </a:endParaRPr>
          </a:p>
        </p:txBody>
      </p:sp>
      <p:sp>
        <p:nvSpPr>
          <p:cNvPr id="819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287399A7-3E3F-524E-A7A9-E2ADCDF10CA5}" type="slidenum">
              <a:rPr lang="en-US">
                <a:solidFill>
                  <a:srgbClr val="618DD1"/>
                </a:solidFill>
              </a:rPr>
              <a:pPr algn="r"/>
              <a:t>6</a:t>
            </a:fld>
            <a:endParaRPr lang="en-US" dirty="0">
              <a:solidFill>
                <a:srgbClr val="618DD1"/>
              </a:solidFill>
            </a:endParaRPr>
          </a:p>
        </p:txBody>
      </p:sp>
    </p:spTree>
    <p:extLst>
      <p:ext uri="{BB962C8B-B14F-4D97-AF65-F5344CB8AC3E}">
        <p14:creationId xmlns:p14="http://schemas.microsoft.com/office/powerpoint/2010/main" val="2816300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dirty="0"/>
              <a:t>Covered </a:t>
            </a:r>
            <a:r>
              <a:rPr lang="en-US" dirty="0">
                <a:latin typeface="Arial" charset="0"/>
              </a:rPr>
              <a:t>Employment Practices (cont.)</a:t>
            </a:r>
          </a:p>
        </p:txBody>
      </p:sp>
      <p:sp>
        <p:nvSpPr>
          <p:cNvPr id="8196" name="Rectangle 3"/>
          <p:cNvSpPr>
            <a:spLocks noGrp="1" noChangeArrowheads="1"/>
          </p:cNvSpPr>
          <p:nvPr>
            <p:ph idx="1"/>
          </p:nvPr>
        </p:nvSpPr>
        <p:spPr/>
        <p:txBody>
          <a:bodyPr/>
          <a:lstStyle/>
          <a:p>
            <a:pPr lvl="1"/>
            <a:r>
              <a:rPr lang="en-US" dirty="0"/>
              <a:t>In addition, the ADA prohibits an employer from retaliating against applicants or employees for asserting their rights under the ADA. </a:t>
            </a:r>
          </a:p>
          <a:p>
            <a:pPr lvl="1"/>
            <a:endParaRPr lang="en-US" dirty="0"/>
          </a:p>
          <a:p>
            <a:pPr lvl="1"/>
            <a:r>
              <a:rPr lang="en-US" dirty="0"/>
              <a:t>The act also makes it unlawful to discriminate against an applicant or employee, whether disabled or not, because of the individual’s family, business, social, or other relationship or association with an individual with a disability.</a:t>
            </a:r>
            <a:endParaRPr lang="en-US" dirty="0">
              <a:latin typeface="Arial" charset="0"/>
            </a:endParaRPr>
          </a:p>
        </p:txBody>
      </p:sp>
      <p:sp>
        <p:nvSpPr>
          <p:cNvPr id="819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287399A7-3E3F-524E-A7A9-E2ADCDF10CA5}" type="slidenum">
              <a:rPr lang="en-US">
                <a:solidFill>
                  <a:srgbClr val="618DD1"/>
                </a:solidFill>
              </a:rPr>
              <a:pPr algn="r"/>
              <a:t>7</a:t>
            </a:fld>
            <a:endParaRPr lang="en-US" dirty="0">
              <a:solidFill>
                <a:srgbClr val="618DD1"/>
              </a:solidFill>
            </a:endParaRPr>
          </a:p>
        </p:txBody>
      </p:sp>
    </p:spTree>
    <p:extLst>
      <p:ext uri="{BB962C8B-B14F-4D97-AF65-F5344CB8AC3E}">
        <p14:creationId xmlns:p14="http://schemas.microsoft.com/office/powerpoint/2010/main" val="3807901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8</a:t>
            </a:fld>
            <a:endParaRPr lang="en-US" dirty="0">
              <a:solidFill>
                <a:srgbClr val="618DD1"/>
              </a:solidFill>
            </a:endParaRPr>
          </a:p>
        </p:txBody>
      </p:sp>
    </p:spTree>
    <p:extLst>
      <p:ext uri="{BB962C8B-B14F-4D97-AF65-F5344CB8AC3E}">
        <p14:creationId xmlns:p14="http://schemas.microsoft.com/office/powerpoint/2010/main" val="280732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40080" y="640080"/>
            <a:ext cx="7909560" cy="652389"/>
          </a:xfrm>
        </p:spPr>
        <p:txBody>
          <a:bodyPr/>
          <a:lstStyle/>
          <a:p>
            <a:pPr algn="ctr" eaLnBrk="1" hangingPunct="1"/>
            <a:r>
              <a:rPr lang="en-US" dirty="0"/>
              <a:t>Covered Individuals</a:t>
            </a:r>
            <a:endParaRPr lang="en-US" dirty="0">
              <a:latin typeface="Arial" charset="0"/>
            </a:endParaRPr>
          </a:p>
        </p:txBody>
      </p:sp>
      <p:sp>
        <p:nvSpPr>
          <p:cNvPr id="9220" name="Rectangle 3"/>
          <p:cNvSpPr>
            <a:spLocks noGrp="1" noChangeArrowheads="1"/>
          </p:cNvSpPr>
          <p:nvPr>
            <p:ph idx="1"/>
          </p:nvPr>
        </p:nvSpPr>
        <p:spPr>
          <a:xfrm>
            <a:off x="640080" y="1354015"/>
            <a:ext cx="7909560" cy="5002823"/>
          </a:xfrm>
        </p:spPr>
        <p:txBody>
          <a:bodyPr/>
          <a:lstStyle/>
          <a:p>
            <a:pPr lvl="1"/>
            <a:endParaRPr lang="en-US" dirty="0"/>
          </a:p>
          <a:p>
            <a:pPr lvl="1"/>
            <a:endParaRPr lang="en-US" dirty="0"/>
          </a:p>
          <a:p>
            <a:pPr lvl="1"/>
            <a:r>
              <a:rPr lang="en-US" dirty="0"/>
              <a:t>Employment discrimination is prohibited against qualified individuals with disabilities. Covered individuals include applicants for employment and employees. </a:t>
            </a:r>
          </a:p>
          <a:p>
            <a:pPr lvl="1"/>
            <a:endParaRPr lang="en-US" dirty="0"/>
          </a:p>
          <a:p>
            <a:pPr lvl="1"/>
            <a:r>
              <a:rPr lang="en-US" dirty="0"/>
              <a:t>Persons discriminated against because they have a known association or relationship with an individual with a disability also are protected.</a:t>
            </a:r>
          </a:p>
          <a:p>
            <a:pPr lvl="1"/>
            <a:endParaRPr lang="en-US" dirty="0"/>
          </a:p>
          <a:p>
            <a:pPr lvl="1"/>
            <a:endParaRPr lang="en-US" dirty="0"/>
          </a:p>
          <a:p>
            <a:pPr lvl="1"/>
            <a:r>
              <a:rPr lang="en-US" dirty="0"/>
              <a:t>As defined by the ADA, a qualified individual with a disability is 1) an individual with a disability who satisfies the requisite skill, experience, education and other job-related requirements of the employment position such individual holds or desires, and 2) an individual who, with or without reasonable accommodation, can perform the essential functions of such position.</a:t>
            </a:r>
          </a:p>
          <a:p>
            <a:pPr lvl="1"/>
            <a:endParaRPr lang="en-US" dirty="0"/>
          </a:p>
          <a:p>
            <a:pPr lvl="1"/>
            <a:endParaRPr lang="en-US" dirty="0"/>
          </a:p>
          <a:p>
            <a:pPr lvl="1" eaLnBrk="1" hangingPunct="1"/>
            <a:endParaRPr lang="en-US" dirty="0">
              <a:latin typeface="Arial" charset="0"/>
            </a:endParaRPr>
          </a:p>
          <a:p>
            <a:pPr eaLnBrk="1" hangingPunct="1"/>
            <a:endParaRPr lang="en-US" dirty="0">
              <a:latin typeface="Arial" charset="0"/>
            </a:endParaRPr>
          </a:p>
          <a:p>
            <a:pPr eaLnBrk="1" hangingPunct="1">
              <a:lnSpc>
                <a:spcPct val="90000"/>
              </a:lnSpc>
            </a:pPr>
            <a:endParaRPr lang="en-US" sz="1600" dirty="0">
              <a:latin typeface="Arial" charset="0"/>
            </a:endParaRPr>
          </a:p>
          <a:p>
            <a:pPr eaLnBrk="1" hangingPunct="1">
              <a:lnSpc>
                <a:spcPct val="90000"/>
              </a:lnSpc>
            </a:pPr>
            <a:endParaRPr lang="en-US" sz="1600" dirty="0">
              <a:latin typeface="Arial" charset="0"/>
            </a:endParaRPr>
          </a:p>
        </p:txBody>
      </p:sp>
      <p:sp>
        <p:nvSpPr>
          <p:cNvPr id="9218"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D41B5129-364E-0446-BA26-98560992BA11}" type="slidenum">
              <a:rPr lang="en-US">
                <a:solidFill>
                  <a:srgbClr val="618DD1"/>
                </a:solidFill>
              </a:rPr>
              <a:pPr algn="r"/>
              <a:t>9</a:t>
            </a:fld>
            <a:endParaRPr lang="en-US" dirty="0">
              <a:solidFill>
                <a:srgbClr val="618DD1"/>
              </a:solidFill>
            </a:endParaRPr>
          </a:p>
        </p:txBody>
      </p:sp>
    </p:spTree>
    <p:extLst>
      <p:ext uri="{BB962C8B-B14F-4D97-AF65-F5344CB8AC3E}">
        <p14:creationId xmlns:p14="http://schemas.microsoft.com/office/powerpoint/2010/main" val="208912601"/>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 Expertise (HR Knowledge) - Updated v2" id="{B18A4FC8-1DDB-9443-82FD-90C634BD29D8}" vid="{3DADA3ED-BB4C-2544-8C86-59A64E3E4A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HR Expertise (HR Knowledge) - Updated v2</Template>
  <TotalTime>114</TotalTime>
  <Words>1630</Words>
  <Application>Microsoft Office PowerPoint</Application>
  <PresentationFormat>On-screen Show (4:3)</PresentationFormat>
  <Paragraphs>246</Paragraphs>
  <Slides>28</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MS PGothic</vt:lpstr>
      <vt:lpstr>Arial</vt:lpstr>
      <vt:lpstr>Calibri</vt:lpstr>
      <vt:lpstr>Courier New</vt:lpstr>
      <vt:lpstr>Knowledge Center Design</vt:lpstr>
      <vt:lpstr>Americans with Disabilities Act (ADA) Training for Supervisors </vt:lpstr>
      <vt:lpstr>Introduction</vt:lpstr>
      <vt:lpstr>Introduction (cont.)</vt:lpstr>
      <vt:lpstr>Agenda</vt:lpstr>
      <vt:lpstr>Covered Employment Practices</vt:lpstr>
      <vt:lpstr>Covered Employment Practices (cont.)</vt:lpstr>
      <vt:lpstr>Covered Employment Practices (cont.)</vt:lpstr>
      <vt:lpstr>Questions? Comments?</vt:lpstr>
      <vt:lpstr>Covered Individuals</vt:lpstr>
      <vt:lpstr>Covered Individuals (cont.)</vt:lpstr>
      <vt:lpstr>Covered Individuals (cont.)</vt:lpstr>
      <vt:lpstr>Covered Individuals (cont.)</vt:lpstr>
      <vt:lpstr>Covered Individuals (cont.)</vt:lpstr>
      <vt:lpstr>Covered Individuals (cont.)</vt:lpstr>
      <vt:lpstr>Questions? Comments?</vt:lpstr>
      <vt:lpstr>Disabilities &amp; Substance Abuse</vt:lpstr>
      <vt:lpstr>Disabilities &amp; Substance Abuse (cont.)</vt:lpstr>
      <vt:lpstr>Questions? Comments?</vt:lpstr>
      <vt:lpstr>Making Reasonable Accommodations </vt:lpstr>
      <vt:lpstr>Making Reasonable Accommodations (cont.) </vt:lpstr>
      <vt:lpstr>Making Reasonable Accommodations (cont.)</vt:lpstr>
      <vt:lpstr>Questions? Comments?</vt:lpstr>
      <vt:lpstr>Enforcement </vt:lpstr>
      <vt:lpstr>Summary</vt:lpstr>
      <vt:lpstr>Summary (cont.)</vt:lpstr>
      <vt:lpstr>Summary (cont.)</vt:lpstr>
      <vt:lpstr>Questions? Comments?</vt:lpstr>
      <vt:lpstr>Training Evaluation</vt:lpstr>
    </vt:vector>
  </TitlesOfParts>
  <Company>SHRM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Northon, Lindsay</dc:creator>
  <cp:lastModifiedBy>Lau, Shari</cp:lastModifiedBy>
  <cp:revision>6</cp:revision>
  <dcterms:created xsi:type="dcterms:W3CDTF">2016-12-15T19:09:21Z</dcterms:created>
  <dcterms:modified xsi:type="dcterms:W3CDTF">2018-09-13T21:36:34Z</dcterms:modified>
</cp:coreProperties>
</file>