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9" r:id="rId4"/>
    <p:sldId id="260" r:id="rId5"/>
    <p:sldId id="299" r:id="rId6"/>
    <p:sldId id="301" r:id="rId7"/>
    <p:sldId id="302" r:id="rId8"/>
    <p:sldId id="303" r:id="rId9"/>
    <p:sldId id="300" r:id="rId10"/>
    <p:sldId id="304" r:id="rId11"/>
    <p:sldId id="305" r:id="rId12"/>
    <p:sldId id="306" r:id="rId13"/>
    <p:sldId id="307" r:id="rId14"/>
    <p:sldId id="308" r:id="rId15"/>
    <p:sldId id="309" r:id="rId16"/>
    <p:sldId id="310" r:id="rId17"/>
    <p:sldId id="311" r:id="rId18"/>
    <p:sldId id="289" r:id="rId19"/>
    <p:sldId id="312" r:id="rId20"/>
    <p:sldId id="297" r:id="rId21"/>
    <p:sldId id="28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0201" autoAdjust="0"/>
  </p:normalViewPr>
  <p:slideViewPr>
    <p:cSldViewPr snapToGrid="0">
      <p:cViewPr varScale="1">
        <p:scale>
          <a:sx n="101" d="100"/>
          <a:sy n="101" d="100"/>
        </p:scale>
        <p:origin x="786" y="96"/>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6/19/2023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428323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811545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439219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4209009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868306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061471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Note to Presenter: </a:t>
            </a:r>
            <a:r>
              <a:rPr lang="en-US" dirty="0"/>
              <a:t>Customize for your company’s policy.</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1821374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3098887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37340792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1137136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This sample presentation is intended for presentation to supervisors and other individuals who manage employees. It is designed to be presented by an individual who is knowledgeable in alternative work schedules and in the company’s policies and practices. This is a sample presentation that must be customized to match the employer’s own policy, practices and culture.</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3821924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3075847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3632232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181228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6/19/2023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6/19/2023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6/19/2023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6/19/2023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6/19/2023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6/19/2023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6/19/2023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6/19/2023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6/19/2023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6/19/2023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6/19/2023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Office worker looking at a computer monitor that is displaying a work calendar.">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Alternative Work Schedules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Disadvantages of Alternative Work Schedules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may present the following challenges:</a:t>
            </a:r>
          </a:p>
          <a:p>
            <a:r>
              <a:rPr lang="en-US" dirty="0"/>
              <a:t>Maintaining ongoing and strong communications with employees on schedules that may vary from their supervisors’ schedules and who may work offsite all or most of the time.</a:t>
            </a:r>
          </a:p>
          <a:p>
            <a:r>
              <a:rPr lang="en-US" dirty="0"/>
              <a:t>Managing employee relations issues, such as monitoring work and evaluating performance.</a:t>
            </a:r>
          </a:p>
          <a:p>
            <a:r>
              <a:rPr lang="en-US" dirty="0"/>
              <a:t>Handling resentment by employees who are not eligible for or do not participate in the alternative work schedule program.</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3288139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96840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Alternative Work Schedules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include: </a:t>
            </a:r>
          </a:p>
          <a:p>
            <a:r>
              <a:rPr lang="en-US" b="1" dirty="0"/>
              <a:t>Temporary work. </a:t>
            </a:r>
            <a:r>
              <a:rPr lang="en-US" dirty="0"/>
              <a:t>Short-term work provided to employees or temporary agency workers to fill in for a regular employee who is on leave or to meet special project or staffing needs.</a:t>
            </a:r>
          </a:p>
          <a:p>
            <a:r>
              <a:rPr lang="en-US" b="1" dirty="0"/>
              <a:t>Part-time work. </a:t>
            </a:r>
            <a:r>
              <a:rPr lang="en-US" dirty="0"/>
              <a:t>Less than full-time work (generally less than 40 hours per week) provided to meet individual employee needs or the employer’s staffing or financial needs and often having a lower level of benefits than full-time work.</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597940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Alternative Work Schedules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r>
              <a:rPr lang="en-US" b="1" dirty="0"/>
              <a:t>Job-sharing. </a:t>
            </a:r>
            <a:r>
              <a:rPr lang="en-US" dirty="0"/>
              <a:t>Allowing two part-time employees to do the work of one full-time employee by sharing responsibilities, the work schedule and usually the office location.</a:t>
            </a:r>
          </a:p>
          <a:p>
            <a:r>
              <a:rPr lang="en-US" b="1" dirty="0"/>
              <a:t>Flextime. </a:t>
            </a:r>
            <a:r>
              <a:rPr lang="en-US" dirty="0"/>
              <a:t>Employees are allowed some flexibility in their daily work schedules. For example, rather than all employees working 8:00 a.m. to 4:30 p.m., some might work 7:30 a.m. to 4:00 p.m., and others 9:00 a.m. to 5:30 p.m.</a:t>
            </a:r>
          </a:p>
          <a:p>
            <a:endParaRPr lang="en-US" dirty="0"/>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3666053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Types of Alternative Work Schedules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r>
              <a:rPr lang="en-US" b="1" dirty="0"/>
              <a:t>Compressed workweek. </a:t>
            </a:r>
            <a:r>
              <a:rPr lang="en-US" dirty="0"/>
              <a:t>Employees work fewer but longer days, such as four 10-hour days each week (4/40), or nine-hour days with one day off every two weeks (9/80).</a:t>
            </a:r>
          </a:p>
          <a:p>
            <a:r>
              <a:rPr lang="en-US" b="1" dirty="0"/>
              <a:t>Telecommuting. </a:t>
            </a:r>
            <a:r>
              <a:rPr lang="en-US" dirty="0"/>
              <a:t>An arrangement by which employees spend all or part of the workweek working outside of the office, such as in their home or in a satellite location. </a:t>
            </a:r>
          </a:p>
          <a:p>
            <a:endParaRPr lang="en-US" dirty="0"/>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569076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2740717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Our Alternative Work Schedule Policy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endParaRPr lang="en-US" dirty="0"/>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194464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1915314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18</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451201"/>
          </a:xfrm>
          <a:prstGeom prst="rect">
            <a:avLst/>
          </a:prstGeom>
          <a:noFill/>
        </p:spPr>
        <p:txBody>
          <a:bodyPr wrap="square" rtlCol="0">
            <a:spAutoFit/>
          </a:bodyPr>
          <a:lstStyle/>
          <a:p>
            <a:pPr marL="0" indent="0">
              <a:buNone/>
            </a:pPr>
            <a:r>
              <a:rPr lang="en-US" dirty="0"/>
              <a:t>Alternative work schedules are alternatives to the traditional nine-to-five, 40-hour workweeks in which work is primarily performed onsite. </a:t>
            </a:r>
          </a:p>
          <a:p>
            <a:pPr marL="0" indent="0">
              <a:buNone/>
            </a:pPr>
            <a:r>
              <a:rPr lang="en-US" dirty="0"/>
              <a:t>Alternative work schedules meet the needs of employers, employees and their communities by improving productivity, creating a better work/life balance and helping curb peak rush-hour traffic congestion and air pollution.</a:t>
            </a:r>
          </a:p>
          <a:p>
            <a:pPr marL="0" indent="0">
              <a:buNone/>
            </a:pPr>
            <a:endParaRPr lang="en-US" dirty="0"/>
          </a:p>
        </p:txBody>
      </p:sp>
    </p:spTree>
    <p:extLst>
      <p:ext uri="{BB962C8B-B14F-4D97-AF65-F5344CB8AC3E}">
        <p14:creationId xmlns:p14="http://schemas.microsoft.com/office/powerpoint/2010/main" val="319221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19</a:t>
            </a:fld>
            <a:endParaRPr lang="en-US" dirty="0"/>
          </a:p>
        </p:txBody>
      </p:sp>
      <p:sp>
        <p:nvSpPr>
          <p:cNvPr id="8" name="Content Placeholder 7">
            <a:extLst>
              <a:ext uri="{FF2B5EF4-FFF2-40B4-BE49-F238E27FC236}">
                <a16:creationId xmlns:a16="http://schemas.microsoft.com/office/drawing/2014/main" id="{881EBD76-48F8-4B9C-AA75-0CB125306703}"/>
              </a:ext>
            </a:extLst>
          </p:cNvPr>
          <p:cNvSpPr txBox="1">
            <a:spLocks noGrp="1"/>
          </p:cNvSpPr>
          <p:nvPr>
            <p:ph idx="1"/>
          </p:nvPr>
        </p:nvSpPr>
        <p:spPr>
          <a:xfrm>
            <a:off x="838200" y="2275578"/>
            <a:ext cx="9856304" cy="3579441"/>
          </a:xfrm>
          <a:prstGeom prst="rect">
            <a:avLst/>
          </a:prstGeom>
          <a:noFill/>
        </p:spPr>
        <p:txBody>
          <a:bodyPr wrap="square" rtlCol="0">
            <a:spAutoFit/>
          </a:bodyPr>
          <a:lstStyle/>
          <a:p>
            <a:pPr marL="0" indent="0">
              <a:buNone/>
            </a:pPr>
            <a:r>
              <a:rPr lang="en-US" dirty="0"/>
              <a:t>These schedules may present challenges for maintaining good communication, monitoring and evaluating work, and handling resentment by employees who are not eligible for an alternative work schedule. </a:t>
            </a:r>
          </a:p>
          <a:p>
            <a:pPr marL="0" indent="0">
              <a:buNone/>
            </a:pPr>
            <a:r>
              <a:rPr lang="en-US" dirty="0"/>
              <a:t>Types of alternative schedules include part-time work, job-sharing, flextime, compressed workweeks and telecommuting.</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552662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 uri="{C183D7F6-B498-43B3-948B-1728B52AA6E4}">
                <adec:decorative xmlns:adec="http://schemas.microsoft.com/office/drawing/2017/decorative" val="1"/>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Training 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Definition of an alternative work schedule</a:t>
            </a:r>
          </a:p>
          <a:p>
            <a:pPr marL="457200" indent="-457200">
              <a:lnSpc>
                <a:spcPct val="100000"/>
              </a:lnSpc>
              <a:buFont typeface="Arial" panose="020B0604020202020204" pitchFamily="34" charset="0"/>
              <a:buChar char="•"/>
            </a:pPr>
            <a:r>
              <a:rPr lang="en-US" sz="2800" dirty="0">
                <a:solidFill>
                  <a:schemeClr val="tx1"/>
                </a:solidFill>
                <a:latin typeface="+mn-lt"/>
              </a:rPr>
              <a:t>Advantages</a:t>
            </a:r>
          </a:p>
          <a:p>
            <a:pPr marL="457200" indent="-457200">
              <a:lnSpc>
                <a:spcPct val="100000"/>
              </a:lnSpc>
              <a:buFont typeface="Arial" panose="020B0604020202020204" pitchFamily="34" charset="0"/>
              <a:buChar char="•"/>
            </a:pPr>
            <a:r>
              <a:rPr lang="en-US" sz="2800" dirty="0">
                <a:solidFill>
                  <a:schemeClr val="tx1"/>
                </a:solidFill>
                <a:latin typeface="+mn-lt"/>
              </a:rPr>
              <a:t>Disadvantages </a:t>
            </a:r>
          </a:p>
          <a:p>
            <a:pPr marL="457200" indent="-457200">
              <a:lnSpc>
                <a:spcPct val="100000"/>
              </a:lnSpc>
              <a:buFont typeface="Arial" panose="020B0604020202020204" pitchFamily="34" charset="0"/>
              <a:buChar char="•"/>
            </a:pPr>
            <a:r>
              <a:rPr lang="en-US" sz="2800" dirty="0">
                <a:solidFill>
                  <a:schemeClr val="tx1"/>
                </a:solidFill>
                <a:latin typeface="+mn-lt"/>
              </a:rPr>
              <a:t>Various types of schedules</a:t>
            </a:r>
          </a:p>
          <a:p>
            <a:pPr marL="457200" indent="-457200">
              <a:lnSpc>
                <a:spcPct val="100000"/>
              </a:lnSpc>
              <a:buFont typeface="Arial" panose="020B0604020202020204" pitchFamily="34" charset="0"/>
              <a:buChar char="•"/>
            </a:pPr>
            <a:r>
              <a:rPr lang="en-US" sz="2800" dirty="0">
                <a:solidFill>
                  <a:schemeClr val="tx1"/>
                </a:solidFill>
                <a:latin typeface="+mn-lt"/>
              </a:rPr>
              <a:t>Our alternative work schedule policy</a:t>
            </a: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Definition of an Alternative Work Schedule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are alternatives to the traditional nine-to-five, 40-hour workweeks in which work is performed onsite. </a:t>
            </a:r>
          </a:p>
          <a:p>
            <a:pPr marL="0" indent="0">
              <a:buNone/>
            </a:pPr>
            <a:r>
              <a:rPr lang="en-US" dirty="0"/>
              <a:t>They allow employees to vary their arrival and departure times or to work a specified number of hours in a pay period.</a:t>
            </a:r>
          </a:p>
          <a:p>
            <a:pPr marL="0" indent="0">
              <a:buNone/>
            </a:pPr>
            <a:r>
              <a:rPr lang="en-US" dirty="0"/>
              <a:t>Alternative work arrangements such as flexible work schedules or compressed workweeks are a matter of agreement between the employer and the employee.</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Advantages of Alternative Work Schedules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meet the needs of employers by:</a:t>
            </a:r>
          </a:p>
          <a:p>
            <a:pPr marL="0" indent="0">
              <a:buNone/>
            </a:pPr>
            <a:endParaRPr lang="en-US" dirty="0"/>
          </a:p>
          <a:p>
            <a:pPr lvl="1"/>
            <a:r>
              <a:rPr lang="en-US" dirty="0"/>
              <a:t>Having more dedicated employees who can maximize their productive time and minimize the effects of outside responsibilities.</a:t>
            </a:r>
          </a:p>
          <a:p>
            <a:pPr lvl="1"/>
            <a:r>
              <a:rPr lang="en-US" dirty="0"/>
              <a:t>Meeting changing and expanding customer expectations and demands, particularly for service and global companies whose customers may be in other time zones or have nontraditional work schedules themselves. </a:t>
            </a:r>
          </a:p>
          <a:p>
            <a:pPr lvl="1"/>
            <a:r>
              <a:rPr lang="en-US" dirty="0"/>
              <a:t>Making better use of facilities and equipment by reducing idle time.</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1190930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Advantages of Alternative Work Schedules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meet the needs of employees by allowing them to have a schedule that helps them balance work and life responsibilities, such as: </a:t>
            </a:r>
          </a:p>
          <a:p>
            <a:pPr lvl="1"/>
            <a:r>
              <a:rPr lang="en-US" dirty="0"/>
              <a:t>Caring for young children.</a:t>
            </a:r>
          </a:p>
          <a:p>
            <a:pPr lvl="1"/>
            <a:r>
              <a:rPr lang="en-US" dirty="0"/>
              <a:t>Being available before or after school hours.</a:t>
            </a:r>
          </a:p>
          <a:p>
            <a:pPr lvl="1"/>
            <a:r>
              <a:rPr lang="en-US" dirty="0"/>
              <a:t>Caring for an aging parent.</a:t>
            </a:r>
          </a:p>
          <a:p>
            <a:pPr lvl="1"/>
            <a:r>
              <a:rPr lang="en-US" dirty="0"/>
              <a:t>Having nonweekend time to accomplish errands and other personal business.</a:t>
            </a:r>
          </a:p>
          <a:p>
            <a:pPr lvl="1"/>
            <a:r>
              <a:rPr lang="en-US" dirty="0"/>
              <a:t>Scheduling exercise and leisure time more easily.</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2797242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Advantages of Alternative Work Schedules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362200"/>
            <a:ext cx="10515600" cy="3765067"/>
          </a:xfrm>
        </p:spPr>
        <p:txBody>
          <a:bodyPr>
            <a:normAutofit/>
          </a:bodyPr>
          <a:lstStyle/>
          <a:p>
            <a:pPr marL="0" indent="0">
              <a:buNone/>
            </a:pPr>
            <a:r>
              <a:rPr lang="en-US" dirty="0"/>
              <a:t>Alternative work schedules meet the needs of communities by:</a:t>
            </a:r>
          </a:p>
          <a:p>
            <a:pPr marL="0" indent="0">
              <a:buNone/>
            </a:pPr>
            <a:endParaRPr lang="en-US" dirty="0"/>
          </a:p>
          <a:p>
            <a:pPr lvl="1"/>
            <a:r>
              <a:rPr lang="en-US" dirty="0"/>
              <a:t>Reducing traffic congestion with workers on flexible daily schedules, instead of all employees arriving and leaving work at or near the same time.</a:t>
            </a:r>
          </a:p>
          <a:p>
            <a:pPr lvl="1"/>
            <a:endParaRPr lang="en-US" dirty="0"/>
          </a:p>
          <a:p>
            <a:pPr lvl="1"/>
            <a:r>
              <a:rPr lang="en-US" dirty="0"/>
              <a:t>Reducing air pollution and energy demand when employees work a compressed workweek or telecommute.</a:t>
            </a:r>
          </a:p>
          <a:p>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1645216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083905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1555</TotalTime>
  <Words>898</Words>
  <Application>Microsoft Office PowerPoint</Application>
  <PresentationFormat>Widescreen</PresentationFormat>
  <Paragraphs>107</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Alternative Work Schedules</vt:lpstr>
      <vt:lpstr>WELCOME!</vt:lpstr>
      <vt:lpstr>Agenda</vt:lpstr>
      <vt:lpstr>Definition of an Alternative Work Schedule</vt:lpstr>
      <vt:lpstr>Questions? Comments?</vt:lpstr>
      <vt:lpstr>Advantages of Alternative Work Schedules</vt:lpstr>
      <vt:lpstr>Advantages of Alternative Work Schedules (cont.)</vt:lpstr>
      <vt:lpstr>Advantages of Alternative Work Schedules (cont.)</vt:lpstr>
      <vt:lpstr>Questions? Comments?</vt:lpstr>
      <vt:lpstr>Disadvantages of Alternative Work Schedules</vt:lpstr>
      <vt:lpstr>Questions? Comments?</vt:lpstr>
      <vt:lpstr>Types of Alternative Work Schedules</vt:lpstr>
      <vt:lpstr>Types of Alternative Work Schedules (cont.)</vt:lpstr>
      <vt:lpstr>Types of Alternative Work Schedules (cont.)</vt:lpstr>
      <vt:lpstr>Questions? Comments?</vt:lpstr>
      <vt:lpstr>Our Alternative Work Schedule Policy</vt:lpstr>
      <vt:lpstr>Questions? Comments?</vt:lpstr>
      <vt:lpstr>Summary</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29</cp:revision>
  <dcterms:created xsi:type="dcterms:W3CDTF">2021-07-28T15:46:48Z</dcterms:created>
  <dcterms:modified xsi:type="dcterms:W3CDTF">2023-06-20T13:36:42Z</dcterms:modified>
</cp:coreProperties>
</file>