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1" r:id="rId3"/>
    <p:sldId id="282" r:id="rId4"/>
    <p:sldId id="283" r:id="rId5"/>
    <p:sldId id="284" r:id="rId6"/>
    <p:sldId id="285" r:id="rId7"/>
    <p:sldId id="287" r:id="rId8"/>
    <p:sldId id="288" r:id="rId9"/>
    <p:sldId id="289" r:id="rId10"/>
    <p:sldId id="290" r:id="rId11"/>
    <p:sldId id="291" r:id="rId12"/>
    <p:sldId id="292" r:id="rId13"/>
    <p:sldId id="294" r:id="rId14"/>
    <p:sldId id="295" r:id="rId15"/>
    <p:sldId id="293" r:id="rId16"/>
    <p:sldId id="296" r:id="rId17"/>
    <p:sldId id="297" r:id="rId18"/>
    <p:sldId id="300" r:id="rId19"/>
    <p:sldId id="298" r:id="rId20"/>
    <p:sldId id="299" r:id="rId21"/>
    <p:sldId id="301"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EFEDED"/>
    <a:srgbClr val="005695"/>
    <a:srgbClr val="1976D2"/>
    <a:srgbClr val="A6A6A6"/>
    <a:srgbClr val="494949"/>
    <a:srgbClr val="898989"/>
    <a:srgbClr val="595959"/>
    <a:srgbClr val="0088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66" autoAdjust="0"/>
    <p:restoredTop sz="90692" autoAdjust="0"/>
  </p:normalViewPr>
  <p:slideViewPr>
    <p:cSldViewPr snapToGrid="0" snapToObjects="1">
      <p:cViewPr varScale="1">
        <p:scale>
          <a:sx n="78" d="100"/>
          <a:sy n="78" d="100"/>
        </p:scale>
        <p:origin x="1032"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F4F-4205-A815-90BCCD42BEC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F4F-4205-A815-90BCCD42BEC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F4F-4205-A815-90BCCD42BEC4}"/>
            </c:ext>
          </c:extLst>
        </c:ser>
        <c:dLbls>
          <c:showLegendKey val="0"/>
          <c:showVal val="0"/>
          <c:showCatName val="0"/>
          <c:showSerName val="0"/>
          <c:showPercent val="0"/>
          <c:showBubbleSize val="0"/>
        </c:dLbls>
        <c:gapWidth val="219"/>
        <c:overlap val="-27"/>
        <c:axId val="-2034310208"/>
        <c:axId val="-2034306560"/>
      </c:barChart>
      <c:catAx>
        <c:axId val="-203431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2034306560"/>
        <c:crosses val="autoZero"/>
        <c:auto val="1"/>
        <c:lblAlgn val="ctr"/>
        <c:lblOffset val="100"/>
        <c:noMultiLvlLbl val="0"/>
      </c:catAx>
      <c:valAx>
        <c:axId val="-2034306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431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D72-481F-BFB7-9FD39A1272F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D72-481F-BFB7-9FD39A1272F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D72-481F-BFB7-9FD39A1272FD}"/>
            </c:ext>
          </c:extLst>
        </c:ser>
        <c:dLbls>
          <c:showLegendKey val="0"/>
          <c:showVal val="0"/>
          <c:showCatName val="0"/>
          <c:showSerName val="0"/>
          <c:showPercent val="0"/>
          <c:showBubbleSize val="0"/>
        </c:dLbls>
        <c:gapWidth val="112"/>
        <c:axId val="-2083814768"/>
        <c:axId val="-2083811408"/>
      </c:barChart>
      <c:catAx>
        <c:axId val="-2083814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2083811408"/>
        <c:crosses val="autoZero"/>
        <c:auto val="1"/>
        <c:lblAlgn val="ctr"/>
        <c:lblOffset val="100"/>
        <c:noMultiLvlLbl val="0"/>
      </c:catAx>
      <c:valAx>
        <c:axId val="-2083811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381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a:solidFill>
                  <a:srgbClr val="888888"/>
                </a:solidFill>
              </a:rPr>
              <a:t>Pie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05-4555-9B59-168F30F345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05-4555-9B59-168F30F345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05-4555-9B59-168F30F345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05-4555-9B59-168F30F345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88888"/>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605-4555-9B59-168F30F34500}"/>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Donut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83-4CFE-B3FB-E862BB02ED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83-4CFE-B3FB-E862BB02ED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83-4CFE-B3FB-E862BB02ED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83-4CFE-B3FB-E862BB02ED8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5783-4CFE-B3FB-E862BB02ED8F}"/>
            </c:ext>
          </c:extLst>
        </c:ser>
        <c:dLbls>
          <c:showLegendKey val="0"/>
          <c:showVal val="0"/>
          <c:showCatName val="0"/>
          <c:showSerName val="0"/>
          <c:showPercent val="1"/>
          <c:showBubbleSize val="0"/>
          <c:showLeaderLines val="0"/>
        </c:dLbls>
        <c:firstSliceAng val="0"/>
        <c:holeSize val="4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DED0E-2510-481E-B68D-428968E95AD0}" type="datetimeFigureOut">
              <a:rPr lang="en-US" smtClean="0"/>
              <a:t>8/17/2020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EBFD0-A701-40B3-96A8-AAF215AA0E45}" type="slidenum">
              <a:rPr lang="en-US" smtClean="0"/>
              <a:t>‹#›</a:t>
            </a:fld>
            <a:endParaRPr lang="en-US"/>
          </a:p>
        </p:txBody>
      </p:sp>
    </p:spTree>
    <p:extLst>
      <p:ext uri="{BB962C8B-B14F-4D97-AF65-F5344CB8AC3E}">
        <p14:creationId xmlns:p14="http://schemas.microsoft.com/office/powerpoint/2010/main" val="155189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EBFD0-A701-40B3-96A8-AAF215AA0E45}" type="slidenum">
              <a:rPr lang="en-US" smtClean="0"/>
              <a:t>1</a:t>
            </a:fld>
            <a:endParaRPr lang="en-US"/>
          </a:p>
        </p:txBody>
      </p:sp>
    </p:spTree>
    <p:extLst>
      <p:ext uri="{BB962C8B-B14F-4D97-AF65-F5344CB8AC3E}">
        <p14:creationId xmlns:p14="http://schemas.microsoft.com/office/powerpoint/2010/main" val="232286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DAC835-C71D-CA4C-B94C-BAEBF6D3F806}" type="slidenum">
              <a:rPr lang="en-US" smtClean="0"/>
              <a:t>2</a:t>
            </a:fld>
            <a:endParaRPr lang="en-US" dirty="0"/>
          </a:p>
        </p:txBody>
      </p:sp>
    </p:spTree>
    <p:extLst>
      <p:ext uri="{BB962C8B-B14F-4D97-AF65-F5344CB8AC3E}">
        <p14:creationId xmlns:p14="http://schemas.microsoft.com/office/powerpoint/2010/main" val="1327618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sp>
        <p:nvSpPr>
          <p:cNvPr id="2" name="Title 1"/>
          <p:cNvSpPr>
            <a:spLocks noGrp="1"/>
          </p:cNvSpPr>
          <p:nvPr>
            <p:ph type="title"/>
          </p:nvPr>
        </p:nvSpPr>
        <p:spPr>
          <a:xfrm>
            <a:off x="1905000" y="5198534"/>
            <a:ext cx="6858000" cy="795866"/>
          </a:xfrm>
          <a:prstGeom prst="rect">
            <a:avLst/>
          </a:prstGeom>
        </p:spPr>
        <p:txBody>
          <a:bodyPr/>
          <a:lstStyle>
            <a:lvl1pPr algn="r">
              <a:defRPr sz="3000">
                <a:solidFill>
                  <a:srgbClr val="888888"/>
                </a:solidFill>
              </a:defRPr>
            </a:lvl1pPr>
          </a:lstStyle>
          <a:p>
            <a:r>
              <a:rPr lang="en-US" dirty="0"/>
              <a:t>Click to edit Master title style</a:t>
            </a:r>
          </a:p>
        </p:txBody>
      </p:sp>
      <p:sp>
        <p:nvSpPr>
          <p:cNvPr id="9" name="Text Placeholder 8"/>
          <p:cNvSpPr>
            <a:spLocks noGrp="1"/>
          </p:cNvSpPr>
          <p:nvPr>
            <p:ph type="body" sz="quarter" idx="10"/>
          </p:nvPr>
        </p:nvSpPr>
        <p:spPr>
          <a:xfrm>
            <a:off x="1905000" y="6104467"/>
            <a:ext cx="6858000" cy="576263"/>
          </a:xfrm>
          <a:prstGeom prst="rect">
            <a:avLst/>
          </a:prstGeom>
        </p:spPr>
        <p:txBody>
          <a:bodyPr/>
          <a:lstStyle>
            <a:lvl1pPr algn="r">
              <a:lnSpc>
                <a:spcPct val="80000"/>
              </a:lnSpc>
              <a:defRPr sz="1600" baseline="0">
                <a:solidFill>
                  <a:schemeClr val="tx1"/>
                </a:solidFill>
              </a:defRPr>
            </a:lvl1pPr>
            <a:lvl2pPr algn="r">
              <a:defRPr/>
            </a:lvl2pPr>
          </a:lstStyle>
          <a:p>
            <a:pPr lvl="0"/>
            <a:r>
              <a:rPr lang="en-US"/>
              <a:t>Click to edit Master text styles</a:t>
            </a:r>
          </a:p>
        </p:txBody>
      </p:sp>
      <p:pic>
        <p:nvPicPr>
          <p:cNvPr id="12" name="Picture 11"/>
          <p:cNvPicPr>
            <a:picLocks noChangeAspect="1"/>
          </p:cNvPicPr>
          <p:nvPr userDrawn="1"/>
        </p:nvPicPr>
        <p:blipFill>
          <a:blip r:embed="rId2"/>
          <a:srcRect/>
          <a:stretch/>
        </p:blipFill>
        <p:spPr>
          <a:xfrm>
            <a:off x="320041" y="5200114"/>
            <a:ext cx="1466230" cy="842302"/>
          </a:xfrm>
          <a:prstGeom prst="rect">
            <a:avLst/>
          </a:prstGeom>
        </p:spPr>
      </p:pic>
      <p:pic>
        <p:nvPicPr>
          <p:cNvPr id="7" name="Picture 6">
            <a:extLst>
              <a:ext uri="{FF2B5EF4-FFF2-40B4-BE49-F238E27FC236}">
                <a16:creationId xmlns:a16="http://schemas.microsoft.com/office/drawing/2014/main" id="{4AE695A8-91BC-4898-9E68-F753EC37E98D}"/>
              </a:ext>
            </a:extLst>
          </p:cNvPr>
          <p:cNvPicPr preferRelativeResize="0">
            <a:picLocks noChangeAspect="1"/>
          </p:cNvPicPr>
          <p:nvPr userDrawn="1"/>
        </p:nvPicPr>
        <p:blipFill rotWithShape="1">
          <a:blip r:embed="rId3"/>
          <a:srcRect l="802" t="2887" r="-802" b="17132"/>
          <a:stretch/>
        </p:blipFill>
        <p:spPr>
          <a:xfrm>
            <a:off x="0" y="0"/>
            <a:ext cx="9217891" cy="4911197"/>
          </a:xfrm>
          <a:prstGeom prst="rect">
            <a:avLst/>
          </a:prstGeom>
        </p:spPr>
      </p:pic>
    </p:spTree>
    <p:extLst>
      <p:ext uri="{BB962C8B-B14F-4D97-AF65-F5344CB8AC3E}">
        <p14:creationId xmlns:p14="http://schemas.microsoft.com/office/powerpoint/2010/main" val="44479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a:p>
        </p:txBody>
      </p:sp>
      <p:graphicFrame>
        <p:nvGraphicFramePr>
          <p:cNvPr id="10" name="Chart 9"/>
          <p:cNvGraphicFramePr/>
          <p:nvPr userDrawn="1">
            <p:extLst>
              <p:ext uri="{D42A27DB-BD31-4B8C-83A1-F6EECF244321}">
                <p14:modId xmlns:p14="http://schemas.microsoft.com/office/powerpoint/2010/main" val="198063919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60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r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a:p>
        </p:txBody>
      </p:sp>
      <p:graphicFrame>
        <p:nvGraphicFramePr>
          <p:cNvPr id="5" name="Chart 4"/>
          <p:cNvGraphicFramePr/>
          <p:nvPr userDrawn="1">
            <p:extLst>
              <p:ext uri="{D42A27DB-BD31-4B8C-83A1-F6EECF244321}">
                <p14:modId xmlns:p14="http://schemas.microsoft.com/office/powerpoint/2010/main" val="11556780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144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ie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a:p>
        </p:txBody>
      </p:sp>
      <p:graphicFrame>
        <p:nvGraphicFramePr>
          <p:cNvPr id="2" name="Chart 1"/>
          <p:cNvGraphicFramePr/>
          <p:nvPr userDrawn="1">
            <p:extLst>
              <p:ext uri="{D42A27DB-BD31-4B8C-83A1-F6EECF244321}">
                <p14:modId xmlns:p14="http://schemas.microsoft.com/office/powerpoint/2010/main" val="21886561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86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onut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a:p>
        </p:txBody>
      </p:sp>
      <p:graphicFrame>
        <p:nvGraphicFramePr>
          <p:cNvPr id="5" name="Chart 4"/>
          <p:cNvGraphicFramePr/>
          <p:nvPr userDrawn="1">
            <p:extLst>
              <p:ext uri="{D42A27DB-BD31-4B8C-83A1-F6EECF244321}">
                <p14:modId xmlns:p14="http://schemas.microsoft.com/office/powerpoint/2010/main" val="187695318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522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Gu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a:p>
        </p:txBody>
      </p:sp>
      <p:graphicFrame>
        <p:nvGraphicFramePr>
          <p:cNvPr id="6" name="Table 5"/>
          <p:cNvGraphicFramePr>
            <a:graphicFrameLocks noGrp="1"/>
          </p:cNvGraphicFramePr>
          <p:nvPr userDrawn="1">
            <p:extLst>
              <p:ext uri="{D42A27DB-BD31-4B8C-83A1-F6EECF244321}">
                <p14:modId xmlns:p14="http://schemas.microsoft.com/office/powerpoint/2010/main" val="1741576009"/>
              </p:ext>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a16="http://schemas.microsoft.com/office/drawing/2014/main" val="20000"/>
                    </a:ext>
                  </a:extLst>
                </a:gridCol>
                <a:gridCol w="2523066">
                  <a:extLst>
                    <a:ext uri="{9D8B030D-6E8A-4147-A177-3AD203B41FA5}">
                      <a16:colId xmlns:a16="http://schemas.microsoft.com/office/drawing/2014/main" val="20001"/>
                    </a:ext>
                  </a:extLst>
                </a:gridCol>
                <a:gridCol w="2523066">
                  <a:extLst>
                    <a:ext uri="{9D8B030D-6E8A-4147-A177-3AD203B41FA5}">
                      <a16:colId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73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a:p>
        </p:txBody>
      </p:sp>
      <p:sp>
        <p:nvSpPr>
          <p:cNvPr id="5" name="Chart Placeholder 4"/>
          <p:cNvSpPr>
            <a:spLocks noGrp="1"/>
          </p:cNvSpPr>
          <p:nvPr>
            <p:ph type="chart" sz="quarter" idx="11"/>
          </p:nvPr>
        </p:nvSpPr>
        <p:spPr>
          <a:xfrm>
            <a:off x="640080" y="1965960"/>
            <a:ext cx="7909560" cy="4114800"/>
          </a:xfrm>
          <a:prstGeom prst="rect">
            <a:avLst/>
          </a:prstGeom>
        </p:spPr>
        <p:txBody>
          <a:bodyPr/>
          <a:lstStyle/>
          <a:p>
            <a:r>
              <a:rPr lang="en-US"/>
              <a:t>Click icon to add chart</a:t>
            </a:r>
          </a:p>
        </p:txBody>
      </p:sp>
    </p:spTree>
    <p:extLst>
      <p:ext uri="{BB962C8B-B14F-4D97-AF65-F5344CB8AC3E}">
        <p14:creationId xmlns:p14="http://schemas.microsoft.com/office/powerpoint/2010/main" val="1253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512234" y="1319618"/>
            <a:ext cx="8119533" cy="4218763"/>
          </a:xfrm>
          <a:prstGeom prst="rect">
            <a:avLst/>
          </a:prstGeom>
        </p:spPr>
        <p:txBody>
          <a:bodyPr anchor="ctr"/>
          <a:lstStyle>
            <a:lvl1pPr algn="ctr">
              <a:defRPr sz="4800">
                <a:solidFill>
                  <a:srgbClr val="888888"/>
                </a:solidFill>
              </a:defRPr>
            </a:lvl1pPr>
          </a:lstStyle>
          <a:p>
            <a:r>
              <a:rPr lang="en-US" dirty="0"/>
              <a:t>Dividing Slide Name</a:t>
            </a:r>
          </a:p>
        </p:txBody>
      </p:sp>
    </p:spTree>
    <p:extLst>
      <p:ext uri="{BB962C8B-B14F-4D97-AF65-F5344CB8AC3E}">
        <p14:creationId xmlns:p14="http://schemas.microsoft.com/office/powerpoint/2010/main" val="103001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79" y="637191"/>
            <a:ext cx="7909560" cy="1143000"/>
          </a:xfrm>
          <a:prstGeom prst="rect">
            <a:avLst/>
          </a:prstGeom>
        </p:spPr>
        <p:txBody>
          <a:bodyPr anchor="b"/>
          <a:lstStyle>
            <a:lvl1pPr algn="l">
              <a:defRPr sz="3600">
                <a:solidFill>
                  <a:srgbClr val="888888"/>
                </a:solidFill>
              </a:defRPr>
            </a:lvl1pPr>
          </a:lstStyle>
          <a:p>
            <a:r>
              <a:rPr lang="en-US" dirty="0"/>
              <a:t>Table of Contents</a:t>
            </a:r>
          </a:p>
        </p:txBody>
      </p:sp>
      <p:sp>
        <p:nvSpPr>
          <p:cNvPr id="3" name="Subtitle 2"/>
          <p:cNvSpPr>
            <a:spLocks noGrp="1"/>
          </p:cNvSpPr>
          <p:nvPr>
            <p:ph type="subTitle" idx="1" hasCustomPrompt="1"/>
          </p:nvPr>
        </p:nvSpPr>
        <p:spPr>
          <a:xfrm>
            <a:off x="640080" y="1965960"/>
            <a:ext cx="7909560" cy="4114800"/>
          </a:xfrm>
          <a:prstGeom prst="rect">
            <a:avLst/>
          </a:prstGeom>
        </p:spPr>
        <p:txBody>
          <a:bodyPr anchor="t" anchorCtr="0"/>
          <a:lstStyle>
            <a:lvl1pPr marL="457200" indent="-457200" algn="l">
              <a:buAutoNum type="arabicPlain"/>
              <a:defRPr sz="2000" baseline="0">
                <a:solidFill>
                  <a:srgbClr val="49494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 Here</a:t>
            </a:r>
          </a:p>
          <a:p>
            <a:r>
              <a:rPr lang="en-US" dirty="0"/>
              <a:t>Title Here</a:t>
            </a:r>
          </a:p>
          <a:p>
            <a:r>
              <a:rPr lang="en-US" dirty="0"/>
              <a:t>Title Here</a:t>
            </a:r>
          </a:p>
          <a:p>
            <a:r>
              <a:rPr lang="en-US" dirty="0"/>
              <a:t>Title Here</a:t>
            </a:r>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a:p>
        </p:txBody>
      </p:sp>
    </p:spTree>
    <p:extLst>
      <p:ext uri="{BB962C8B-B14F-4D97-AF65-F5344CB8AC3E}">
        <p14:creationId xmlns:p14="http://schemas.microsoft.com/office/powerpoint/2010/main" val="184476826"/>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a:p>
        </p:txBody>
      </p:sp>
    </p:spTree>
    <p:extLst>
      <p:ext uri="{BB962C8B-B14F-4D97-AF65-F5344CB8AC3E}">
        <p14:creationId xmlns:p14="http://schemas.microsoft.com/office/powerpoint/2010/main" val="53956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Body - 1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anchor="t" anchorCtr="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a:p>
        </p:txBody>
      </p:sp>
    </p:spTree>
    <p:extLst>
      <p:ext uri="{BB962C8B-B14F-4D97-AF65-F5344CB8AC3E}">
        <p14:creationId xmlns:p14="http://schemas.microsoft.com/office/powerpoint/2010/main" val="1175204161"/>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Body - 2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numCol="2" spcCol="36576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 </a:t>
            </a:r>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a:p>
        </p:txBody>
      </p:sp>
    </p:spTree>
    <p:extLst>
      <p:ext uri="{BB962C8B-B14F-4D97-AF65-F5344CB8AC3E}">
        <p14:creationId xmlns:p14="http://schemas.microsoft.com/office/powerpoint/2010/main" val="73516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3-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a:p>
        </p:txBody>
      </p:sp>
      <p:sp>
        <p:nvSpPr>
          <p:cNvPr id="7" name="Text Placeholder 6"/>
          <p:cNvSpPr>
            <a:spLocks noGrp="1"/>
          </p:cNvSpPr>
          <p:nvPr>
            <p:ph type="body" sz="quarter" idx="13"/>
          </p:nvPr>
        </p:nvSpPr>
        <p:spPr>
          <a:xfrm>
            <a:off x="640080" y="1965960"/>
            <a:ext cx="7909560" cy="4114800"/>
          </a:xfrm>
          <a:prstGeom prst="rect">
            <a:avLst/>
          </a:prstGeom>
        </p:spPr>
        <p:txBody>
          <a:bodyPr/>
          <a:lstStyle>
            <a:lvl1pPr marL="285750" indent="-285750">
              <a:buFont typeface="Arial" charset="0"/>
              <a:buChar char="•"/>
              <a:defRPr>
                <a:solidFill>
                  <a:srgbClr val="494949"/>
                </a:solidFill>
              </a:defRPr>
            </a:lvl1pPr>
            <a:lvl2pPr marL="628650" indent="-285750">
              <a:buFont typeface="Arial" charset="0"/>
              <a:buChar char="•"/>
              <a:defRPr>
                <a:solidFill>
                  <a:srgbClr val="494949"/>
                </a:solidFill>
              </a:defRPr>
            </a:lvl2pPr>
            <a:lvl3pPr marL="971550" indent="-285750">
              <a:buFont typeface="Arial" charset="0"/>
              <a:buChar char="•"/>
              <a:defRPr>
                <a:solidFill>
                  <a:srgbClr val="494949"/>
                </a:solidFill>
              </a:defRPr>
            </a:lvl3pPr>
            <a:lvl4pPr marL="1200150" indent="-171450">
              <a:buFont typeface="Arial" charset="0"/>
              <a:buChar char="•"/>
              <a:defRPr/>
            </a:lvl4pPr>
            <a:lvl5pPr marL="1543050" indent="-171450">
              <a:buFont typeface="Arial"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867956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78"/>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a:p>
        </p:txBody>
      </p:sp>
      <p:sp>
        <p:nvSpPr>
          <p:cNvPr id="7" name="Text Placeholder 6"/>
          <p:cNvSpPr>
            <a:spLocks noGrp="1"/>
          </p:cNvSpPr>
          <p:nvPr>
            <p:ph type="body" sz="quarter" idx="13" hasCustomPrompt="1"/>
          </p:nvPr>
        </p:nvSpPr>
        <p:spPr>
          <a:xfrm>
            <a:off x="640080" y="1965960"/>
            <a:ext cx="7909560" cy="4114800"/>
          </a:xfrm>
          <a:prstGeom prst="rect">
            <a:avLst/>
          </a:prstGeom>
        </p:spPr>
        <p:txBody>
          <a:bodyPr/>
          <a:lstStyle>
            <a:lvl1pPr marL="342900" indent="-342900">
              <a:buFont typeface="+mj-lt"/>
              <a:buAutoNum type="arabicPeriod"/>
              <a:defRPr baseline="0">
                <a:solidFill>
                  <a:srgbClr val="494949"/>
                </a:solidFill>
              </a:defRPr>
            </a:lvl1pPr>
            <a:lvl2pPr marL="628650" indent="-285750">
              <a:buFont typeface="Arial" charset="0"/>
              <a:buChar char="•"/>
              <a:defRPr/>
            </a:lvl2pPr>
            <a:lvl3pPr marL="971550" indent="-285750">
              <a:buFont typeface="Arial" charset="0"/>
              <a:buChar char="•"/>
              <a:defRPr/>
            </a:lvl3pPr>
            <a:lvl4pPr marL="1200150" indent="-171450">
              <a:buFont typeface="Arial" charset="0"/>
              <a:buChar char="•"/>
              <a:defRPr/>
            </a:lvl4pPr>
            <a:lvl5pPr marL="1543050" indent="-171450">
              <a:buFont typeface="Arial" charset="0"/>
              <a:buChar char="•"/>
              <a:defRPr/>
            </a:lvl5pPr>
          </a:lstStyle>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p:txBody>
      </p:sp>
    </p:spTree>
    <p:extLst>
      <p:ext uri="{BB962C8B-B14F-4D97-AF65-F5344CB8AC3E}">
        <p14:creationId xmlns:p14="http://schemas.microsoft.com/office/powerpoint/2010/main" val="176352490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Head/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4008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506414DB-A8E4-F441-AE2B-1CF7F6F991BF}" type="slidenum">
              <a:rPr lang="en-US" smtClean="0"/>
              <a:t>‹#›</a:t>
            </a:fld>
            <a:endParaRPr lang="en-US"/>
          </a:p>
        </p:txBody>
      </p:sp>
    </p:spTree>
    <p:extLst>
      <p:ext uri="{BB962C8B-B14F-4D97-AF65-F5344CB8AC3E}">
        <p14:creationId xmlns:p14="http://schemas.microsoft.com/office/powerpoint/2010/main" val="6917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57533" y="6441021"/>
            <a:ext cx="1183218"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506414DB-A8E4-F441-AE2B-1CF7F6F991BF}" type="slidenum">
              <a:rPr lang="en-US" smtClean="0"/>
              <a:t>‹#›</a:t>
            </a:fld>
            <a:endParaRPr lang="en-US" dirty="0"/>
          </a:p>
        </p:txBody>
      </p:sp>
      <p:sp>
        <p:nvSpPr>
          <p:cNvPr id="7" name="Rectangle 6"/>
          <p:cNvSpPr/>
          <p:nvPr userDrawn="1"/>
        </p:nvSpPr>
        <p:spPr>
          <a:xfrm>
            <a:off x="0" y="0"/>
            <a:ext cx="9144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31236" y="6441021"/>
            <a:ext cx="3081528" cy="50783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lumMod val="50000"/>
                  </a:schemeClr>
                </a:solidFill>
              </a:rPr>
              <a:t>© 2020 SHRM. All rights reserved.</a:t>
            </a:r>
          </a:p>
          <a:p>
            <a:endParaRPr lang="en-US" dirty="0"/>
          </a:p>
        </p:txBody>
      </p:sp>
    </p:spTree>
    <p:extLst>
      <p:ext uri="{BB962C8B-B14F-4D97-AF65-F5344CB8AC3E}">
        <p14:creationId xmlns:p14="http://schemas.microsoft.com/office/powerpoint/2010/main" val="1437075805"/>
      </p:ext>
    </p:extLst>
  </p:cSld>
  <p:clrMap bg1="lt1" tx1="dk1" bg2="lt2" tx2="dk2" accent1="accent1" accent2="accent2" accent3="accent3" accent4="accent4" accent5="accent5" accent6="accent6" hlink="hlink" folHlink="folHlink"/>
  <p:sldLayoutIdLst>
    <p:sldLayoutId id="2147483680" r:id="rId1"/>
    <p:sldLayoutId id="2147483654" r:id="rId2"/>
    <p:sldLayoutId id="2147483649" r:id="rId3"/>
    <p:sldLayoutId id="2147483655" r:id="rId4"/>
    <p:sldLayoutId id="2147483650"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81" r:id="rId14"/>
    <p:sldLayoutId id="2147483682" r:id="rId15"/>
  </p:sldLayoutIdLst>
  <p:txStyles>
    <p:titleStyle>
      <a:lvl1pPr algn="l" defTabSz="685800" rtl="0" eaLnBrk="1" latinLnBrk="0" hangingPunct="1">
        <a:lnSpc>
          <a:spcPct val="80000"/>
        </a:lnSpc>
        <a:spcBef>
          <a:spcPct val="0"/>
        </a:spcBef>
        <a:buNone/>
        <a:defRPr sz="4200" b="1" i="0" kern="1200" baseline="0">
          <a:solidFill>
            <a:srgbClr val="A6A6A6"/>
          </a:solidFill>
          <a:latin typeface="Arial" charset="0"/>
          <a:ea typeface="+mj-ea"/>
          <a:cs typeface="+mj-cs"/>
        </a:defRPr>
      </a:lvl1pPr>
    </p:titleStyle>
    <p:bodyStyle>
      <a:lvl1pPr marL="0" marR="0" indent="0" algn="l" defTabSz="685800" rtl="0" eaLnBrk="1" fontAlgn="auto" latinLnBrk="0" hangingPunct="1">
        <a:lnSpc>
          <a:spcPct val="100000"/>
        </a:lnSpc>
        <a:spcBef>
          <a:spcPts val="750"/>
        </a:spcBef>
        <a:spcAft>
          <a:spcPts val="0"/>
        </a:spcAft>
        <a:buClrTx/>
        <a:buSzTx/>
        <a:buFont typeface="Arial"/>
        <a:buNone/>
        <a:tabLst/>
        <a:defRPr sz="1800" kern="1200" baseline="0">
          <a:solidFill>
            <a:srgbClr val="595959"/>
          </a:solidFill>
          <a:latin typeface="+mn-lt"/>
          <a:ea typeface="+mn-ea"/>
          <a:cs typeface="+mn-cs"/>
        </a:defRPr>
      </a:lvl1pPr>
      <a:lvl2pPr marL="342900" marR="0" indent="0" algn="l" defTabSz="685800" rtl="0" eaLnBrk="1" fontAlgn="auto" latinLnBrk="0" hangingPunct="1">
        <a:lnSpc>
          <a:spcPct val="90000"/>
        </a:lnSpc>
        <a:spcBef>
          <a:spcPts val="375"/>
        </a:spcBef>
        <a:spcAft>
          <a:spcPts val="0"/>
        </a:spcAft>
        <a:buClrTx/>
        <a:buSzTx/>
        <a:buFont typeface="Courier New" charset="0"/>
        <a:buNone/>
        <a:tabLst/>
        <a:defRPr sz="1800" kern="1200">
          <a:solidFill>
            <a:srgbClr val="595959"/>
          </a:solidFill>
          <a:latin typeface="+mn-lt"/>
          <a:ea typeface="+mn-ea"/>
          <a:cs typeface="+mn-cs"/>
        </a:defRPr>
      </a:lvl2pPr>
      <a:lvl3pPr marL="685800" indent="0" algn="l" defTabSz="685800" rtl="0" eaLnBrk="1" latinLnBrk="0" hangingPunct="1">
        <a:lnSpc>
          <a:spcPct val="90000"/>
        </a:lnSpc>
        <a:spcBef>
          <a:spcPts val="375"/>
        </a:spcBef>
        <a:buFont typeface="Arial" charset="0"/>
        <a:buNone/>
        <a:defRPr sz="1500" kern="1200">
          <a:solidFill>
            <a:srgbClr val="595959"/>
          </a:solidFill>
          <a:latin typeface="+mn-lt"/>
          <a:ea typeface="+mn-ea"/>
          <a:cs typeface="+mn-cs"/>
        </a:defRPr>
      </a:lvl3pPr>
      <a:lvl4pPr marL="1200150" indent="-171450" algn="l" defTabSz="685800" rtl="0" eaLnBrk="1" latinLnBrk="0" hangingPunct="1">
        <a:lnSpc>
          <a:spcPct val="90000"/>
        </a:lnSpc>
        <a:spcBef>
          <a:spcPts val="375"/>
        </a:spcBef>
        <a:buFont typeface="Courier New"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CEC89AF-F7D4-45DB-BEBA-3A1B91ADDDE1}"/>
              </a:ext>
            </a:extLst>
          </p:cNvPr>
          <p:cNvSpPr>
            <a:spLocks noGrp="1"/>
          </p:cNvSpPr>
          <p:nvPr>
            <p:ph type="title"/>
          </p:nvPr>
        </p:nvSpPr>
        <p:spPr/>
        <p:txBody>
          <a:bodyPr/>
          <a:lstStyle/>
          <a:p>
            <a:r>
              <a:rPr lang="en-US" dirty="0"/>
              <a:t>The Business Case for Diversity, Equity and Inclusion</a:t>
            </a:r>
          </a:p>
        </p:txBody>
      </p:sp>
      <p:sp>
        <p:nvSpPr>
          <p:cNvPr id="16" name="Text Placeholder 15">
            <a:extLst>
              <a:ext uri="{FF2B5EF4-FFF2-40B4-BE49-F238E27FC236}">
                <a16:creationId xmlns:a16="http://schemas.microsoft.com/office/drawing/2014/main" id="{AA7045CE-7B25-40FF-9F99-64478348C31B}"/>
              </a:ext>
            </a:extLst>
          </p:cNvPr>
          <p:cNvSpPr>
            <a:spLocks noGrp="1"/>
          </p:cNvSpPr>
          <p:nvPr>
            <p:ph type="body" sz="quarter" idx="10"/>
          </p:nvPr>
        </p:nvSpPr>
        <p:spPr/>
        <p:txBody>
          <a:bodyPr/>
          <a:lstStyle/>
          <a:p>
            <a:r>
              <a:rPr lang="en-US" dirty="0"/>
              <a:t>August 2020</a:t>
            </a:r>
          </a:p>
        </p:txBody>
      </p:sp>
    </p:spTree>
    <p:extLst>
      <p:ext uri="{BB962C8B-B14F-4D97-AF65-F5344CB8AC3E}">
        <p14:creationId xmlns:p14="http://schemas.microsoft.com/office/powerpoint/2010/main" val="76217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7C99-7A28-4577-B8F6-B3DA8F12AEC5}"/>
              </a:ext>
            </a:extLst>
          </p:cNvPr>
          <p:cNvSpPr>
            <a:spLocks noGrp="1"/>
          </p:cNvSpPr>
          <p:nvPr>
            <p:ph type="title"/>
          </p:nvPr>
        </p:nvSpPr>
        <p:spPr/>
        <p:txBody>
          <a:bodyPr/>
          <a:lstStyle/>
          <a:p>
            <a:r>
              <a:rPr lang="en-US" altLang="en-US" dirty="0"/>
              <a:t>Business Reasons for Initiating a DE&amp;I Program </a:t>
            </a:r>
            <a:endParaRPr lang="en-US" dirty="0"/>
          </a:p>
        </p:txBody>
      </p:sp>
      <p:sp>
        <p:nvSpPr>
          <p:cNvPr id="3" name="Content Placeholder 2">
            <a:extLst>
              <a:ext uri="{FF2B5EF4-FFF2-40B4-BE49-F238E27FC236}">
                <a16:creationId xmlns:a16="http://schemas.microsoft.com/office/drawing/2014/main" id="{370DF326-28CC-4B4D-8163-34DB362E834B}"/>
              </a:ext>
            </a:extLst>
          </p:cNvPr>
          <p:cNvSpPr>
            <a:spLocks noGrp="1"/>
          </p:cNvSpPr>
          <p:nvPr>
            <p:ph idx="1"/>
          </p:nvPr>
        </p:nvSpPr>
        <p:spPr/>
        <p:txBody>
          <a:bodyPr/>
          <a:lstStyle/>
          <a:p>
            <a:endParaRPr lang="en-US" dirty="0"/>
          </a:p>
          <a:p>
            <a:r>
              <a:rPr lang="en-US" dirty="0"/>
              <a:t>The U.S. population is growing increasingly diverse. If trends continue, today’s minority groups are estimated to make up the majority of the population by 2045. </a:t>
            </a:r>
          </a:p>
          <a:p>
            <a:r>
              <a:rPr lang="en-US" dirty="0"/>
              <a:t>Just as the workforce is becoming more diverse, so is the market.</a:t>
            </a:r>
          </a:p>
          <a:p>
            <a:r>
              <a:rPr lang="en-US" dirty="0"/>
              <a:t>The combined Black, Hispanic-American, Asian-American and Native American buying power is increasing exponentially, reaching $3.9 trillion in 2018. </a:t>
            </a:r>
          </a:p>
          <a:p>
            <a:endParaRPr lang="en-US" dirty="0"/>
          </a:p>
        </p:txBody>
      </p:sp>
    </p:spTree>
    <p:extLst>
      <p:ext uri="{BB962C8B-B14F-4D97-AF65-F5344CB8AC3E}">
        <p14:creationId xmlns:p14="http://schemas.microsoft.com/office/powerpoint/2010/main" val="257182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4BA5-574B-4148-8B51-46E274AC2472}"/>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ADF2360A-90CB-4704-83BD-8FCC52F2AC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2980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2B3B-6D93-4C9C-AA93-D7D160ED71C9}"/>
              </a:ext>
            </a:extLst>
          </p:cNvPr>
          <p:cNvSpPr>
            <a:spLocks noGrp="1"/>
          </p:cNvSpPr>
          <p:nvPr>
            <p:ph type="title"/>
          </p:nvPr>
        </p:nvSpPr>
        <p:spPr/>
        <p:txBody>
          <a:bodyPr/>
          <a:lstStyle/>
          <a:p>
            <a:r>
              <a:rPr lang="en-US" dirty="0"/>
              <a:t>Developing a DE&amp;I Initiative</a:t>
            </a:r>
          </a:p>
        </p:txBody>
      </p:sp>
      <p:sp>
        <p:nvSpPr>
          <p:cNvPr id="3" name="Content Placeholder 2">
            <a:extLst>
              <a:ext uri="{FF2B5EF4-FFF2-40B4-BE49-F238E27FC236}">
                <a16:creationId xmlns:a16="http://schemas.microsoft.com/office/drawing/2014/main" id="{4EAC887E-BDF8-444F-BCA3-28C1333477E1}"/>
              </a:ext>
            </a:extLst>
          </p:cNvPr>
          <p:cNvSpPr>
            <a:spLocks noGrp="1"/>
          </p:cNvSpPr>
          <p:nvPr>
            <p:ph idx="1"/>
          </p:nvPr>
        </p:nvSpPr>
        <p:spPr/>
        <p:txBody>
          <a:bodyPr/>
          <a:lstStyle/>
          <a:p>
            <a:r>
              <a:rPr lang="en-US" b="1" dirty="0"/>
              <a:t>Developing a DE&amp;I initiative involves four main phases:</a:t>
            </a:r>
          </a:p>
          <a:p>
            <a:endParaRPr lang="en-US" dirty="0"/>
          </a:p>
          <a:p>
            <a:r>
              <a:rPr lang="en-US" dirty="0"/>
              <a:t>Data collection and analysis to determine the need for change.</a:t>
            </a:r>
          </a:p>
          <a:p>
            <a:r>
              <a:rPr lang="en-US" dirty="0"/>
              <a:t>Strategy design to match business objectives.</a:t>
            </a:r>
          </a:p>
          <a:p>
            <a:r>
              <a:rPr lang="en-US" dirty="0"/>
              <a:t>Implementation of the initiative.</a:t>
            </a:r>
          </a:p>
          <a:p>
            <a:r>
              <a:rPr lang="en-US" dirty="0"/>
              <a:t>Evaluation and continuing audit of the plan.</a:t>
            </a:r>
          </a:p>
        </p:txBody>
      </p:sp>
    </p:spTree>
    <p:extLst>
      <p:ext uri="{BB962C8B-B14F-4D97-AF65-F5344CB8AC3E}">
        <p14:creationId xmlns:p14="http://schemas.microsoft.com/office/powerpoint/2010/main" val="97008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EAD3-F67F-4D2C-AB68-5659996FB999}"/>
              </a:ext>
            </a:extLst>
          </p:cNvPr>
          <p:cNvSpPr>
            <a:spLocks noGrp="1"/>
          </p:cNvSpPr>
          <p:nvPr>
            <p:ph type="title"/>
          </p:nvPr>
        </p:nvSpPr>
        <p:spPr/>
        <p:txBody>
          <a:bodyPr/>
          <a:lstStyle/>
          <a:p>
            <a:r>
              <a:rPr lang="en-US" dirty="0"/>
              <a:t>Developing a DE&amp;I Initiative</a:t>
            </a:r>
          </a:p>
        </p:txBody>
      </p:sp>
      <p:sp>
        <p:nvSpPr>
          <p:cNvPr id="3" name="Content Placeholder 2">
            <a:extLst>
              <a:ext uri="{FF2B5EF4-FFF2-40B4-BE49-F238E27FC236}">
                <a16:creationId xmlns:a16="http://schemas.microsoft.com/office/drawing/2014/main" id="{430C854A-38C7-4A7C-ACD0-799DAB283FAE}"/>
              </a:ext>
            </a:extLst>
          </p:cNvPr>
          <p:cNvSpPr>
            <a:spLocks noGrp="1"/>
          </p:cNvSpPr>
          <p:nvPr>
            <p:ph idx="1"/>
          </p:nvPr>
        </p:nvSpPr>
        <p:spPr/>
        <p:txBody>
          <a:bodyPr/>
          <a:lstStyle/>
          <a:p>
            <a:r>
              <a:rPr lang="en-US" dirty="0"/>
              <a:t>Employers must first know what their workforce looks like compared with the labor market, and if there are inequities based on demographics.</a:t>
            </a:r>
          </a:p>
          <a:p>
            <a:r>
              <a:rPr lang="en-US" dirty="0"/>
              <a:t>Demographic data may include the following:</a:t>
            </a:r>
          </a:p>
          <a:p>
            <a:r>
              <a:rPr lang="en-US" i="1" dirty="0"/>
              <a:t>Age			Disability		Ethnicity/national origin</a:t>
            </a:r>
          </a:p>
          <a:p>
            <a:r>
              <a:rPr lang="en-US" i="1" dirty="0"/>
              <a:t>Family status		Gender		Gender identity or expression</a:t>
            </a:r>
          </a:p>
          <a:p>
            <a:r>
              <a:rPr lang="en-US" i="1" dirty="0"/>
              <a:t>Generation		Language		Organization function and level</a:t>
            </a:r>
          </a:p>
          <a:p>
            <a:r>
              <a:rPr lang="en-US" i="1" dirty="0"/>
              <a:t>Life experiences	Personality type	Physical characteristics</a:t>
            </a:r>
          </a:p>
          <a:p>
            <a:r>
              <a:rPr lang="en-US" i="1" dirty="0"/>
              <a:t>Race			Sexual orientation	Religion, belief and spirituality</a:t>
            </a:r>
          </a:p>
          <a:p>
            <a:r>
              <a:rPr lang="en-US" i="1" dirty="0"/>
              <a:t>Veteran status	Thinking/learning styles</a:t>
            </a:r>
          </a:p>
          <a:p>
            <a:endParaRPr lang="en-US" dirty="0"/>
          </a:p>
        </p:txBody>
      </p:sp>
    </p:spTree>
    <p:extLst>
      <p:ext uri="{BB962C8B-B14F-4D97-AF65-F5344CB8AC3E}">
        <p14:creationId xmlns:p14="http://schemas.microsoft.com/office/powerpoint/2010/main" val="267924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6B4F-E0A8-4B6A-8DB2-D3BB25F79C04}"/>
              </a:ext>
            </a:extLst>
          </p:cNvPr>
          <p:cNvSpPr>
            <a:spLocks noGrp="1"/>
          </p:cNvSpPr>
          <p:nvPr>
            <p:ph type="title"/>
          </p:nvPr>
        </p:nvSpPr>
        <p:spPr/>
        <p:txBody>
          <a:bodyPr/>
          <a:lstStyle/>
          <a:p>
            <a:r>
              <a:rPr lang="en-US" dirty="0"/>
              <a:t>Developing a DE&amp;I Initiative</a:t>
            </a:r>
          </a:p>
        </p:txBody>
      </p:sp>
      <p:sp>
        <p:nvSpPr>
          <p:cNvPr id="3" name="Content Placeholder 2">
            <a:extLst>
              <a:ext uri="{FF2B5EF4-FFF2-40B4-BE49-F238E27FC236}">
                <a16:creationId xmlns:a16="http://schemas.microsoft.com/office/drawing/2014/main" id="{30601643-CF0E-4903-ABCE-E695478701CF}"/>
              </a:ext>
            </a:extLst>
          </p:cNvPr>
          <p:cNvSpPr>
            <a:spLocks noGrp="1"/>
          </p:cNvSpPr>
          <p:nvPr>
            <p:ph idx="1"/>
          </p:nvPr>
        </p:nvSpPr>
        <p:spPr/>
        <p:txBody>
          <a:bodyPr/>
          <a:lstStyle/>
          <a:p>
            <a:r>
              <a:rPr lang="en-US" dirty="0"/>
              <a:t>Once data are collected, underrepresented or problematic areas can be identified. </a:t>
            </a:r>
          </a:p>
          <a:p>
            <a:r>
              <a:rPr lang="en-US" dirty="0"/>
              <a:t>Employers must determine if there are barriers impeding the employment, opportunity or inclusion of individuals from different demographic groups and take action to eliminate those barriers. </a:t>
            </a:r>
          </a:p>
          <a:p>
            <a:endParaRPr lang="en-US" dirty="0"/>
          </a:p>
        </p:txBody>
      </p:sp>
    </p:spTree>
    <p:extLst>
      <p:ext uri="{BB962C8B-B14F-4D97-AF65-F5344CB8AC3E}">
        <p14:creationId xmlns:p14="http://schemas.microsoft.com/office/powerpoint/2010/main" val="291066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4E61-598D-493C-9E92-793F0DA8D466}"/>
              </a:ext>
            </a:extLst>
          </p:cNvPr>
          <p:cNvSpPr>
            <a:spLocks noGrp="1"/>
          </p:cNvSpPr>
          <p:nvPr>
            <p:ph type="title"/>
          </p:nvPr>
        </p:nvSpPr>
        <p:spPr/>
        <p:txBody>
          <a:bodyPr/>
          <a:lstStyle/>
          <a:p>
            <a:r>
              <a:rPr lang="en-US" dirty="0"/>
              <a:t>Developing a DE&amp;I Initiative</a:t>
            </a:r>
          </a:p>
        </p:txBody>
      </p:sp>
      <p:sp>
        <p:nvSpPr>
          <p:cNvPr id="3" name="Content Placeholder 2">
            <a:extLst>
              <a:ext uri="{FF2B5EF4-FFF2-40B4-BE49-F238E27FC236}">
                <a16:creationId xmlns:a16="http://schemas.microsoft.com/office/drawing/2014/main" id="{492A64AA-BC1F-4DD5-A484-CFC8C29A4DAE}"/>
              </a:ext>
            </a:extLst>
          </p:cNvPr>
          <p:cNvSpPr>
            <a:spLocks noGrp="1"/>
          </p:cNvSpPr>
          <p:nvPr>
            <p:ph idx="1"/>
          </p:nvPr>
        </p:nvSpPr>
        <p:spPr/>
        <p:txBody>
          <a:bodyPr/>
          <a:lstStyle/>
          <a:p>
            <a:r>
              <a:rPr lang="en-US" dirty="0"/>
              <a:t>Ask questions such as:</a:t>
            </a:r>
          </a:p>
          <a:p>
            <a:pPr marL="285750" indent="-285750">
              <a:buFont typeface="Arial" panose="020B0604020202020204" pitchFamily="34" charset="0"/>
              <a:buChar char="•"/>
            </a:pPr>
            <a:r>
              <a:rPr lang="en-US" dirty="0"/>
              <a:t>Is management full of older white males?</a:t>
            </a:r>
          </a:p>
          <a:p>
            <a:pPr marL="285750" indent="-285750">
              <a:buFont typeface="Arial" panose="020B0604020202020204" pitchFamily="34" charset="0"/>
              <a:buChar char="•"/>
            </a:pPr>
            <a:r>
              <a:rPr lang="en-US" dirty="0"/>
              <a:t>Do black females make less than their white counterparts?</a:t>
            </a:r>
          </a:p>
          <a:p>
            <a:pPr marL="285750" indent="-285750">
              <a:buFont typeface="Arial" panose="020B0604020202020204" pitchFamily="34" charset="0"/>
              <a:buChar char="•"/>
            </a:pPr>
            <a:r>
              <a:rPr lang="en-US" dirty="0"/>
              <a:t>Does the accounting department tend to hire only females?</a:t>
            </a:r>
          </a:p>
          <a:p>
            <a:pPr marL="285750" indent="-285750">
              <a:buFont typeface="Arial" panose="020B0604020202020204" pitchFamily="34" charset="0"/>
              <a:buChar char="•"/>
            </a:pPr>
            <a:r>
              <a:rPr lang="en-US" dirty="0"/>
              <a:t>Have promotions been limited for those with English as their second language?</a:t>
            </a:r>
          </a:p>
          <a:p>
            <a:pPr marL="285750" indent="-285750">
              <a:buFont typeface="Arial" panose="020B0604020202020204" pitchFamily="34" charset="0"/>
              <a:buChar char="•"/>
            </a:pPr>
            <a:r>
              <a:rPr lang="en-US" dirty="0"/>
              <a:t>Are employees at the West Coast branch more ethnically diverse than their East Coast counterparts?</a:t>
            </a:r>
          </a:p>
          <a:p>
            <a:endParaRPr lang="en-US" dirty="0"/>
          </a:p>
        </p:txBody>
      </p:sp>
    </p:spTree>
    <p:extLst>
      <p:ext uri="{BB962C8B-B14F-4D97-AF65-F5344CB8AC3E}">
        <p14:creationId xmlns:p14="http://schemas.microsoft.com/office/powerpoint/2010/main" val="86178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A7B3-EB56-4B0D-AC7C-395CC13677F6}"/>
              </a:ext>
            </a:extLst>
          </p:cNvPr>
          <p:cNvSpPr>
            <a:spLocks noGrp="1"/>
          </p:cNvSpPr>
          <p:nvPr>
            <p:ph type="title"/>
          </p:nvPr>
        </p:nvSpPr>
        <p:spPr/>
        <p:txBody>
          <a:bodyPr/>
          <a:lstStyle/>
          <a:p>
            <a:r>
              <a:rPr lang="en-US" dirty="0"/>
              <a:t>Developing a DE&amp;I Initiative</a:t>
            </a:r>
          </a:p>
        </p:txBody>
      </p:sp>
      <p:sp>
        <p:nvSpPr>
          <p:cNvPr id="3" name="Content Placeholder 2">
            <a:extLst>
              <a:ext uri="{FF2B5EF4-FFF2-40B4-BE49-F238E27FC236}">
                <a16:creationId xmlns:a16="http://schemas.microsoft.com/office/drawing/2014/main" id="{8C023F40-C5DF-4F85-BC95-E29D39A941F9}"/>
              </a:ext>
            </a:extLst>
          </p:cNvPr>
          <p:cNvSpPr>
            <a:spLocks noGrp="1"/>
          </p:cNvSpPr>
          <p:nvPr>
            <p:ph idx="1"/>
          </p:nvPr>
        </p:nvSpPr>
        <p:spPr/>
        <p:txBody>
          <a:bodyPr/>
          <a:lstStyle/>
          <a:p>
            <a:r>
              <a:rPr lang="en-US" dirty="0"/>
              <a:t>Set specific goals related to DE&amp;I based on the company's strategic objectives and create an action plan that includes:</a:t>
            </a:r>
          </a:p>
          <a:p>
            <a:pPr marL="285750" indent="-285750">
              <a:buFont typeface="Arial" panose="020B0604020202020204" pitchFamily="34" charset="0"/>
              <a:buChar char="•"/>
            </a:pPr>
            <a:r>
              <a:rPr lang="en-US" dirty="0"/>
              <a:t>The defined initiative. </a:t>
            </a:r>
          </a:p>
          <a:p>
            <a:pPr marL="285750" indent="-285750">
              <a:buFont typeface="Arial" panose="020B0604020202020204" pitchFamily="34" charset="0"/>
              <a:buChar char="•"/>
            </a:pPr>
            <a:r>
              <a:rPr lang="en-US" dirty="0"/>
              <a:t>The person responsible for its oversight.</a:t>
            </a:r>
          </a:p>
          <a:p>
            <a:pPr marL="285750" indent="-285750">
              <a:buFont typeface="Arial" panose="020B0604020202020204" pitchFamily="34" charset="0"/>
              <a:buChar char="•"/>
            </a:pPr>
            <a:r>
              <a:rPr lang="en-US" dirty="0"/>
              <a:t>The specific action items to be taken.</a:t>
            </a:r>
          </a:p>
          <a:p>
            <a:pPr marL="285750" indent="-285750">
              <a:buFont typeface="Arial" panose="020B0604020202020204" pitchFamily="34" charset="0"/>
              <a:buChar char="•"/>
            </a:pPr>
            <a:r>
              <a:rPr lang="en-US" dirty="0"/>
              <a:t>The timeframes for completing each action. </a:t>
            </a:r>
          </a:p>
          <a:p>
            <a:r>
              <a:rPr lang="en-US" dirty="0"/>
              <a:t>Identify a senior level “champion” responsible for visible support of the initiative and keeping the program on the management agenda.</a:t>
            </a:r>
          </a:p>
          <a:p>
            <a:r>
              <a:rPr lang="en-US" dirty="0"/>
              <a:t>Hold managers accountable for supporting and engaging in the DE&amp;I initiatives.</a:t>
            </a:r>
          </a:p>
          <a:p>
            <a:endParaRPr lang="en-US" dirty="0"/>
          </a:p>
        </p:txBody>
      </p:sp>
    </p:spTree>
    <p:extLst>
      <p:ext uri="{BB962C8B-B14F-4D97-AF65-F5344CB8AC3E}">
        <p14:creationId xmlns:p14="http://schemas.microsoft.com/office/powerpoint/2010/main" val="387639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D9FA-E797-4F41-8BB7-02D878F3CCA0}"/>
              </a:ext>
            </a:extLst>
          </p:cNvPr>
          <p:cNvSpPr>
            <a:spLocks noGrp="1"/>
          </p:cNvSpPr>
          <p:nvPr>
            <p:ph type="title"/>
          </p:nvPr>
        </p:nvSpPr>
        <p:spPr/>
        <p:txBody>
          <a:bodyPr/>
          <a:lstStyle/>
          <a:p>
            <a:r>
              <a:rPr lang="en-US" dirty="0"/>
              <a:t>Developing a DE&amp;I Initiative</a:t>
            </a:r>
          </a:p>
        </p:txBody>
      </p:sp>
      <p:sp>
        <p:nvSpPr>
          <p:cNvPr id="3" name="Content Placeholder 2">
            <a:extLst>
              <a:ext uri="{FF2B5EF4-FFF2-40B4-BE49-F238E27FC236}">
                <a16:creationId xmlns:a16="http://schemas.microsoft.com/office/drawing/2014/main" id="{C9E04225-AA71-4A84-9772-B59ED5E6631A}"/>
              </a:ext>
            </a:extLst>
          </p:cNvPr>
          <p:cNvSpPr>
            <a:spLocks noGrp="1"/>
          </p:cNvSpPr>
          <p:nvPr>
            <p:ph idx="1"/>
          </p:nvPr>
        </p:nvSpPr>
        <p:spPr/>
        <p:txBody>
          <a:bodyPr/>
          <a:lstStyle/>
          <a:p>
            <a:r>
              <a:rPr lang="en-US" dirty="0"/>
              <a:t>Establish a committee of employees tasked with the following:</a:t>
            </a:r>
          </a:p>
          <a:p>
            <a:pPr marL="285750" indent="-285750">
              <a:buFont typeface="Arial" panose="020B0604020202020204" pitchFamily="34" charset="0"/>
              <a:buChar char="•"/>
            </a:pPr>
            <a:r>
              <a:rPr lang="en-US" dirty="0"/>
              <a:t>Promoting training and events to bring awareness to DE&amp;I in the workplace.</a:t>
            </a:r>
          </a:p>
          <a:p>
            <a:pPr marL="285750" indent="-285750">
              <a:buFont typeface="Arial" panose="020B0604020202020204" pitchFamily="34" charset="0"/>
              <a:buChar char="•"/>
            </a:pPr>
            <a:r>
              <a:rPr lang="en-US" dirty="0"/>
              <a:t>Engaging co-workers in DE&amp;I conversation and training.</a:t>
            </a:r>
          </a:p>
          <a:p>
            <a:pPr marL="285750" indent="-285750">
              <a:buFont typeface="Arial" panose="020B0604020202020204" pitchFamily="34" charset="0"/>
              <a:buChar char="•"/>
            </a:pPr>
            <a:r>
              <a:rPr lang="en-US" dirty="0"/>
              <a:t>Reviewing and developing policies and procedures that will promote workplace DE&amp;I.</a:t>
            </a:r>
          </a:p>
          <a:p>
            <a:endParaRPr lang="en-US" dirty="0"/>
          </a:p>
        </p:txBody>
      </p:sp>
    </p:spTree>
    <p:extLst>
      <p:ext uri="{BB962C8B-B14F-4D97-AF65-F5344CB8AC3E}">
        <p14:creationId xmlns:p14="http://schemas.microsoft.com/office/powerpoint/2010/main" val="118723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5EA-778F-4FE0-B8EE-2DAF2834B104}"/>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8055B5D2-39B8-4A34-87F6-FAC9D81A43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2127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1968-49D4-4E27-9C0C-DE54BF591C83}"/>
              </a:ext>
            </a:extLst>
          </p:cNvPr>
          <p:cNvSpPr>
            <a:spLocks noGrp="1"/>
          </p:cNvSpPr>
          <p:nvPr>
            <p:ph type="title"/>
          </p:nvPr>
        </p:nvSpPr>
        <p:spPr/>
        <p:txBody>
          <a:bodyPr/>
          <a:lstStyle/>
          <a:p>
            <a:r>
              <a:rPr lang="en-US" dirty="0"/>
              <a:t>Metrics</a:t>
            </a:r>
          </a:p>
        </p:txBody>
      </p:sp>
      <p:sp>
        <p:nvSpPr>
          <p:cNvPr id="3" name="Content Placeholder 2">
            <a:extLst>
              <a:ext uri="{FF2B5EF4-FFF2-40B4-BE49-F238E27FC236}">
                <a16:creationId xmlns:a16="http://schemas.microsoft.com/office/drawing/2014/main" id="{3E02D2E7-D28D-473F-845D-DEA75E800826}"/>
              </a:ext>
            </a:extLst>
          </p:cNvPr>
          <p:cNvSpPr>
            <a:spLocks noGrp="1"/>
          </p:cNvSpPr>
          <p:nvPr>
            <p:ph idx="1"/>
          </p:nvPr>
        </p:nvSpPr>
        <p:spPr/>
        <p:txBody>
          <a:bodyPr/>
          <a:lstStyle/>
          <a:p>
            <a:r>
              <a:rPr lang="en-US" dirty="0"/>
              <a:t>Measure outcomes such as:</a:t>
            </a:r>
          </a:p>
          <a:p>
            <a:pPr marL="285750" indent="-285750">
              <a:buFont typeface="Arial" panose="020B0604020202020204" pitchFamily="34" charset="0"/>
              <a:buChar char="•"/>
            </a:pPr>
            <a:r>
              <a:rPr lang="en-US" dirty="0"/>
              <a:t>Increased representation of identified groups.</a:t>
            </a:r>
          </a:p>
          <a:p>
            <a:pPr marL="285750" indent="-285750">
              <a:buFont typeface="Arial" panose="020B0604020202020204" pitchFamily="34" charset="0"/>
              <a:buChar char="•"/>
            </a:pPr>
            <a:r>
              <a:rPr lang="en-US" dirty="0"/>
              <a:t>Improved employee survey scores.</a:t>
            </a:r>
          </a:p>
          <a:p>
            <a:pPr marL="285750" indent="-285750">
              <a:buFont typeface="Arial" panose="020B0604020202020204" pitchFamily="34" charset="0"/>
              <a:buChar char="•"/>
            </a:pPr>
            <a:r>
              <a:rPr lang="en-US" dirty="0"/>
              <a:t>Improved employee retention.</a:t>
            </a:r>
          </a:p>
          <a:p>
            <a:pPr marL="285750" indent="-285750">
              <a:buFont typeface="Arial" panose="020B0604020202020204" pitchFamily="34" charset="0"/>
              <a:buChar char="•"/>
            </a:pPr>
            <a:r>
              <a:rPr lang="en-US" dirty="0"/>
              <a:t>Public recognition, such as employer awards or social media accolades.</a:t>
            </a:r>
          </a:p>
        </p:txBody>
      </p:sp>
    </p:spTree>
    <p:extLst>
      <p:ext uri="{BB962C8B-B14F-4D97-AF65-F5344CB8AC3E}">
        <p14:creationId xmlns:p14="http://schemas.microsoft.com/office/powerpoint/2010/main" val="240241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C3462C6D-EA2B-2546-B484-76A23553D247}" type="slidenum">
              <a:rPr lang="en-US">
                <a:solidFill>
                  <a:srgbClr val="618DD1"/>
                </a:solidFill>
              </a:rPr>
              <a:pPr/>
              <a:t>2</a:t>
            </a:fld>
            <a:endParaRPr lang="en-US" dirty="0">
              <a:solidFill>
                <a:srgbClr val="618DD1"/>
              </a:solidFill>
            </a:endParaRPr>
          </a:p>
        </p:txBody>
      </p:sp>
      <p:sp>
        <p:nvSpPr>
          <p:cNvPr id="6149" name="Rectangle 8"/>
          <p:cNvSpPr>
            <a:spLocks noChangeArrowheads="1"/>
          </p:cNvSpPr>
          <p:nvPr/>
        </p:nvSpPr>
        <p:spPr bwMode="auto">
          <a:xfrm>
            <a:off x="1828800" y="1133475"/>
            <a:ext cx="70104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endParaRPr lang="en-US" sz="1200" b="0" dirty="0">
              <a:solidFill>
                <a:schemeClr val="bg1"/>
              </a:solidFill>
            </a:endParaRPr>
          </a:p>
        </p:txBody>
      </p:sp>
      <p:sp>
        <p:nvSpPr>
          <p:cNvPr id="3" name="Content Placeholder 2">
            <a:extLst>
              <a:ext uri="{FF2B5EF4-FFF2-40B4-BE49-F238E27FC236}">
                <a16:creationId xmlns:a16="http://schemas.microsoft.com/office/drawing/2014/main" id="{C236DD41-7934-40A5-AB12-4968875E1596}"/>
              </a:ext>
            </a:extLst>
          </p:cNvPr>
          <p:cNvSpPr>
            <a:spLocks noGrp="1"/>
          </p:cNvSpPr>
          <p:nvPr>
            <p:ph idx="1"/>
          </p:nvPr>
        </p:nvSpPr>
        <p:spPr/>
        <p:txBody>
          <a:bodyPr/>
          <a:lstStyle/>
          <a:p>
            <a:pPr>
              <a:lnSpc>
                <a:spcPct val="90000"/>
              </a:lnSpc>
            </a:pPr>
            <a:r>
              <a:rPr lang="en-US" altLang="en-US" i="1" dirty="0"/>
              <a:t>	</a:t>
            </a:r>
            <a:r>
              <a:rPr lang="en-US" altLang="en-US" sz="1200" i="1" dirty="0"/>
              <a:t>			</a:t>
            </a:r>
          </a:p>
          <a:p>
            <a:pPr>
              <a:lnSpc>
                <a:spcPct val="90000"/>
              </a:lnSpc>
            </a:pPr>
            <a:endParaRPr lang="en-US" dirty="0"/>
          </a:p>
          <a:p>
            <a:pPr>
              <a:lnSpc>
                <a:spcPct val="90000"/>
              </a:lnSpc>
            </a:pPr>
            <a:r>
              <a:rPr lang="en-US" dirty="0"/>
              <a:t>A strategic diversity, equity and inclusion (DE&amp;I) management plan can help an organization make the most of its diversity by creating an inclusive, equitable and sustainable culture and work environment. </a:t>
            </a:r>
            <a:r>
              <a:rPr lang="en-US" altLang="en-US" dirty="0"/>
              <a:t>This presentation provides information on the benefits of implementing a DE&amp;I initiative as well as how to measure the impact the program. </a:t>
            </a:r>
          </a:p>
          <a:p>
            <a:pPr>
              <a:lnSpc>
                <a:spcPct val="90000"/>
              </a:lnSpc>
            </a:pPr>
            <a:endParaRPr lang="en-US" altLang="en-US" dirty="0"/>
          </a:p>
          <a:p>
            <a:pPr>
              <a:lnSpc>
                <a:spcPct val="90000"/>
              </a:lnSpc>
            </a:pPr>
            <a:endParaRPr lang="en-US" altLang="en-US" dirty="0"/>
          </a:p>
          <a:p>
            <a:endParaRPr lang="en-US" dirty="0"/>
          </a:p>
        </p:txBody>
      </p:sp>
      <p:sp>
        <p:nvSpPr>
          <p:cNvPr id="5" name="Title 4">
            <a:extLst>
              <a:ext uri="{FF2B5EF4-FFF2-40B4-BE49-F238E27FC236}">
                <a16:creationId xmlns:a16="http://schemas.microsoft.com/office/drawing/2014/main" id="{121430D1-D579-4E61-9979-3360E40D502E}"/>
              </a:ext>
            </a:extLst>
          </p:cNvPr>
          <p:cNvSpPr>
            <a:spLocks noGrp="1"/>
          </p:cNvSpPr>
          <p:nvPr>
            <p:ph type="title"/>
          </p:nvPr>
        </p:nvSpPr>
        <p:spPr/>
        <p:txBody>
          <a:bodyPr/>
          <a:lstStyle/>
          <a:p>
            <a:r>
              <a:rPr lang="en-US" dirty="0"/>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4A08-472B-4AA1-8F6F-34ABEED8D769}"/>
              </a:ext>
            </a:extLst>
          </p:cNvPr>
          <p:cNvSpPr>
            <a:spLocks noGrp="1"/>
          </p:cNvSpPr>
          <p:nvPr>
            <p:ph type="title"/>
          </p:nvPr>
        </p:nvSpPr>
        <p:spPr/>
        <p:txBody>
          <a:bodyPr/>
          <a:lstStyle/>
          <a:p>
            <a:r>
              <a:rPr lang="en-US" dirty="0"/>
              <a:t>Metrics</a:t>
            </a:r>
          </a:p>
        </p:txBody>
      </p:sp>
      <p:sp>
        <p:nvSpPr>
          <p:cNvPr id="3" name="Content Placeholder 2">
            <a:extLst>
              <a:ext uri="{FF2B5EF4-FFF2-40B4-BE49-F238E27FC236}">
                <a16:creationId xmlns:a16="http://schemas.microsoft.com/office/drawing/2014/main" id="{201CE755-6D2E-4B83-ABDA-F4B9D972B942}"/>
              </a:ext>
            </a:extLst>
          </p:cNvPr>
          <p:cNvSpPr>
            <a:spLocks noGrp="1"/>
          </p:cNvSpPr>
          <p:nvPr>
            <p:ph idx="1"/>
          </p:nvPr>
        </p:nvSpPr>
        <p:spPr/>
        <p:txBody>
          <a:bodyPr/>
          <a:lstStyle/>
          <a:p>
            <a:r>
              <a:rPr lang="en-US" dirty="0"/>
              <a:t>Communicate the DE&amp;I program’s return on investment and value-add to all stakeholders. </a:t>
            </a:r>
          </a:p>
          <a:p>
            <a:r>
              <a:rPr lang="en-US" dirty="0"/>
              <a:t>Communication tools can include infographics for senior leadership meetings, employees and public affairs, and videos on the company’s website for potential candidates.</a:t>
            </a:r>
          </a:p>
          <a:p>
            <a:r>
              <a:rPr lang="en-US" dirty="0"/>
              <a:t>Continuously monitor the organization’s progress and adjust DE&amp;I goals to reflect changing business needs and strategy.</a:t>
            </a:r>
          </a:p>
        </p:txBody>
      </p:sp>
    </p:spTree>
    <p:extLst>
      <p:ext uri="{BB962C8B-B14F-4D97-AF65-F5344CB8AC3E}">
        <p14:creationId xmlns:p14="http://schemas.microsoft.com/office/powerpoint/2010/main" val="330422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4340" name="Rectangle 3"/>
          <p:cNvSpPr>
            <a:spLocks noGrp="1" noChangeArrowheads="1"/>
          </p:cNvSpPr>
          <p:nvPr>
            <p:ph idx="1"/>
          </p:nvPr>
        </p:nvSpPr>
        <p:spPr/>
        <p:txBody>
          <a:bodyPr/>
          <a:lstStyle/>
          <a:p>
            <a:pPr eaLnBrk="1" hangingPunct="1">
              <a:buFontTx/>
              <a:buNone/>
            </a:pPr>
            <a:endParaRPr lang="en-US" dirty="0">
              <a:latin typeface="Arial" charset="0"/>
            </a:endParaRPr>
          </a:p>
          <a:p>
            <a:pPr eaLnBrk="1" hangingPunct="1">
              <a:buFontTx/>
              <a:buNone/>
            </a:pPr>
            <a:endParaRPr lang="en-US" dirty="0">
              <a:latin typeface="Arial" charset="0"/>
            </a:endParaRPr>
          </a:p>
          <a:p>
            <a:pPr eaLnBrk="1" hangingPunct="1">
              <a:buFontTx/>
              <a:buNone/>
            </a:pPr>
            <a:endParaRPr lang="en-US" dirty="0">
              <a:latin typeface="Arial" charset="0"/>
            </a:endParaRPr>
          </a:p>
          <a:p>
            <a:pPr eaLnBrk="1" hangingPunct="1">
              <a:buFontTx/>
              <a:buNone/>
            </a:pPr>
            <a:endParaRPr lang="en-US" dirty="0">
              <a:latin typeface="Arial" charset="0"/>
            </a:endParaRPr>
          </a:p>
        </p:txBody>
      </p:sp>
      <p:sp>
        <p:nvSpPr>
          <p:cNvPr id="14338" name="Slide Number Placeholder 3"/>
          <p:cNvSpPr>
            <a:spLocks noGrp="1"/>
          </p:cNvSpPr>
          <p:nvPr>
            <p:ph type="sldNum" sz="quarter" idx="12"/>
          </p:nvPr>
        </p:nvSpPr>
        <p:spPr>
          <a:prstGeom prst="rect">
            <a:avLst/>
          </a:prstGeom>
          <a:no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fld id="{F10FC2F0-1942-914B-B0CC-9768C7E90751}" type="slidenum">
              <a:rPr lang="en-US">
                <a:solidFill>
                  <a:srgbClr val="618DD1"/>
                </a:solidFill>
              </a:rPr>
              <a:pPr/>
              <a:t>21</a:t>
            </a:fld>
            <a:endParaRPr lang="en-US" dirty="0">
              <a:solidFill>
                <a:srgbClr val="618DD1"/>
              </a:solidFill>
            </a:endParaRPr>
          </a:p>
        </p:txBody>
      </p:sp>
    </p:spTree>
    <p:extLst>
      <p:ext uri="{BB962C8B-B14F-4D97-AF65-F5344CB8AC3E}">
        <p14:creationId xmlns:p14="http://schemas.microsoft.com/office/powerpoint/2010/main" val="13319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a:t>Training Evaluation</a:t>
            </a:r>
            <a:endParaRPr lang="en-US" dirty="0">
              <a:latin typeface="Arial" charset="0"/>
            </a:endParaRPr>
          </a:p>
        </p:txBody>
      </p:sp>
      <p:sp>
        <p:nvSpPr>
          <p:cNvPr id="17412" name="Rectangle 3"/>
          <p:cNvSpPr>
            <a:spLocks noGrp="1" noChangeArrowheads="1"/>
          </p:cNvSpPr>
          <p:nvPr>
            <p:ph idx="1"/>
          </p:nvPr>
        </p:nvSpPr>
        <p:spPr/>
        <p:txBody>
          <a:bodyPr/>
          <a:lstStyle/>
          <a:p>
            <a:pPr>
              <a:lnSpc>
                <a:spcPct val="90000"/>
              </a:lnSpc>
            </a:pPr>
            <a:r>
              <a:rPr lang="en-US" dirty="0">
                <a:latin typeface="Arial" charset="0"/>
              </a:rPr>
              <a:t>Please be sure to complete </a:t>
            </a:r>
            <a:r>
              <a:rPr lang="en-US" dirty="0"/>
              <a:t>the evaluation sheet you received with your handouts</a:t>
            </a:r>
            <a:r>
              <a:rPr lang="en-US" dirty="0">
                <a:latin typeface="Arial" charset="0"/>
              </a:rPr>
              <a:t>.</a:t>
            </a:r>
          </a:p>
          <a:p>
            <a:pPr eaLnBrk="1" hangingPunct="1">
              <a:lnSpc>
                <a:spcPct val="90000"/>
              </a:lnSpc>
            </a:pPr>
            <a:r>
              <a:rPr lang="en-US" dirty="0">
                <a:latin typeface="Arial" charset="0"/>
              </a:rPr>
              <a:t>I thank you for your interest and attention! </a:t>
            </a:r>
          </a:p>
        </p:txBody>
      </p:sp>
      <p:sp>
        <p:nvSpPr>
          <p:cNvPr id="17410" name="Slide Number Placeholder 3"/>
          <p:cNvSpPr>
            <a:spLocks noGrp="1"/>
          </p:cNvSpPr>
          <p:nvPr>
            <p:ph type="sldNum" sz="quarter" idx="12"/>
          </p:nvPr>
        </p:nvSpPr>
        <p:spPr>
          <a:prstGeom prst="rect">
            <a:avLst/>
          </a:prstGeom>
          <a:no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77912B43-D497-B049-9CD8-7C89340C0579}" type="slidenum">
              <a:rPr lang="en-US">
                <a:solidFill>
                  <a:srgbClr val="618DD1"/>
                </a:solidFill>
              </a:rPr>
              <a:pPr algn="r"/>
              <a:t>22</a:t>
            </a:fld>
            <a:endParaRPr lang="en-US" dirty="0">
              <a:solidFill>
                <a:srgbClr val="618DD1"/>
              </a:solidFill>
            </a:endParaRPr>
          </a:p>
        </p:txBody>
      </p:sp>
    </p:spTree>
    <p:extLst>
      <p:ext uri="{BB962C8B-B14F-4D97-AF65-F5344CB8AC3E}">
        <p14:creationId xmlns:p14="http://schemas.microsoft.com/office/powerpoint/2010/main" val="25634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A4EF-416A-4354-A4CC-BF2C1A65F21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4DEA2A6-56EB-4821-8780-1E990EC356B0}"/>
              </a:ext>
            </a:extLst>
          </p:cNvPr>
          <p:cNvSpPr>
            <a:spLocks noGrp="1"/>
          </p:cNvSpPr>
          <p:nvPr>
            <p:ph idx="1"/>
          </p:nvPr>
        </p:nvSpPr>
        <p:spPr/>
        <p:txBody>
          <a:bodyPr/>
          <a:lstStyle/>
          <a:p>
            <a:pPr marL="628650" lvl="1" indent="-285750">
              <a:buFont typeface="Arial" panose="020B0604020202020204" pitchFamily="34" charset="0"/>
              <a:buChar char="•"/>
            </a:pPr>
            <a:endParaRPr lang="en-US" altLang="en-US" dirty="0"/>
          </a:p>
          <a:p>
            <a:pPr marL="628650" lvl="1" indent="-285750">
              <a:buFont typeface="Arial" panose="020B0604020202020204" pitchFamily="34" charset="0"/>
              <a:buChar char="•"/>
            </a:pPr>
            <a:r>
              <a:rPr lang="en-US" altLang="en-US" dirty="0"/>
              <a:t>Definitions</a:t>
            </a:r>
          </a:p>
          <a:p>
            <a:pPr marL="628650" lvl="1" indent="-285750">
              <a:buFont typeface="Arial" panose="020B0604020202020204" pitchFamily="34" charset="0"/>
              <a:buChar char="•"/>
            </a:pPr>
            <a:r>
              <a:rPr lang="en-US" altLang="en-US" dirty="0"/>
              <a:t>Business reasons for initiating a DE&amp;I program</a:t>
            </a:r>
          </a:p>
          <a:p>
            <a:pPr marL="628650" lvl="1" indent="-285750">
              <a:buFont typeface="Arial" panose="020B0604020202020204" pitchFamily="34" charset="0"/>
              <a:buChar char="•"/>
            </a:pPr>
            <a:r>
              <a:rPr lang="en-US" altLang="en-US" dirty="0"/>
              <a:t>Developing a DE&amp;I initiative</a:t>
            </a:r>
          </a:p>
          <a:p>
            <a:pPr marL="628650" lvl="1" indent="-285750">
              <a:buFont typeface="Arial" panose="020B0604020202020204" pitchFamily="34" charset="0"/>
              <a:buChar char="•"/>
            </a:pPr>
            <a:r>
              <a:rPr lang="en-US" altLang="en-US" dirty="0"/>
              <a:t>DE&amp;</a:t>
            </a:r>
            <a:r>
              <a:rPr lang="en-US" altLang="en-US"/>
              <a:t>I metrics</a:t>
            </a:r>
            <a:endParaRPr lang="en-US" altLang="en-US" dirty="0"/>
          </a:p>
          <a:p>
            <a:endParaRPr lang="en-US" dirty="0"/>
          </a:p>
        </p:txBody>
      </p:sp>
    </p:spTree>
    <p:extLst>
      <p:ext uri="{BB962C8B-B14F-4D97-AF65-F5344CB8AC3E}">
        <p14:creationId xmlns:p14="http://schemas.microsoft.com/office/powerpoint/2010/main" val="278524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2A0B-E4E9-49F8-B308-92E576835E0E}"/>
              </a:ext>
            </a:extLst>
          </p:cNvPr>
          <p:cNvSpPr>
            <a:spLocks noGrp="1"/>
          </p:cNvSpPr>
          <p:nvPr>
            <p:ph type="title"/>
          </p:nvPr>
        </p:nvSpPr>
        <p:spPr/>
        <p:txBody>
          <a:bodyPr/>
          <a:lstStyle/>
          <a:p>
            <a:r>
              <a:rPr lang="en-US" dirty="0"/>
              <a:t>Definition of Diversity</a:t>
            </a:r>
          </a:p>
        </p:txBody>
      </p:sp>
      <p:sp>
        <p:nvSpPr>
          <p:cNvPr id="3" name="Content Placeholder 2">
            <a:extLst>
              <a:ext uri="{FF2B5EF4-FFF2-40B4-BE49-F238E27FC236}">
                <a16:creationId xmlns:a16="http://schemas.microsoft.com/office/drawing/2014/main" id="{D243C46E-9718-4EAC-BC44-12ACBBD5FAD6}"/>
              </a:ext>
            </a:extLst>
          </p:cNvPr>
          <p:cNvSpPr>
            <a:spLocks noGrp="1"/>
          </p:cNvSpPr>
          <p:nvPr>
            <p:ph idx="1"/>
          </p:nvPr>
        </p:nvSpPr>
        <p:spPr/>
        <p:txBody>
          <a:bodyPr/>
          <a:lstStyle/>
          <a:p>
            <a:r>
              <a:rPr lang="en-US" altLang="en-US" i="1" dirty="0"/>
              <a:t>“We have become not a melting pot but a beautiful mosaic. Different people, different beliefs, different yearnings, different hopes, different dreams.” </a:t>
            </a:r>
          </a:p>
          <a:p>
            <a:r>
              <a:rPr lang="en-US" i="1" dirty="0"/>
              <a:t>							</a:t>
            </a:r>
            <a:r>
              <a:rPr lang="en-US" dirty="0"/>
              <a:t> ~ </a:t>
            </a:r>
            <a:r>
              <a:rPr lang="en-US" altLang="en-US" i="1" dirty="0"/>
              <a:t>Jimmy Carter	</a:t>
            </a:r>
            <a:endParaRPr lang="en-US" altLang="en-US" dirty="0"/>
          </a:p>
          <a:p>
            <a:endParaRPr lang="en-US" altLang="en-US" dirty="0"/>
          </a:p>
          <a:p>
            <a:r>
              <a:rPr lang="en-US" altLang="en-US" dirty="0"/>
              <a:t>Diversity in the employment context is defined as the collective mixture of differences and similarities that includes, for example, individual and organizational characteristics, values, beliefs, experiences, backgrounds, preferences, and behaviors.</a:t>
            </a:r>
          </a:p>
          <a:p>
            <a:endParaRPr lang="en-US" dirty="0"/>
          </a:p>
        </p:txBody>
      </p:sp>
    </p:spTree>
    <p:extLst>
      <p:ext uri="{BB962C8B-B14F-4D97-AF65-F5344CB8AC3E}">
        <p14:creationId xmlns:p14="http://schemas.microsoft.com/office/powerpoint/2010/main" val="182350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14BA-919E-4A93-A768-45168D06F08C}"/>
              </a:ext>
            </a:extLst>
          </p:cNvPr>
          <p:cNvSpPr>
            <a:spLocks noGrp="1"/>
          </p:cNvSpPr>
          <p:nvPr>
            <p:ph type="title"/>
          </p:nvPr>
        </p:nvSpPr>
        <p:spPr/>
        <p:txBody>
          <a:bodyPr/>
          <a:lstStyle/>
          <a:p>
            <a:r>
              <a:rPr lang="en-US" dirty="0"/>
              <a:t>Definition of Equity</a:t>
            </a:r>
          </a:p>
        </p:txBody>
      </p:sp>
      <p:sp>
        <p:nvSpPr>
          <p:cNvPr id="3" name="Content Placeholder 2">
            <a:extLst>
              <a:ext uri="{FF2B5EF4-FFF2-40B4-BE49-F238E27FC236}">
                <a16:creationId xmlns:a16="http://schemas.microsoft.com/office/drawing/2014/main" id="{07F93B81-F303-45C1-8BBA-0EB7510B7929}"/>
              </a:ext>
            </a:extLst>
          </p:cNvPr>
          <p:cNvSpPr>
            <a:spLocks noGrp="1"/>
          </p:cNvSpPr>
          <p:nvPr>
            <p:ph idx="1"/>
          </p:nvPr>
        </p:nvSpPr>
        <p:spPr/>
        <p:txBody>
          <a:bodyPr/>
          <a:lstStyle/>
          <a:p>
            <a:r>
              <a:rPr lang="en-US" i="1" dirty="0"/>
              <a:t>“We all should know that diversity makes for a rich tapestry, and we must understand that all the threads of the tapestry are equal in value no matter what their color.”</a:t>
            </a:r>
          </a:p>
          <a:p>
            <a:r>
              <a:rPr lang="en-US" dirty="0"/>
              <a:t>							  ~ Maya Angelou </a:t>
            </a:r>
          </a:p>
          <a:p>
            <a:endParaRPr lang="en-US" dirty="0"/>
          </a:p>
          <a:p>
            <a:r>
              <a:rPr lang="en-US" dirty="0"/>
              <a:t>Equity in the workplace refers to fair treatment in access, opportunity and advancement for all individuals. Work in this area includes identifying and working to eliminate barriers to fair treatment for disadvantaged groups, from the team level through systemic changes in organizations and industries. </a:t>
            </a:r>
          </a:p>
        </p:txBody>
      </p:sp>
    </p:spTree>
    <p:extLst>
      <p:ext uri="{BB962C8B-B14F-4D97-AF65-F5344CB8AC3E}">
        <p14:creationId xmlns:p14="http://schemas.microsoft.com/office/powerpoint/2010/main" val="158469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840F-86ED-491D-8B6A-969A15F6DA0A}"/>
              </a:ext>
            </a:extLst>
          </p:cNvPr>
          <p:cNvSpPr>
            <a:spLocks noGrp="1"/>
          </p:cNvSpPr>
          <p:nvPr>
            <p:ph type="title"/>
          </p:nvPr>
        </p:nvSpPr>
        <p:spPr/>
        <p:txBody>
          <a:bodyPr/>
          <a:lstStyle/>
          <a:p>
            <a:r>
              <a:rPr lang="en-US" dirty="0"/>
              <a:t>Definition of Inclusion</a:t>
            </a:r>
          </a:p>
        </p:txBody>
      </p:sp>
      <p:sp>
        <p:nvSpPr>
          <p:cNvPr id="3" name="Content Placeholder 2">
            <a:extLst>
              <a:ext uri="{FF2B5EF4-FFF2-40B4-BE49-F238E27FC236}">
                <a16:creationId xmlns:a16="http://schemas.microsoft.com/office/drawing/2014/main" id="{3C50C7E3-FD8F-4BF4-B384-01ABB1F23159}"/>
              </a:ext>
            </a:extLst>
          </p:cNvPr>
          <p:cNvSpPr>
            <a:spLocks noGrp="1"/>
          </p:cNvSpPr>
          <p:nvPr>
            <p:ph idx="1"/>
          </p:nvPr>
        </p:nvSpPr>
        <p:spPr/>
        <p:txBody>
          <a:bodyPr/>
          <a:lstStyle/>
          <a:p>
            <a:r>
              <a:rPr lang="en-US" i="1" dirty="0"/>
              <a:t>"Creating an inclusive work environment where people have a real sense of belonging is a prerequisite for diversity to thrive in organizations." </a:t>
            </a:r>
          </a:p>
          <a:p>
            <a:r>
              <a:rPr lang="en-US" dirty="0"/>
              <a:t>							 ~Slaton Brown</a:t>
            </a:r>
          </a:p>
          <a:p>
            <a:endParaRPr lang="en-US" dirty="0"/>
          </a:p>
          <a:p>
            <a:r>
              <a:rPr lang="en-US" dirty="0"/>
              <a:t>Inclusion describes the extent to which each person in an organization feels welcomed, respected, supported and valued as a team member. This means ensuring that everyone’s voice is heard, opinions are considered and value to the team is evident. </a:t>
            </a:r>
          </a:p>
        </p:txBody>
      </p:sp>
    </p:spTree>
    <p:extLst>
      <p:ext uri="{BB962C8B-B14F-4D97-AF65-F5344CB8AC3E}">
        <p14:creationId xmlns:p14="http://schemas.microsoft.com/office/powerpoint/2010/main" val="147066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51F6-7A9E-4602-952A-35C7CFBC22A2}"/>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0836ED87-3308-4761-903D-D261FCE573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996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42A3-1BF9-4E06-9291-B58498EE9B55}"/>
              </a:ext>
            </a:extLst>
          </p:cNvPr>
          <p:cNvSpPr>
            <a:spLocks noGrp="1"/>
          </p:cNvSpPr>
          <p:nvPr>
            <p:ph type="title"/>
          </p:nvPr>
        </p:nvSpPr>
        <p:spPr/>
        <p:txBody>
          <a:bodyPr/>
          <a:lstStyle/>
          <a:p>
            <a:r>
              <a:rPr lang="en-US" altLang="en-US" dirty="0"/>
              <a:t>Business Reasons for Initiating a DE&amp;I Program </a:t>
            </a:r>
            <a:endParaRPr lang="en-US" dirty="0"/>
          </a:p>
        </p:txBody>
      </p:sp>
      <p:sp>
        <p:nvSpPr>
          <p:cNvPr id="3" name="Content Placeholder 2">
            <a:extLst>
              <a:ext uri="{FF2B5EF4-FFF2-40B4-BE49-F238E27FC236}">
                <a16:creationId xmlns:a16="http://schemas.microsoft.com/office/drawing/2014/main" id="{ACB2AFFB-B398-4C9B-827E-5675B29859C6}"/>
              </a:ext>
            </a:extLst>
          </p:cNvPr>
          <p:cNvSpPr>
            <a:spLocks noGrp="1"/>
          </p:cNvSpPr>
          <p:nvPr>
            <p:ph idx="1"/>
          </p:nvPr>
        </p:nvSpPr>
        <p:spPr/>
        <p:txBody>
          <a:bodyPr/>
          <a:lstStyle/>
          <a:p>
            <a:endParaRPr lang="en-US" dirty="0"/>
          </a:p>
          <a:p>
            <a:r>
              <a:rPr lang="en-US" dirty="0"/>
              <a:t>Organizations that recognize that they are only as good as their employees devote a great deal of time and resources to hiring the most talented individuals. By striving to build and maintain a diverse workforce, they have access to a larger pool of candidates, thus improving the odds of hiring the best people. </a:t>
            </a:r>
          </a:p>
          <a:p>
            <a:r>
              <a:rPr lang="en-US" dirty="0"/>
              <a:t>Employers that put people first, regardless of their race, religion, gender, age, physical disability or sexual orientation have an advantage over competitors. </a:t>
            </a:r>
          </a:p>
          <a:p>
            <a:endParaRPr lang="en-US" dirty="0"/>
          </a:p>
        </p:txBody>
      </p:sp>
    </p:spTree>
    <p:extLst>
      <p:ext uri="{BB962C8B-B14F-4D97-AF65-F5344CB8AC3E}">
        <p14:creationId xmlns:p14="http://schemas.microsoft.com/office/powerpoint/2010/main" val="381297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235D-9DE4-41ED-9C6F-712B76189DA8}"/>
              </a:ext>
            </a:extLst>
          </p:cNvPr>
          <p:cNvSpPr>
            <a:spLocks noGrp="1"/>
          </p:cNvSpPr>
          <p:nvPr>
            <p:ph type="title"/>
          </p:nvPr>
        </p:nvSpPr>
        <p:spPr/>
        <p:txBody>
          <a:bodyPr/>
          <a:lstStyle/>
          <a:p>
            <a:r>
              <a:rPr lang="en-US" altLang="en-US" dirty="0"/>
              <a:t>Business Reasons for Initiating a DE&amp;I Program </a:t>
            </a:r>
            <a:endParaRPr lang="en-US" dirty="0"/>
          </a:p>
        </p:txBody>
      </p:sp>
      <p:sp>
        <p:nvSpPr>
          <p:cNvPr id="3" name="Content Placeholder 2">
            <a:extLst>
              <a:ext uri="{FF2B5EF4-FFF2-40B4-BE49-F238E27FC236}">
                <a16:creationId xmlns:a16="http://schemas.microsoft.com/office/drawing/2014/main" id="{7E6B4DE4-0879-427D-A728-377AED86F563}"/>
              </a:ext>
            </a:extLst>
          </p:cNvPr>
          <p:cNvSpPr>
            <a:spLocks noGrp="1"/>
          </p:cNvSpPr>
          <p:nvPr>
            <p:ph idx="1"/>
          </p:nvPr>
        </p:nvSpPr>
        <p:spPr/>
        <p:txBody>
          <a:bodyPr/>
          <a:lstStyle/>
          <a:p>
            <a:r>
              <a:rPr lang="en-US" dirty="0"/>
              <a:t>McKinsey’s 2019 </a:t>
            </a:r>
            <a:r>
              <a:rPr lang="en-US" i="1" dirty="0"/>
              <a:t>Diversity Wins </a:t>
            </a:r>
            <a:r>
              <a:rPr lang="en-US" dirty="0"/>
              <a:t>report found that:</a:t>
            </a:r>
          </a:p>
          <a:p>
            <a:pPr marL="285750" indent="-285750">
              <a:buFont typeface="Arial" panose="020B0604020202020204" pitchFamily="34" charset="0"/>
              <a:buChar char="•"/>
            </a:pPr>
            <a:r>
              <a:rPr lang="en-US" dirty="0"/>
              <a:t>Companies in the top quartile of gender diversity on executive teams were 25 percent more likely to experience above-average profitability than companies in the bottom quartile.</a:t>
            </a:r>
          </a:p>
          <a:p>
            <a:pPr marL="285750" indent="-285750">
              <a:buFont typeface="Arial" panose="020B0604020202020204" pitchFamily="34" charset="0"/>
              <a:buChar char="•"/>
            </a:pPr>
            <a:r>
              <a:rPr lang="en-US" dirty="0"/>
              <a:t>Companies with more than 30 percent women executives were more likely to outperform companies with fewer women executives. </a:t>
            </a:r>
          </a:p>
          <a:p>
            <a:pPr marL="285750" indent="-285750">
              <a:buFont typeface="Arial" panose="020B0604020202020204" pitchFamily="34" charset="0"/>
              <a:buChar char="•"/>
            </a:pPr>
            <a:r>
              <a:rPr lang="en-US" dirty="0"/>
              <a:t>Companies that led in ethnic and cultural diversity had 36 percent more profitability than companies without such diversity. </a:t>
            </a:r>
          </a:p>
        </p:txBody>
      </p:sp>
    </p:spTree>
    <p:extLst>
      <p:ext uri="{BB962C8B-B14F-4D97-AF65-F5344CB8AC3E}">
        <p14:creationId xmlns:p14="http://schemas.microsoft.com/office/powerpoint/2010/main" val="90191912"/>
      </p:ext>
    </p:extLst>
  </p:cSld>
  <p:clrMapOvr>
    <a:masterClrMapping/>
  </p:clrMapOvr>
</p:sld>
</file>

<file path=ppt/theme/theme1.xml><?xml version="1.0" encoding="utf-8"?>
<a:theme xmlns:a="http://schemas.openxmlformats.org/drawingml/2006/main" name="Knowledge Center Design">
  <a:themeElements>
    <a:clrScheme name="Knowledge Center">
      <a:dk1>
        <a:srgbClr val="545454"/>
      </a:dk1>
      <a:lt1>
        <a:srgbClr val="FFFFFF"/>
      </a:lt1>
      <a:dk2>
        <a:srgbClr val="009999"/>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51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7B3842-188A-9D4C-8B68-C30C0490AEE2}" vid="{859A5268-EC0C-134F-A0E0-1B435CA215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PresentationTemplate_2020</Template>
  <TotalTime>524</TotalTime>
  <Words>1159</Words>
  <Application>Microsoft Office PowerPoint</Application>
  <PresentationFormat>On-screen Show (4:3)</PresentationFormat>
  <Paragraphs>105</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Courier New</vt:lpstr>
      <vt:lpstr>Knowledge Center Design</vt:lpstr>
      <vt:lpstr>The Business Case for Diversity, Equity and Inclusion</vt:lpstr>
      <vt:lpstr>Introduction</vt:lpstr>
      <vt:lpstr>Agenda</vt:lpstr>
      <vt:lpstr>Definition of Diversity</vt:lpstr>
      <vt:lpstr>Definition of Equity</vt:lpstr>
      <vt:lpstr>Definition of Inclusion</vt:lpstr>
      <vt:lpstr>Questions? Comments?</vt:lpstr>
      <vt:lpstr>Business Reasons for Initiating a DE&amp;I Program </vt:lpstr>
      <vt:lpstr>Business Reasons for Initiating a DE&amp;I Program </vt:lpstr>
      <vt:lpstr>Business Reasons for Initiating a DE&amp;I Program </vt:lpstr>
      <vt:lpstr>Questions? Comments?</vt:lpstr>
      <vt:lpstr>Developing a DE&amp;I Initiative</vt:lpstr>
      <vt:lpstr>Developing a DE&amp;I Initiative</vt:lpstr>
      <vt:lpstr>Developing a DE&amp;I Initiative</vt:lpstr>
      <vt:lpstr>Developing a DE&amp;I Initiative</vt:lpstr>
      <vt:lpstr>Developing a DE&amp;I Initiative</vt:lpstr>
      <vt:lpstr>Developing a DE&amp;I Initiative</vt:lpstr>
      <vt:lpstr>Questions? Comments?</vt:lpstr>
      <vt:lpstr>Metrics</vt:lpstr>
      <vt:lpstr>Metrics</vt:lpstr>
      <vt:lpstr>Questions? Comments?</vt:lpstr>
      <vt:lpstr>Training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Patton, Erin</dc:creator>
  <cp:lastModifiedBy>Patton, Erin</cp:lastModifiedBy>
  <cp:revision>25</cp:revision>
  <dcterms:created xsi:type="dcterms:W3CDTF">2020-07-20T17:48:21Z</dcterms:created>
  <dcterms:modified xsi:type="dcterms:W3CDTF">2020-08-17T13:48:01Z</dcterms:modified>
</cp:coreProperties>
</file>