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58" r:id="rId4"/>
    <p:sldId id="259" r:id="rId5"/>
    <p:sldId id="260" r:id="rId6"/>
    <p:sldId id="290" r:id="rId7"/>
    <p:sldId id="262" r:id="rId8"/>
    <p:sldId id="263" r:id="rId9"/>
    <p:sldId id="291" r:id="rId10"/>
    <p:sldId id="292" r:id="rId11"/>
    <p:sldId id="293" r:id="rId12"/>
    <p:sldId id="294" r:id="rId13"/>
    <p:sldId id="295" r:id="rId14"/>
    <p:sldId id="261" r:id="rId15"/>
    <p:sldId id="296" r:id="rId16"/>
    <p:sldId id="297" r:id="rId17"/>
    <p:sldId id="264" r:id="rId18"/>
    <p:sldId id="298" r:id="rId19"/>
    <p:sldId id="286" r:id="rId20"/>
    <p:sldId id="299" r:id="rId21"/>
    <p:sldId id="287" r:id="rId22"/>
    <p:sldId id="27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201" autoAdjust="0"/>
  </p:normalViewPr>
  <p:slideViewPr>
    <p:cSldViewPr snapToGrid="0">
      <p:cViewPr varScale="1">
        <p:scale>
          <a:sx n="77" d="100"/>
          <a:sy n="77" d="100"/>
        </p:scale>
        <p:origin x="864"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BDC13-22BB-4AAC-BC9B-FBBF706C7EE2}" type="datetimeFigureOut">
              <a:rPr lang="en-US" smtClean="0"/>
              <a:t>9/8/2021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4EB97-CD1D-4021-A1FE-AF2953771E73}" type="slidenum">
              <a:rPr lang="en-US" smtClean="0"/>
              <a:t>‹#›</a:t>
            </a:fld>
            <a:endParaRPr lang="en-US" dirty="0"/>
          </a:p>
        </p:txBody>
      </p:sp>
    </p:spTree>
    <p:extLst>
      <p:ext uri="{BB962C8B-B14F-4D97-AF65-F5344CB8AC3E}">
        <p14:creationId xmlns:p14="http://schemas.microsoft.com/office/powerpoint/2010/main" val="30899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to presenter: Be sure to update the following slides with information specific to your organization.</a:t>
            </a:r>
          </a:p>
        </p:txBody>
      </p:sp>
      <p:sp>
        <p:nvSpPr>
          <p:cNvPr id="4" name="Slide Number Placeholder 3"/>
          <p:cNvSpPr>
            <a:spLocks noGrp="1"/>
          </p:cNvSpPr>
          <p:nvPr>
            <p:ph type="sldNum" sz="quarter" idx="5"/>
          </p:nvPr>
        </p:nvSpPr>
        <p:spPr/>
        <p:txBody>
          <a:bodyPr/>
          <a:lstStyle/>
          <a:p>
            <a:fld id="{5A14EB97-CD1D-4021-A1FE-AF2953771E73}" type="slidenum">
              <a:rPr lang="en-US" smtClean="0"/>
              <a:t>1</a:t>
            </a:fld>
            <a:endParaRPr lang="en-US" dirty="0"/>
          </a:p>
        </p:txBody>
      </p:sp>
    </p:spTree>
    <p:extLst>
      <p:ext uri="{BB962C8B-B14F-4D97-AF65-F5344CB8AC3E}">
        <p14:creationId xmlns:p14="http://schemas.microsoft.com/office/powerpoint/2010/main" val="3386142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10</a:t>
            </a:fld>
            <a:endParaRPr lang="en-US" dirty="0"/>
          </a:p>
        </p:txBody>
      </p:sp>
    </p:spTree>
    <p:extLst>
      <p:ext uri="{BB962C8B-B14F-4D97-AF65-F5344CB8AC3E}">
        <p14:creationId xmlns:p14="http://schemas.microsoft.com/office/powerpoint/2010/main" val="95003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11</a:t>
            </a:fld>
            <a:endParaRPr lang="en-US" dirty="0"/>
          </a:p>
        </p:txBody>
      </p:sp>
    </p:spTree>
    <p:extLst>
      <p:ext uri="{BB962C8B-B14F-4D97-AF65-F5344CB8AC3E}">
        <p14:creationId xmlns:p14="http://schemas.microsoft.com/office/powerpoint/2010/main" val="1437675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12</a:t>
            </a:fld>
            <a:endParaRPr lang="en-US" dirty="0"/>
          </a:p>
        </p:txBody>
      </p:sp>
    </p:spTree>
    <p:extLst>
      <p:ext uri="{BB962C8B-B14F-4D97-AF65-F5344CB8AC3E}">
        <p14:creationId xmlns:p14="http://schemas.microsoft.com/office/powerpoint/2010/main" val="2975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13</a:t>
            </a:fld>
            <a:endParaRPr lang="en-US" dirty="0"/>
          </a:p>
        </p:txBody>
      </p:sp>
    </p:spTree>
    <p:extLst>
      <p:ext uri="{BB962C8B-B14F-4D97-AF65-F5344CB8AC3E}">
        <p14:creationId xmlns:p14="http://schemas.microsoft.com/office/powerpoint/2010/main" val="102323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14</a:t>
            </a:fld>
            <a:endParaRPr lang="en-US" dirty="0"/>
          </a:p>
        </p:txBody>
      </p:sp>
    </p:spTree>
    <p:extLst>
      <p:ext uri="{BB962C8B-B14F-4D97-AF65-F5344CB8AC3E}">
        <p14:creationId xmlns:p14="http://schemas.microsoft.com/office/powerpoint/2010/main" val="2088460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15</a:t>
            </a:fld>
            <a:endParaRPr lang="en-US" dirty="0"/>
          </a:p>
        </p:txBody>
      </p:sp>
    </p:spTree>
    <p:extLst>
      <p:ext uri="{BB962C8B-B14F-4D97-AF65-F5344CB8AC3E}">
        <p14:creationId xmlns:p14="http://schemas.microsoft.com/office/powerpoint/2010/main" val="189044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16</a:t>
            </a:fld>
            <a:endParaRPr lang="en-US" dirty="0"/>
          </a:p>
        </p:txBody>
      </p:sp>
    </p:spTree>
    <p:extLst>
      <p:ext uri="{BB962C8B-B14F-4D97-AF65-F5344CB8AC3E}">
        <p14:creationId xmlns:p14="http://schemas.microsoft.com/office/powerpoint/2010/main" val="362602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17</a:t>
            </a:fld>
            <a:endParaRPr lang="en-US" dirty="0"/>
          </a:p>
        </p:txBody>
      </p:sp>
    </p:spTree>
    <p:extLst>
      <p:ext uri="{BB962C8B-B14F-4D97-AF65-F5344CB8AC3E}">
        <p14:creationId xmlns:p14="http://schemas.microsoft.com/office/powerpoint/2010/main" val="183090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18</a:t>
            </a:fld>
            <a:endParaRPr lang="en-US" dirty="0"/>
          </a:p>
        </p:txBody>
      </p:sp>
    </p:spTree>
    <p:extLst>
      <p:ext uri="{BB962C8B-B14F-4D97-AF65-F5344CB8AC3E}">
        <p14:creationId xmlns:p14="http://schemas.microsoft.com/office/powerpoint/2010/main" val="389008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19</a:t>
            </a:fld>
            <a:endParaRPr lang="en-US" dirty="0"/>
          </a:p>
        </p:txBody>
      </p:sp>
    </p:spTree>
    <p:extLst>
      <p:ext uri="{BB962C8B-B14F-4D97-AF65-F5344CB8AC3E}">
        <p14:creationId xmlns:p14="http://schemas.microsoft.com/office/powerpoint/2010/main" val="107126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2</a:t>
            </a:fld>
            <a:endParaRPr lang="en-US" dirty="0"/>
          </a:p>
        </p:txBody>
      </p:sp>
    </p:spTree>
    <p:extLst>
      <p:ext uri="{BB962C8B-B14F-4D97-AF65-F5344CB8AC3E}">
        <p14:creationId xmlns:p14="http://schemas.microsoft.com/office/powerpoint/2010/main" val="412161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20</a:t>
            </a:fld>
            <a:endParaRPr lang="en-US" dirty="0"/>
          </a:p>
        </p:txBody>
      </p:sp>
    </p:spTree>
    <p:extLst>
      <p:ext uri="{BB962C8B-B14F-4D97-AF65-F5344CB8AC3E}">
        <p14:creationId xmlns:p14="http://schemas.microsoft.com/office/powerpoint/2010/main" val="3034199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21</a:t>
            </a:fld>
            <a:endParaRPr lang="en-US" dirty="0"/>
          </a:p>
        </p:txBody>
      </p:sp>
    </p:spTree>
    <p:extLst>
      <p:ext uri="{BB962C8B-B14F-4D97-AF65-F5344CB8AC3E}">
        <p14:creationId xmlns:p14="http://schemas.microsoft.com/office/powerpoint/2010/main" val="51023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22</a:t>
            </a:fld>
            <a:endParaRPr lang="en-US" dirty="0"/>
          </a:p>
        </p:txBody>
      </p:sp>
    </p:spTree>
    <p:extLst>
      <p:ext uri="{BB962C8B-B14F-4D97-AF65-F5344CB8AC3E}">
        <p14:creationId xmlns:p14="http://schemas.microsoft.com/office/powerpoint/2010/main" val="947790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23</a:t>
            </a:fld>
            <a:endParaRPr lang="en-US" dirty="0"/>
          </a:p>
        </p:txBody>
      </p:sp>
    </p:spTree>
    <p:extLst>
      <p:ext uri="{BB962C8B-B14F-4D97-AF65-F5344CB8AC3E}">
        <p14:creationId xmlns:p14="http://schemas.microsoft.com/office/powerpoint/2010/main" val="206752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3</a:t>
            </a:fld>
            <a:endParaRPr lang="en-US" dirty="0"/>
          </a:p>
        </p:txBody>
      </p:sp>
    </p:spTree>
    <p:extLst>
      <p:ext uri="{BB962C8B-B14F-4D97-AF65-F5344CB8AC3E}">
        <p14:creationId xmlns:p14="http://schemas.microsoft.com/office/powerpoint/2010/main" val="77950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4</a:t>
            </a:fld>
            <a:endParaRPr lang="en-US" dirty="0"/>
          </a:p>
        </p:txBody>
      </p:sp>
    </p:spTree>
    <p:extLst>
      <p:ext uri="{BB962C8B-B14F-4D97-AF65-F5344CB8AC3E}">
        <p14:creationId xmlns:p14="http://schemas.microsoft.com/office/powerpoint/2010/main" val="31997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i="1" dirty="0"/>
          </a:p>
        </p:txBody>
      </p:sp>
      <p:sp>
        <p:nvSpPr>
          <p:cNvPr id="4" name="Slide Number Placeholder 3"/>
          <p:cNvSpPr>
            <a:spLocks noGrp="1"/>
          </p:cNvSpPr>
          <p:nvPr>
            <p:ph type="sldNum" sz="quarter" idx="5"/>
          </p:nvPr>
        </p:nvSpPr>
        <p:spPr/>
        <p:txBody>
          <a:bodyPr/>
          <a:lstStyle/>
          <a:p>
            <a:fld id="{5A14EB97-CD1D-4021-A1FE-AF2953771E73}" type="slidenum">
              <a:rPr lang="en-US" smtClean="0"/>
              <a:t>5</a:t>
            </a:fld>
            <a:endParaRPr lang="en-US" dirty="0"/>
          </a:p>
        </p:txBody>
      </p:sp>
    </p:spTree>
    <p:extLst>
      <p:ext uri="{BB962C8B-B14F-4D97-AF65-F5344CB8AC3E}">
        <p14:creationId xmlns:p14="http://schemas.microsoft.com/office/powerpoint/2010/main" val="313006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6</a:t>
            </a:fld>
            <a:endParaRPr lang="en-US" dirty="0"/>
          </a:p>
        </p:txBody>
      </p:sp>
    </p:spTree>
    <p:extLst>
      <p:ext uri="{BB962C8B-B14F-4D97-AF65-F5344CB8AC3E}">
        <p14:creationId xmlns:p14="http://schemas.microsoft.com/office/powerpoint/2010/main" val="256524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7</a:t>
            </a:fld>
            <a:endParaRPr lang="en-US" dirty="0"/>
          </a:p>
        </p:txBody>
      </p:sp>
    </p:spTree>
    <p:extLst>
      <p:ext uri="{BB962C8B-B14F-4D97-AF65-F5344CB8AC3E}">
        <p14:creationId xmlns:p14="http://schemas.microsoft.com/office/powerpoint/2010/main" val="217099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8</a:t>
            </a:fld>
            <a:endParaRPr lang="en-US" dirty="0"/>
          </a:p>
        </p:txBody>
      </p:sp>
    </p:spTree>
    <p:extLst>
      <p:ext uri="{BB962C8B-B14F-4D97-AF65-F5344CB8AC3E}">
        <p14:creationId xmlns:p14="http://schemas.microsoft.com/office/powerpoint/2010/main" val="186733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4EB97-CD1D-4021-A1FE-AF2953771E73}" type="slidenum">
              <a:rPr lang="en-US" smtClean="0"/>
              <a:t>9</a:t>
            </a:fld>
            <a:endParaRPr lang="en-US" dirty="0"/>
          </a:p>
        </p:txBody>
      </p:sp>
    </p:spTree>
    <p:extLst>
      <p:ext uri="{BB962C8B-B14F-4D97-AF65-F5344CB8AC3E}">
        <p14:creationId xmlns:p14="http://schemas.microsoft.com/office/powerpoint/2010/main" val="11702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2D20-F53B-40DB-A6E7-AD7BD45EEA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9A7D66-BA80-4EEE-B8C5-0237F6663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CEA2060-0596-4633-9C7D-B61A0FB572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6C6DBC-01DA-4896-8F28-F5290F0F882D}"/>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76262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BB48-3661-480F-B8B3-C10C08E222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F9044E-D00C-4775-A57B-EE3CF28B83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56DDB-C8EF-4E38-A7A9-F911A9D7E6A7}"/>
              </a:ext>
            </a:extLst>
          </p:cNvPr>
          <p:cNvSpPr>
            <a:spLocks noGrp="1"/>
          </p:cNvSpPr>
          <p:nvPr>
            <p:ph type="dt" sz="half" idx="10"/>
          </p:nvPr>
        </p:nvSpPr>
        <p:spPr/>
        <p:txBody>
          <a:bodyPr/>
          <a:lstStyle/>
          <a:p>
            <a:fld id="{CCBBBFF5-32D7-4809-8B36-3F01B3F201AD}" type="datetime1">
              <a:rPr lang="en-US" smtClean="0"/>
              <a:t>9/8/2021</a:t>
            </a:fld>
            <a:endParaRPr lang="en-US" dirty="0"/>
          </a:p>
        </p:txBody>
      </p:sp>
      <p:sp>
        <p:nvSpPr>
          <p:cNvPr id="5" name="Footer Placeholder 4">
            <a:extLst>
              <a:ext uri="{FF2B5EF4-FFF2-40B4-BE49-F238E27FC236}">
                <a16:creationId xmlns:a16="http://schemas.microsoft.com/office/drawing/2014/main" id="{3F4D1334-907C-4B59-9348-3FFC27CE4E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8ECC4D-CA19-41FF-AEB8-1B34A627DB56}"/>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32283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C4017-54FE-4D65-AFE7-79B0BDAE5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D249D5-58F0-4DD8-9E48-1AE5622BCC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83FD3-8A7E-437C-9A42-C76DF38B5C15}"/>
              </a:ext>
            </a:extLst>
          </p:cNvPr>
          <p:cNvSpPr>
            <a:spLocks noGrp="1"/>
          </p:cNvSpPr>
          <p:nvPr>
            <p:ph type="dt" sz="half" idx="10"/>
          </p:nvPr>
        </p:nvSpPr>
        <p:spPr/>
        <p:txBody>
          <a:bodyPr/>
          <a:lstStyle/>
          <a:p>
            <a:fld id="{249D5367-5776-4DEA-99FB-6BE7850233BF}" type="datetime1">
              <a:rPr lang="en-US" smtClean="0"/>
              <a:t>9/8/2021</a:t>
            </a:fld>
            <a:endParaRPr lang="en-US" dirty="0"/>
          </a:p>
        </p:txBody>
      </p:sp>
      <p:sp>
        <p:nvSpPr>
          <p:cNvPr id="5" name="Footer Placeholder 4">
            <a:extLst>
              <a:ext uri="{FF2B5EF4-FFF2-40B4-BE49-F238E27FC236}">
                <a16:creationId xmlns:a16="http://schemas.microsoft.com/office/drawing/2014/main" id="{9B01F617-A822-4C24-8766-3B82FB1C8E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C5F4AF-722F-461F-B472-ED61CFB1DEC2}"/>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413273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B575-A850-4C06-8B5D-8C65DCC37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38F4E-73F9-4DC5-B353-F60AD2BD86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8B461-15DA-4DFF-8D58-B96458E32B6D}"/>
              </a:ext>
            </a:extLst>
          </p:cNvPr>
          <p:cNvSpPr>
            <a:spLocks noGrp="1"/>
          </p:cNvSpPr>
          <p:nvPr>
            <p:ph type="dt" sz="half" idx="10"/>
          </p:nvPr>
        </p:nvSpPr>
        <p:spPr/>
        <p:txBody>
          <a:bodyPr/>
          <a:lstStyle/>
          <a:p>
            <a:fld id="{B0B4A36B-6303-45B7-9206-903743AE8F04}" type="datetime1">
              <a:rPr lang="en-US" smtClean="0"/>
              <a:t>9/8/2021</a:t>
            </a:fld>
            <a:endParaRPr lang="en-US" dirty="0"/>
          </a:p>
        </p:txBody>
      </p:sp>
      <p:sp>
        <p:nvSpPr>
          <p:cNvPr id="5" name="Footer Placeholder 4">
            <a:extLst>
              <a:ext uri="{FF2B5EF4-FFF2-40B4-BE49-F238E27FC236}">
                <a16:creationId xmlns:a16="http://schemas.microsoft.com/office/drawing/2014/main" id="{EC7DEFFB-AF4C-4DFA-AC96-C18E3884E7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8F933C-0281-46F6-9F87-446199BFCF3B}"/>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413793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705E-CBDF-4C8C-AF7A-BAD15FA899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31C90A-5D31-4471-9807-F0051387C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D1424-70D8-4AF0-8C06-72AB1CA4A08C}"/>
              </a:ext>
            </a:extLst>
          </p:cNvPr>
          <p:cNvSpPr>
            <a:spLocks noGrp="1"/>
          </p:cNvSpPr>
          <p:nvPr>
            <p:ph type="dt" sz="half" idx="10"/>
          </p:nvPr>
        </p:nvSpPr>
        <p:spPr/>
        <p:txBody>
          <a:bodyPr/>
          <a:lstStyle/>
          <a:p>
            <a:fld id="{357DFF65-7F02-4F51-A266-C463948BB3F9}" type="datetime1">
              <a:rPr lang="en-US" smtClean="0"/>
              <a:t>9/8/2021</a:t>
            </a:fld>
            <a:endParaRPr lang="en-US" dirty="0"/>
          </a:p>
        </p:txBody>
      </p:sp>
      <p:sp>
        <p:nvSpPr>
          <p:cNvPr id="5" name="Footer Placeholder 4">
            <a:extLst>
              <a:ext uri="{FF2B5EF4-FFF2-40B4-BE49-F238E27FC236}">
                <a16:creationId xmlns:a16="http://schemas.microsoft.com/office/drawing/2014/main" id="{A297C34C-DAA9-4359-BF0E-289588CCD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5FEA43-21EF-4615-A7FC-F7C4290980B9}"/>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298377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A2BC-9F29-46EC-9DD1-DF9E3B9E8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48034-C477-4BD9-BA3D-7115082886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B8AF16-B271-4AE9-AD46-DE8882FBEC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B43A28-7CFD-4C4B-84E4-BA08F2771D16}"/>
              </a:ext>
            </a:extLst>
          </p:cNvPr>
          <p:cNvSpPr>
            <a:spLocks noGrp="1"/>
          </p:cNvSpPr>
          <p:nvPr>
            <p:ph type="dt" sz="half" idx="10"/>
          </p:nvPr>
        </p:nvSpPr>
        <p:spPr/>
        <p:txBody>
          <a:bodyPr/>
          <a:lstStyle/>
          <a:p>
            <a:fld id="{5C5E8BC7-C951-49CF-8733-962535FE6B41}" type="datetime1">
              <a:rPr lang="en-US" smtClean="0"/>
              <a:t>9/8/2021</a:t>
            </a:fld>
            <a:endParaRPr lang="en-US" dirty="0"/>
          </a:p>
        </p:txBody>
      </p:sp>
      <p:sp>
        <p:nvSpPr>
          <p:cNvPr id="6" name="Footer Placeholder 5">
            <a:extLst>
              <a:ext uri="{FF2B5EF4-FFF2-40B4-BE49-F238E27FC236}">
                <a16:creationId xmlns:a16="http://schemas.microsoft.com/office/drawing/2014/main" id="{1591AF9D-1B0B-40DD-900A-C1446AD60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187F2A-A35B-4FF0-8993-23BCC2A59EE4}"/>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99186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4B3C-D238-4FBC-8F3C-A7BAF1CEE1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1BB14B-7D1F-409E-A09C-C88A7E45F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F92AE4-23B9-437A-AFFC-06CE46C759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D4F639-B40F-43AB-BA24-AB966F43D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A57499-6681-4AFF-A0AA-9C42ABCCE9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76F88-9D46-4B58-B452-401F9544BE09}"/>
              </a:ext>
            </a:extLst>
          </p:cNvPr>
          <p:cNvSpPr>
            <a:spLocks noGrp="1"/>
          </p:cNvSpPr>
          <p:nvPr>
            <p:ph type="dt" sz="half" idx="10"/>
          </p:nvPr>
        </p:nvSpPr>
        <p:spPr/>
        <p:txBody>
          <a:bodyPr/>
          <a:lstStyle/>
          <a:p>
            <a:fld id="{66AFD466-588C-4AA6-AD7A-66FC6151CFB6}" type="datetime1">
              <a:rPr lang="en-US" smtClean="0"/>
              <a:t>9/8/2021</a:t>
            </a:fld>
            <a:endParaRPr lang="en-US" dirty="0"/>
          </a:p>
        </p:txBody>
      </p:sp>
      <p:sp>
        <p:nvSpPr>
          <p:cNvPr id="8" name="Footer Placeholder 7">
            <a:extLst>
              <a:ext uri="{FF2B5EF4-FFF2-40B4-BE49-F238E27FC236}">
                <a16:creationId xmlns:a16="http://schemas.microsoft.com/office/drawing/2014/main" id="{416CEF2C-84D2-4851-993D-A15406F828D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E8F028B-88F2-47C4-A0E7-7F3ED05C6282}"/>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186188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555A-3048-4FD1-9C0A-8DF32E617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3B62C4-27F4-4F95-909E-A2E7DD48DCCC}"/>
              </a:ext>
            </a:extLst>
          </p:cNvPr>
          <p:cNvSpPr>
            <a:spLocks noGrp="1"/>
          </p:cNvSpPr>
          <p:nvPr>
            <p:ph type="dt" sz="half" idx="10"/>
          </p:nvPr>
        </p:nvSpPr>
        <p:spPr/>
        <p:txBody>
          <a:bodyPr/>
          <a:lstStyle/>
          <a:p>
            <a:fld id="{5DC1F1C4-B4CB-4502-A36D-360FC5884BEF}" type="datetime1">
              <a:rPr lang="en-US" smtClean="0"/>
              <a:t>9/8/2021</a:t>
            </a:fld>
            <a:endParaRPr lang="en-US" dirty="0"/>
          </a:p>
        </p:txBody>
      </p:sp>
      <p:sp>
        <p:nvSpPr>
          <p:cNvPr id="4" name="Footer Placeholder 3">
            <a:extLst>
              <a:ext uri="{FF2B5EF4-FFF2-40B4-BE49-F238E27FC236}">
                <a16:creationId xmlns:a16="http://schemas.microsoft.com/office/drawing/2014/main" id="{3A3E2D17-F54A-432A-BDAA-E02AB427E4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F140A8-0D80-4322-9F88-C0B42A4C75D0}"/>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93580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2E774-879C-41C5-B2A7-69B875CFFD19}"/>
              </a:ext>
            </a:extLst>
          </p:cNvPr>
          <p:cNvSpPr>
            <a:spLocks noGrp="1"/>
          </p:cNvSpPr>
          <p:nvPr>
            <p:ph type="dt" sz="half" idx="10"/>
          </p:nvPr>
        </p:nvSpPr>
        <p:spPr/>
        <p:txBody>
          <a:bodyPr/>
          <a:lstStyle/>
          <a:p>
            <a:fld id="{74D594AC-0F05-4110-9597-22D3C540DDC3}" type="datetime1">
              <a:rPr lang="en-US" smtClean="0"/>
              <a:t>9/8/2021</a:t>
            </a:fld>
            <a:endParaRPr lang="en-US" dirty="0"/>
          </a:p>
        </p:txBody>
      </p:sp>
      <p:sp>
        <p:nvSpPr>
          <p:cNvPr id="3" name="Footer Placeholder 2">
            <a:extLst>
              <a:ext uri="{FF2B5EF4-FFF2-40B4-BE49-F238E27FC236}">
                <a16:creationId xmlns:a16="http://schemas.microsoft.com/office/drawing/2014/main" id="{3B14BE1C-99DB-497D-BAB9-4B3D800692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08FBF4-4C9D-4C8B-A7C1-FDCFDD62B428}"/>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82540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6358-B464-4DD0-91C1-B4E0B1379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7C4D7B-52B0-43B6-8B5C-1940EC480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E1C20B-7BAA-42A0-A1E2-7E0E280F4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49FF2-AEB3-4AB8-AD95-0DC14C88D608}"/>
              </a:ext>
            </a:extLst>
          </p:cNvPr>
          <p:cNvSpPr>
            <a:spLocks noGrp="1"/>
          </p:cNvSpPr>
          <p:nvPr>
            <p:ph type="dt" sz="half" idx="10"/>
          </p:nvPr>
        </p:nvSpPr>
        <p:spPr/>
        <p:txBody>
          <a:bodyPr/>
          <a:lstStyle/>
          <a:p>
            <a:fld id="{6B27A7C8-82D1-47E2-8E71-33E2D24B89A9}" type="datetime1">
              <a:rPr lang="en-US" smtClean="0"/>
              <a:t>9/8/2021</a:t>
            </a:fld>
            <a:endParaRPr lang="en-US" dirty="0"/>
          </a:p>
        </p:txBody>
      </p:sp>
      <p:sp>
        <p:nvSpPr>
          <p:cNvPr id="6" name="Footer Placeholder 5">
            <a:extLst>
              <a:ext uri="{FF2B5EF4-FFF2-40B4-BE49-F238E27FC236}">
                <a16:creationId xmlns:a16="http://schemas.microsoft.com/office/drawing/2014/main" id="{FB75F78D-80A4-47C7-A7A3-2346D20AF9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FE2265-CF4E-4617-A7D2-CF951F791240}"/>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427463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4917-34C3-4933-AE2F-E527FDCF3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D402CE-DB31-4C74-BE62-16FFE2C4E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CBB90E6-C73C-44BC-BE79-84816FB7A9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F99EA-6224-468B-81E7-4392BEAE1203}"/>
              </a:ext>
            </a:extLst>
          </p:cNvPr>
          <p:cNvSpPr>
            <a:spLocks noGrp="1"/>
          </p:cNvSpPr>
          <p:nvPr>
            <p:ph type="dt" sz="half" idx="10"/>
          </p:nvPr>
        </p:nvSpPr>
        <p:spPr/>
        <p:txBody>
          <a:bodyPr/>
          <a:lstStyle/>
          <a:p>
            <a:fld id="{3826278C-9917-43A4-84C2-EAF625D66A76}" type="datetime1">
              <a:rPr lang="en-US" smtClean="0"/>
              <a:t>9/8/2021</a:t>
            </a:fld>
            <a:endParaRPr lang="en-US" dirty="0"/>
          </a:p>
        </p:txBody>
      </p:sp>
      <p:sp>
        <p:nvSpPr>
          <p:cNvPr id="6" name="Footer Placeholder 5">
            <a:extLst>
              <a:ext uri="{FF2B5EF4-FFF2-40B4-BE49-F238E27FC236}">
                <a16:creationId xmlns:a16="http://schemas.microsoft.com/office/drawing/2014/main" id="{EB677679-D087-4E87-97D5-CF5FEFA7F1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8E08AB-75E3-4304-9B3A-B25D2B0044C9}"/>
              </a:ext>
            </a:extLst>
          </p:cNvPr>
          <p:cNvSpPr>
            <a:spLocks noGrp="1"/>
          </p:cNvSpPr>
          <p:nvPr>
            <p:ph type="sldNum" sz="quarter" idx="12"/>
          </p:nvPr>
        </p:nvSpPr>
        <p:spPr/>
        <p:txBody>
          <a:bodyPr/>
          <a:lstStyle/>
          <a:p>
            <a:fld id="{7D625B40-28DA-43CD-A97E-EA3E1B04B7D2}" type="slidenum">
              <a:rPr lang="en-US" smtClean="0"/>
              <a:t>‹#›</a:t>
            </a:fld>
            <a:endParaRPr lang="en-US" dirty="0"/>
          </a:p>
        </p:txBody>
      </p:sp>
    </p:spTree>
    <p:extLst>
      <p:ext uri="{BB962C8B-B14F-4D97-AF65-F5344CB8AC3E}">
        <p14:creationId xmlns:p14="http://schemas.microsoft.com/office/powerpoint/2010/main" val="397124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088BC-1497-42ED-A227-654F094A3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7DC7AD-A758-44E3-803A-0315EA66A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54148-D075-4219-BEF7-CAFD315755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026FC-EF57-4B8D-ACFA-C86D7C0D14E6}" type="datetime1">
              <a:rPr lang="en-US" smtClean="0"/>
              <a:t>9/8/2021</a:t>
            </a:fld>
            <a:endParaRPr lang="en-US" dirty="0"/>
          </a:p>
        </p:txBody>
      </p:sp>
      <p:sp>
        <p:nvSpPr>
          <p:cNvPr id="5" name="Footer Placeholder 4">
            <a:extLst>
              <a:ext uri="{FF2B5EF4-FFF2-40B4-BE49-F238E27FC236}">
                <a16:creationId xmlns:a16="http://schemas.microsoft.com/office/drawing/2014/main" id="{48B10003-E77B-49AD-B444-59C5951F6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86676C-4E5A-4913-AFD6-CA6BB30F5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25B40-28DA-43CD-A97E-EA3E1B04B7D2}" type="slidenum">
              <a:rPr lang="en-US" smtClean="0"/>
              <a:t>‹#›</a:t>
            </a:fld>
            <a:endParaRPr lang="en-US" dirty="0"/>
          </a:p>
        </p:txBody>
      </p:sp>
    </p:spTree>
    <p:extLst>
      <p:ext uri="{BB962C8B-B14F-4D97-AF65-F5344CB8AC3E}">
        <p14:creationId xmlns:p14="http://schemas.microsoft.com/office/powerpoint/2010/main" val="2939777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Female manager sitting at a table smiling at employees. ">
            <a:extLst>
              <a:ext uri="{FF2B5EF4-FFF2-40B4-BE49-F238E27FC236}">
                <a16:creationId xmlns:a16="http://schemas.microsoft.com/office/drawing/2014/main" id="{23301606-DA84-46C1-9B88-890805B4BD25}"/>
              </a:ext>
            </a:extLst>
          </p:cNvPr>
          <p:cNvPicPr>
            <a:picLocks noChangeAspect="1"/>
          </p:cNvPicPr>
          <p:nvPr/>
        </p:nvPicPr>
        <p:blipFill>
          <a:blip r:embed="rId3">
            <a:extLst>
              <a:ext uri="{28A0092B-C50C-407E-A947-70E740481C1C}">
                <a14:useLocalDpi xmlns:a14="http://schemas.microsoft.com/office/drawing/2010/main" val="0"/>
              </a:ext>
            </a:extLst>
          </a:blip>
          <a:srcRect l="10478" r="10478"/>
          <a:stretch/>
        </p:blipFill>
        <p:spPr>
          <a:xfrm>
            <a:off x="4037721" y="38232"/>
            <a:ext cx="8160026" cy="6875809"/>
          </a:xfrm>
          <a:prstGeom prst="rect">
            <a:avLst/>
          </a:prstGeom>
        </p:spPr>
      </p:pic>
      <p:sp>
        <p:nvSpPr>
          <p:cNvPr id="21" name="Freeform: Shape 1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79451EBB-5D3E-4977-AE35-40D81DB67EBF}"/>
              </a:ext>
            </a:extLst>
          </p:cNvPr>
          <p:cNvSpPr>
            <a:spLocks noGrp="1"/>
          </p:cNvSpPr>
          <p:nvPr>
            <p:ph type="title" idx="4294967295"/>
          </p:nvPr>
        </p:nvSpPr>
        <p:spPr>
          <a:xfrm>
            <a:off x="28575" y="744538"/>
            <a:ext cx="3557588" cy="1839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mn-lt"/>
                <a:ea typeface="+mn-ea"/>
                <a:cs typeface="+mn-cs"/>
              </a:rPr>
              <a:t>Conducting Performance Appraisals Training</a:t>
            </a:r>
          </a:p>
        </p:txBody>
      </p:sp>
    </p:spTree>
    <p:extLst>
      <p:ext uri="{BB962C8B-B14F-4D97-AF65-F5344CB8AC3E}">
        <p14:creationId xmlns:p14="http://schemas.microsoft.com/office/powerpoint/2010/main" val="97842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xfrm>
            <a:off x="838200" y="320675"/>
            <a:ext cx="10515600" cy="1325563"/>
          </a:xfrm>
          <a:solidFill>
            <a:schemeClr val="accent1">
              <a:lumMod val="50000"/>
            </a:schemeClr>
          </a:solidFill>
        </p:spPr>
        <p:txBody>
          <a:bodyPr/>
          <a:lstStyle/>
          <a:p>
            <a:r>
              <a:rPr lang="en-US" dirty="0">
                <a:solidFill>
                  <a:schemeClr val="bg1"/>
                </a:solidFill>
              </a:rPr>
              <a:t>Our Performance Appraisal Process  (Timeline)</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097157"/>
            <a:ext cx="10515600" cy="4079806"/>
          </a:xfrm>
        </p:spPr>
        <p:txBody>
          <a:bodyPr>
            <a:normAutofit fontScale="92500" lnSpcReduction="20000"/>
          </a:bodyPr>
          <a:lstStyle/>
          <a:p>
            <a:pPr marL="0" indent="0">
              <a:buNone/>
            </a:pPr>
            <a:r>
              <a:rPr lang="en-US" i="1" dirty="0"/>
              <a:t>Weeks 3-4</a:t>
            </a:r>
          </a:p>
          <a:p>
            <a:pPr marL="0" indent="0">
              <a:buNone/>
            </a:pPr>
            <a:r>
              <a:rPr lang="en-US" dirty="0"/>
              <a:t>Managers complete their portion of employee evaluation forms. Managers must review ratings to ensure they are fair and consistent in their evaluations and forward to the department head for review.</a:t>
            </a:r>
          </a:p>
          <a:p>
            <a:pPr marL="0" indent="0">
              <a:buNone/>
            </a:pPr>
            <a:endParaRPr lang="en-US" dirty="0"/>
          </a:p>
          <a:p>
            <a:pPr marL="0" indent="0">
              <a:buNone/>
            </a:pPr>
            <a:r>
              <a:rPr lang="en-US" i="1" dirty="0"/>
              <a:t>Week 5</a:t>
            </a:r>
          </a:p>
          <a:p>
            <a:pPr marL="0" indent="0">
              <a:buNone/>
            </a:pPr>
            <a:r>
              <a:rPr lang="en-US" dirty="0"/>
              <a:t>Each department head reviews evaluations. Any questions should be addressed with the manager prior to approval. Department heads then forward evaluations to human resources for the final audit. Any ratings that are outside of normal company parameters should be addressed in a department head report provided to HR with evaluations.</a:t>
            </a:r>
          </a:p>
          <a:p>
            <a:pPr marL="0" indent="0">
              <a:buNone/>
            </a:pPr>
            <a:endParaRPr lang="en-US" dirty="0"/>
          </a:p>
        </p:txBody>
      </p:sp>
      <p:sp>
        <p:nvSpPr>
          <p:cNvPr id="5" name="Slide Number Placeholder 4">
            <a:extLst>
              <a:ext uri="{FF2B5EF4-FFF2-40B4-BE49-F238E27FC236}">
                <a16:creationId xmlns:a16="http://schemas.microsoft.com/office/drawing/2014/main" id="{0AF010B9-C34F-4EE3-B487-2FCAD5755235}"/>
              </a:ext>
            </a:extLst>
          </p:cNvPr>
          <p:cNvSpPr>
            <a:spLocks noGrp="1"/>
          </p:cNvSpPr>
          <p:nvPr>
            <p:ph type="sldNum" sz="quarter" idx="12"/>
          </p:nvPr>
        </p:nvSpPr>
        <p:spPr/>
        <p:txBody>
          <a:bodyPr/>
          <a:lstStyle/>
          <a:p>
            <a:fld id="{7D625B40-28DA-43CD-A97E-EA3E1B04B7D2}" type="slidenum">
              <a:rPr lang="en-US" smtClean="0"/>
              <a:t>10</a:t>
            </a:fld>
            <a:endParaRPr lang="en-US" dirty="0"/>
          </a:p>
        </p:txBody>
      </p:sp>
    </p:spTree>
    <p:extLst>
      <p:ext uri="{BB962C8B-B14F-4D97-AF65-F5344CB8AC3E}">
        <p14:creationId xmlns:p14="http://schemas.microsoft.com/office/powerpoint/2010/main" val="674746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xfrm>
            <a:off x="838200" y="320675"/>
            <a:ext cx="10515600" cy="1325563"/>
          </a:xfrm>
          <a:solidFill>
            <a:schemeClr val="accent1">
              <a:lumMod val="50000"/>
            </a:schemeClr>
          </a:solidFill>
        </p:spPr>
        <p:txBody>
          <a:bodyPr/>
          <a:lstStyle/>
          <a:p>
            <a:r>
              <a:rPr lang="en-US" dirty="0">
                <a:solidFill>
                  <a:schemeClr val="bg1"/>
                </a:solidFill>
              </a:rPr>
              <a:t>Our Performance Appraisal Process  (Timeline)</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097157"/>
            <a:ext cx="10515600" cy="4079806"/>
          </a:xfrm>
        </p:spPr>
        <p:txBody>
          <a:bodyPr>
            <a:normAutofit/>
          </a:bodyPr>
          <a:lstStyle/>
          <a:p>
            <a:pPr marL="0" indent="0">
              <a:buNone/>
            </a:pPr>
            <a:r>
              <a:rPr lang="en-US" sz="2800" i="1" dirty="0"/>
              <a:t>Weeks 6-7</a:t>
            </a:r>
            <a:endParaRPr lang="en-US" sz="2800" dirty="0"/>
          </a:p>
          <a:p>
            <a:pPr marL="0" indent="0">
              <a:buNone/>
            </a:pPr>
            <a:r>
              <a:rPr lang="en-US" sz="2800" dirty="0"/>
              <a:t>Human resources reviews all submitted materials from department heads, conducts a gap analysis to ensure that all employees have been accounted for and reviews the distribution of performance ratings provided in the review process. Human resources will request supporting information for reviews that fall outside of normal company parameters when such reviews are not explained in the department heads’ reports.</a:t>
            </a:r>
          </a:p>
          <a:p>
            <a:pPr marL="0" indent="0">
              <a:buNone/>
            </a:pPr>
            <a:endParaRPr lang="en-US" dirty="0"/>
          </a:p>
        </p:txBody>
      </p:sp>
      <p:sp>
        <p:nvSpPr>
          <p:cNvPr id="5" name="Slide Number Placeholder 4">
            <a:extLst>
              <a:ext uri="{FF2B5EF4-FFF2-40B4-BE49-F238E27FC236}">
                <a16:creationId xmlns:a16="http://schemas.microsoft.com/office/drawing/2014/main" id="{0AF010B9-C34F-4EE3-B487-2FCAD5755235}"/>
              </a:ext>
            </a:extLst>
          </p:cNvPr>
          <p:cNvSpPr>
            <a:spLocks noGrp="1"/>
          </p:cNvSpPr>
          <p:nvPr>
            <p:ph type="sldNum" sz="quarter" idx="12"/>
          </p:nvPr>
        </p:nvSpPr>
        <p:spPr/>
        <p:txBody>
          <a:bodyPr/>
          <a:lstStyle/>
          <a:p>
            <a:fld id="{7D625B40-28DA-43CD-A97E-EA3E1B04B7D2}" type="slidenum">
              <a:rPr lang="en-US" smtClean="0"/>
              <a:t>11</a:t>
            </a:fld>
            <a:endParaRPr lang="en-US" dirty="0"/>
          </a:p>
        </p:txBody>
      </p:sp>
    </p:spTree>
    <p:extLst>
      <p:ext uri="{BB962C8B-B14F-4D97-AF65-F5344CB8AC3E}">
        <p14:creationId xmlns:p14="http://schemas.microsoft.com/office/powerpoint/2010/main" val="104777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xfrm>
            <a:off x="838200" y="320675"/>
            <a:ext cx="10515600" cy="1325563"/>
          </a:xfrm>
          <a:solidFill>
            <a:schemeClr val="accent1">
              <a:lumMod val="50000"/>
            </a:schemeClr>
          </a:solidFill>
        </p:spPr>
        <p:txBody>
          <a:bodyPr/>
          <a:lstStyle/>
          <a:p>
            <a:r>
              <a:rPr lang="en-US" dirty="0">
                <a:solidFill>
                  <a:schemeClr val="bg1"/>
                </a:solidFill>
              </a:rPr>
              <a:t>Our Performance Appraisal Process  (Timeline)</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097157"/>
            <a:ext cx="10515600" cy="4079806"/>
          </a:xfrm>
        </p:spPr>
        <p:txBody>
          <a:bodyPr>
            <a:normAutofit lnSpcReduction="10000"/>
          </a:bodyPr>
          <a:lstStyle/>
          <a:p>
            <a:pPr marL="0" indent="0">
              <a:buNone/>
            </a:pPr>
            <a:r>
              <a:rPr lang="en-US" sz="2800" i="1" dirty="0"/>
              <a:t>Weeks 8-9</a:t>
            </a:r>
          </a:p>
          <a:p>
            <a:pPr marL="0" indent="0">
              <a:buNone/>
            </a:pPr>
            <a:r>
              <a:rPr lang="en-US" sz="2800" dirty="0"/>
              <a:t>Managers meet with employees to discuss performance reviews. Upon completion of the performance meeting, employee may add any additional comments to the performance evaluation. Employee and supervisor sign the evaluation form. A copy of the form is provided to the employee for his or her records and the original is sent to human resources for filing.</a:t>
            </a:r>
          </a:p>
          <a:p>
            <a:pPr marL="0" indent="0">
              <a:buNone/>
            </a:pPr>
            <a:r>
              <a:rPr lang="en-US" sz="2800" dirty="0"/>
              <a:t>Any performance evaluation with an overall rating below average will require a performance improvement plan (PIP). All PIPs must be in place within two weeks of the completion of the performance cycle.</a:t>
            </a:r>
          </a:p>
          <a:p>
            <a:pPr marL="0" indent="0">
              <a:buNone/>
            </a:pPr>
            <a:endParaRPr lang="en-US" dirty="0"/>
          </a:p>
        </p:txBody>
      </p:sp>
      <p:sp>
        <p:nvSpPr>
          <p:cNvPr id="5" name="Slide Number Placeholder 4">
            <a:extLst>
              <a:ext uri="{FF2B5EF4-FFF2-40B4-BE49-F238E27FC236}">
                <a16:creationId xmlns:a16="http://schemas.microsoft.com/office/drawing/2014/main" id="{0AF010B9-C34F-4EE3-B487-2FCAD5755235}"/>
              </a:ext>
            </a:extLst>
          </p:cNvPr>
          <p:cNvSpPr>
            <a:spLocks noGrp="1"/>
          </p:cNvSpPr>
          <p:nvPr>
            <p:ph type="sldNum" sz="quarter" idx="12"/>
          </p:nvPr>
        </p:nvSpPr>
        <p:spPr/>
        <p:txBody>
          <a:bodyPr/>
          <a:lstStyle/>
          <a:p>
            <a:fld id="{7D625B40-28DA-43CD-A97E-EA3E1B04B7D2}" type="slidenum">
              <a:rPr lang="en-US" smtClean="0"/>
              <a:t>12</a:t>
            </a:fld>
            <a:endParaRPr lang="en-US" dirty="0"/>
          </a:p>
        </p:txBody>
      </p:sp>
    </p:spTree>
    <p:extLst>
      <p:ext uri="{BB962C8B-B14F-4D97-AF65-F5344CB8AC3E}">
        <p14:creationId xmlns:p14="http://schemas.microsoft.com/office/powerpoint/2010/main" val="98733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Questions? Comments?</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C361A337-4142-44DE-9088-4FC190B2E529}"/>
              </a:ext>
            </a:extLst>
          </p:cNvPr>
          <p:cNvSpPr>
            <a:spLocks noGrp="1"/>
          </p:cNvSpPr>
          <p:nvPr>
            <p:ph type="sldNum" sz="quarter" idx="12"/>
          </p:nvPr>
        </p:nvSpPr>
        <p:spPr/>
        <p:txBody>
          <a:bodyPr/>
          <a:lstStyle/>
          <a:p>
            <a:fld id="{7D625B40-28DA-43CD-A97E-EA3E1B04B7D2}" type="slidenum">
              <a:rPr lang="en-US" smtClean="0"/>
              <a:t>13</a:t>
            </a:fld>
            <a:endParaRPr lang="en-US" dirty="0"/>
          </a:p>
        </p:txBody>
      </p:sp>
    </p:spTree>
    <p:extLst>
      <p:ext uri="{BB962C8B-B14F-4D97-AF65-F5344CB8AC3E}">
        <p14:creationId xmlns:p14="http://schemas.microsoft.com/office/powerpoint/2010/main" val="132736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Our Performance Appraisal Forms</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196548"/>
            <a:ext cx="10515600" cy="3761754"/>
          </a:xfrm>
        </p:spPr>
        <p:txBody>
          <a:bodyPr>
            <a:normAutofit lnSpcReduction="10000"/>
          </a:bodyPr>
          <a:lstStyle/>
          <a:p>
            <a:pPr marL="0" indent="0">
              <a:buNone/>
            </a:pPr>
            <a:r>
              <a:rPr lang="en-US" dirty="0"/>
              <a:t>The annual performance appraisal forms are designed to evaluate performance against goals and expectations using a rating scale </a:t>
            </a:r>
            <a:br>
              <a:rPr lang="en-US" dirty="0"/>
            </a:br>
            <a:r>
              <a:rPr lang="en-US" dirty="0"/>
              <a:t>from 1 to 5. </a:t>
            </a:r>
          </a:p>
          <a:p>
            <a:pPr marL="0" indent="0">
              <a:buNone/>
            </a:pPr>
            <a:r>
              <a:rPr lang="en-US" dirty="0"/>
              <a:t>A rating of 1 indicates unsatisfactory performance. A rating of 5 indicates performance that consistently exceeds established goals. The form also has room for comments. </a:t>
            </a:r>
          </a:p>
          <a:p>
            <a:pPr marL="0" indent="0">
              <a:buNone/>
            </a:pPr>
            <a:r>
              <a:rPr lang="en-US" dirty="0"/>
              <a:t>Supervisors must provide a narrative justification for ratings of 1, 2 or 5. Supporting documentation with examples must be included in the narrative.</a:t>
            </a:r>
          </a:p>
          <a:p>
            <a:pPr marL="0" indent="0">
              <a:buNone/>
            </a:pPr>
            <a:endParaRPr lang="en-US" dirty="0"/>
          </a:p>
        </p:txBody>
      </p:sp>
      <p:sp>
        <p:nvSpPr>
          <p:cNvPr id="5" name="Slide Number Placeholder 4">
            <a:extLst>
              <a:ext uri="{FF2B5EF4-FFF2-40B4-BE49-F238E27FC236}">
                <a16:creationId xmlns:a16="http://schemas.microsoft.com/office/drawing/2014/main" id="{650C8788-BD97-445D-BF3C-62C44285B28C}"/>
              </a:ext>
            </a:extLst>
          </p:cNvPr>
          <p:cNvSpPr>
            <a:spLocks noGrp="1"/>
          </p:cNvSpPr>
          <p:nvPr>
            <p:ph type="sldNum" sz="quarter" idx="12"/>
          </p:nvPr>
        </p:nvSpPr>
        <p:spPr/>
        <p:txBody>
          <a:bodyPr/>
          <a:lstStyle/>
          <a:p>
            <a:fld id="{7D625B40-28DA-43CD-A97E-EA3E1B04B7D2}" type="slidenum">
              <a:rPr lang="en-US" smtClean="0"/>
              <a:t>14</a:t>
            </a:fld>
            <a:endParaRPr lang="en-US" dirty="0"/>
          </a:p>
        </p:txBody>
      </p:sp>
    </p:spTree>
    <p:extLst>
      <p:ext uri="{BB962C8B-B14F-4D97-AF65-F5344CB8AC3E}">
        <p14:creationId xmlns:p14="http://schemas.microsoft.com/office/powerpoint/2010/main" val="388019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Our Performance Appraisal Forms (cont.)</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196548"/>
            <a:ext cx="10515600" cy="3761754"/>
          </a:xfrm>
        </p:spPr>
        <p:txBody>
          <a:bodyPr>
            <a:normAutofit/>
          </a:bodyPr>
          <a:lstStyle/>
          <a:p>
            <a:pPr marL="0" indent="0">
              <a:buNone/>
            </a:pPr>
            <a:r>
              <a:rPr lang="en-US" dirty="0"/>
              <a:t>Employees who have unsatisfactory performance at any point during the year will receive a performance improvement plan outlining appropriate training, coaching or disciplinary action. </a:t>
            </a:r>
          </a:p>
          <a:p>
            <a:pPr marL="0" indent="0">
              <a:buNone/>
            </a:pPr>
            <a:r>
              <a:rPr lang="en-US" dirty="0"/>
              <a:t>Performance will be monitored with the expectation that it will improve and be sustained before the annual review.</a:t>
            </a:r>
          </a:p>
          <a:p>
            <a:pPr marL="0" indent="0">
              <a:buNone/>
            </a:pPr>
            <a:r>
              <a:rPr lang="en-US" dirty="0"/>
              <a:t>Employees will be asked to sign the performance improvement plan acknowledging that they have reviewed the contents with their manager and were given a copy.</a:t>
            </a:r>
          </a:p>
          <a:p>
            <a:pPr marL="0" indent="0">
              <a:buNone/>
            </a:pPr>
            <a:endParaRPr lang="en-US" dirty="0"/>
          </a:p>
        </p:txBody>
      </p:sp>
      <p:sp>
        <p:nvSpPr>
          <p:cNvPr id="5" name="Slide Number Placeholder 4">
            <a:extLst>
              <a:ext uri="{FF2B5EF4-FFF2-40B4-BE49-F238E27FC236}">
                <a16:creationId xmlns:a16="http://schemas.microsoft.com/office/drawing/2014/main" id="{650C8788-BD97-445D-BF3C-62C44285B28C}"/>
              </a:ext>
            </a:extLst>
          </p:cNvPr>
          <p:cNvSpPr>
            <a:spLocks noGrp="1"/>
          </p:cNvSpPr>
          <p:nvPr>
            <p:ph type="sldNum" sz="quarter" idx="12"/>
          </p:nvPr>
        </p:nvSpPr>
        <p:spPr/>
        <p:txBody>
          <a:bodyPr/>
          <a:lstStyle/>
          <a:p>
            <a:fld id="{7D625B40-28DA-43CD-A97E-EA3E1B04B7D2}" type="slidenum">
              <a:rPr lang="en-US" smtClean="0"/>
              <a:t>15</a:t>
            </a:fld>
            <a:endParaRPr lang="en-US" dirty="0"/>
          </a:p>
        </p:txBody>
      </p:sp>
    </p:spTree>
    <p:extLst>
      <p:ext uri="{BB962C8B-B14F-4D97-AF65-F5344CB8AC3E}">
        <p14:creationId xmlns:p14="http://schemas.microsoft.com/office/powerpoint/2010/main" val="162686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Questions? Comments?</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C361A337-4142-44DE-9088-4FC190B2E529}"/>
              </a:ext>
            </a:extLst>
          </p:cNvPr>
          <p:cNvSpPr>
            <a:spLocks noGrp="1"/>
          </p:cNvSpPr>
          <p:nvPr>
            <p:ph type="sldNum" sz="quarter" idx="12"/>
          </p:nvPr>
        </p:nvSpPr>
        <p:spPr/>
        <p:txBody>
          <a:bodyPr/>
          <a:lstStyle/>
          <a:p>
            <a:fld id="{7D625B40-28DA-43CD-A97E-EA3E1B04B7D2}" type="slidenum">
              <a:rPr lang="en-US" smtClean="0"/>
              <a:t>16</a:t>
            </a:fld>
            <a:endParaRPr lang="en-US" dirty="0"/>
          </a:p>
        </p:txBody>
      </p:sp>
    </p:spTree>
    <p:extLst>
      <p:ext uri="{BB962C8B-B14F-4D97-AF65-F5344CB8AC3E}">
        <p14:creationId xmlns:p14="http://schemas.microsoft.com/office/powerpoint/2010/main" val="41210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normAutofit fontScale="90000"/>
          </a:bodyPr>
          <a:lstStyle/>
          <a:p>
            <a:br>
              <a:rPr lang="en-US" dirty="0">
                <a:solidFill>
                  <a:schemeClr val="bg1"/>
                </a:solidFill>
              </a:rPr>
            </a:br>
            <a:r>
              <a:rPr lang="en-US" dirty="0">
                <a:solidFill>
                  <a:schemeClr val="bg1"/>
                </a:solidFill>
              </a:rPr>
              <a:t>Employee Self-Evaluations </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146852"/>
            <a:ext cx="10515600" cy="4030111"/>
          </a:xfrm>
        </p:spPr>
        <p:txBody>
          <a:bodyPr>
            <a:normAutofit/>
          </a:bodyPr>
          <a:lstStyle/>
          <a:p>
            <a:pPr marL="0" indent="0">
              <a:buNone/>
            </a:pPr>
            <a:r>
              <a:rPr lang="en-US" dirty="0"/>
              <a:t>Our company’s performance management philosophy emphasizes the important role employees play in identifying and setting company and individual performance goals and standards.</a:t>
            </a:r>
          </a:p>
          <a:p>
            <a:pPr marL="0" indent="0">
              <a:buNone/>
            </a:pPr>
            <a:r>
              <a:rPr lang="en-US" dirty="0"/>
              <a:t>Employees are asked to evaluate their individual performance and contributions to our company’s goals.</a:t>
            </a:r>
          </a:p>
          <a:p>
            <a:pPr marL="0" indent="0">
              <a:buNone/>
            </a:pPr>
            <a:r>
              <a:rPr lang="en-US" dirty="0"/>
              <a:t>The company recognizes that not all employees want to participate in this process of self-evaluation and documentation of their accomplishments. Therefore, completion of the self-evaluation section of the form is voluntary.</a:t>
            </a:r>
          </a:p>
          <a:p>
            <a:pPr marL="0" indent="0">
              <a:buNone/>
            </a:pPr>
            <a:endParaRPr lang="en-US" dirty="0"/>
          </a:p>
        </p:txBody>
      </p:sp>
      <p:sp>
        <p:nvSpPr>
          <p:cNvPr id="5" name="Slide Number Placeholder 4">
            <a:extLst>
              <a:ext uri="{FF2B5EF4-FFF2-40B4-BE49-F238E27FC236}">
                <a16:creationId xmlns:a16="http://schemas.microsoft.com/office/drawing/2014/main" id="{AC549CC8-CF23-4411-AA22-32AC9365C018}"/>
              </a:ext>
            </a:extLst>
          </p:cNvPr>
          <p:cNvSpPr>
            <a:spLocks noGrp="1"/>
          </p:cNvSpPr>
          <p:nvPr>
            <p:ph type="sldNum" sz="quarter" idx="12"/>
          </p:nvPr>
        </p:nvSpPr>
        <p:spPr/>
        <p:txBody>
          <a:bodyPr/>
          <a:lstStyle/>
          <a:p>
            <a:fld id="{7D625B40-28DA-43CD-A97E-EA3E1B04B7D2}" type="slidenum">
              <a:rPr lang="en-US" smtClean="0"/>
              <a:t>17</a:t>
            </a:fld>
            <a:endParaRPr lang="en-US" dirty="0"/>
          </a:p>
        </p:txBody>
      </p:sp>
    </p:spTree>
    <p:extLst>
      <p:ext uri="{BB962C8B-B14F-4D97-AF65-F5344CB8AC3E}">
        <p14:creationId xmlns:p14="http://schemas.microsoft.com/office/powerpoint/2010/main" val="300345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Questions? Comments?</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C361A337-4142-44DE-9088-4FC190B2E529}"/>
              </a:ext>
            </a:extLst>
          </p:cNvPr>
          <p:cNvSpPr>
            <a:spLocks noGrp="1"/>
          </p:cNvSpPr>
          <p:nvPr>
            <p:ph type="sldNum" sz="quarter" idx="12"/>
          </p:nvPr>
        </p:nvSpPr>
        <p:spPr/>
        <p:txBody>
          <a:bodyPr/>
          <a:lstStyle/>
          <a:p>
            <a:fld id="{7D625B40-28DA-43CD-A97E-EA3E1B04B7D2}" type="slidenum">
              <a:rPr lang="en-US" smtClean="0"/>
              <a:t>18</a:t>
            </a:fld>
            <a:endParaRPr lang="en-US" dirty="0"/>
          </a:p>
        </p:txBody>
      </p:sp>
    </p:spTree>
    <p:extLst>
      <p:ext uri="{BB962C8B-B14F-4D97-AF65-F5344CB8AC3E}">
        <p14:creationId xmlns:p14="http://schemas.microsoft.com/office/powerpoint/2010/main" val="153075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normAutofit/>
          </a:bodyPr>
          <a:lstStyle/>
          <a:p>
            <a:r>
              <a:rPr lang="en-US" sz="4000" dirty="0">
                <a:solidFill>
                  <a:schemeClr val="bg1"/>
                </a:solidFill>
              </a:rPr>
              <a:t>How Performance Appraisals Affect Employee Pay</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117035"/>
            <a:ext cx="10515600" cy="4059928"/>
          </a:xfrm>
        </p:spPr>
        <p:txBody>
          <a:bodyPr>
            <a:normAutofit/>
          </a:bodyPr>
          <a:lstStyle/>
          <a:p>
            <a:pPr marL="0" indent="0">
              <a:buNone/>
            </a:pPr>
            <a:r>
              <a:rPr lang="en-US" dirty="0"/>
              <a:t>Our company links annual pay increases to individual contributions toward the success of our business. </a:t>
            </a:r>
          </a:p>
          <a:p>
            <a:pPr marL="0" indent="0">
              <a:buNone/>
            </a:pPr>
            <a:r>
              <a:rPr lang="en-US" dirty="0"/>
              <a:t>To be considered for a pay increase, employees must receive an overall rating of 3, 4 or 5 on their annual performance appraisals.</a:t>
            </a:r>
          </a:p>
          <a:p>
            <a:pPr marL="0" indent="0">
              <a:buNone/>
            </a:pPr>
            <a:r>
              <a:rPr lang="en-US" dirty="0"/>
              <a:t>Increases are distributed according to the defined salary increase distribution matrix and are dependent upon the annual salary increase budget.</a:t>
            </a:r>
          </a:p>
          <a:p>
            <a:pPr marL="0" indent="0">
              <a:buNone/>
            </a:pPr>
            <a:r>
              <a:rPr lang="en-US" dirty="0"/>
              <a:t>Employees will see pay increases reflected in their paychecks the second payday in February.</a:t>
            </a:r>
          </a:p>
          <a:p>
            <a:pPr marL="0" indent="0">
              <a:buNone/>
            </a:pPr>
            <a:endParaRPr lang="en-US" dirty="0"/>
          </a:p>
        </p:txBody>
      </p:sp>
      <p:sp>
        <p:nvSpPr>
          <p:cNvPr id="5" name="Slide Number Placeholder 4">
            <a:extLst>
              <a:ext uri="{FF2B5EF4-FFF2-40B4-BE49-F238E27FC236}">
                <a16:creationId xmlns:a16="http://schemas.microsoft.com/office/drawing/2014/main" id="{AC549CC8-CF23-4411-AA22-32AC9365C018}"/>
              </a:ext>
            </a:extLst>
          </p:cNvPr>
          <p:cNvSpPr>
            <a:spLocks noGrp="1"/>
          </p:cNvSpPr>
          <p:nvPr>
            <p:ph type="sldNum" sz="quarter" idx="12"/>
          </p:nvPr>
        </p:nvSpPr>
        <p:spPr/>
        <p:txBody>
          <a:bodyPr/>
          <a:lstStyle/>
          <a:p>
            <a:fld id="{7D625B40-28DA-43CD-A97E-EA3E1B04B7D2}" type="slidenum">
              <a:rPr lang="en-US" smtClean="0"/>
              <a:t>19</a:t>
            </a:fld>
            <a:endParaRPr lang="en-US" dirty="0"/>
          </a:p>
        </p:txBody>
      </p:sp>
    </p:spTree>
    <p:extLst>
      <p:ext uri="{BB962C8B-B14F-4D97-AF65-F5344CB8AC3E}">
        <p14:creationId xmlns:p14="http://schemas.microsoft.com/office/powerpoint/2010/main" val="361080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48A368C-E846-4D0E-9267-4DB457635958}"/>
              </a:ext>
            </a:extLst>
          </p:cNvPr>
          <p:cNvSpPr>
            <a:spLocks noGrp="1"/>
          </p:cNvSpPr>
          <p:nvPr>
            <p:ph type="sldNum" sz="quarter" idx="12"/>
          </p:nvPr>
        </p:nvSpPr>
        <p:spPr/>
        <p:txBody>
          <a:bodyPr/>
          <a:lstStyle/>
          <a:p>
            <a:fld id="{7D625B40-28DA-43CD-A97E-EA3E1B04B7D2}" type="slidenum">
              <a:rPr lang="en-US" smtClean="0"/>
              <a:t>2</a:t>
            </a:fld>
            <a:endParaRPr lang="en-US" dirty="0"/>
          </a:p>
        </p:txBody>
      </p:sp>
      <p:sp>
        <p:nvSpPr>
          <p:cNvPr id="6" name="TextBox 5">
            <a:extLst>
              <a:ext uri="{FF2B5EF4-FFF2-40B4-BE49-F238E27FC236}">
                <a16:creationId xmlns:a16="http://schemas.microsoft.com/office/drawing/2014/main" id="{23386E7E-6334-4532-8C09-D11134519BD9}"/>
              </a:ext>
            </a:extLst>
          </p:cNvPr>
          <p:cNvSpPr txBox="1"/>
          <p:nvPr/>
        </p:nvSpPr>
        <p:spPr>
          <a:xfrm>
            <a:off x="4141714" y="2921168"/>
            <a:ext cx="3908571" cy="1015663"/>
          </a:xfrm>
          <a:prstGeom prst="rect">
            <a:avLst/>
          </a:prstGeom>
          <a:noFill/>
        </p:spPr>
        <p:txBody>
          <a:bodyPr wrap="square" rtlCol="0">
            <a:spAutoFit/>
          </a:bodyPr>
          <a:lstStyle/>
          <a:p>
            <a:r>
              <a:rPr lang="en-US" sz="6000" dirty="0">
                <a:solidFill>
                  <a:schemeClr val="accent1">
                    <a:lumMod val="50000"/>
                  </a:schemeClr>
                </a:solidFill>
              </a:rPr>
              <a:t>WELCOME!</a:t>
            </a:r>
            <a:endParaRPr lang="en-US" dirty="0"/>
          </a:p>
        </p:txBody>
      </p:sp>
      <p:sp>
        <p:nvSpPr>
          <p:cNvPr id="7" name="Title 6">
            <a:extLst>
              <a:ext uri="{FF2B5EF4-FFF2-40B4-BE49-F238E27FC236}">
                <a16:creationId xmlns:a16="http://schemas.microsoft.com/office/drawing/2014/main" id="{A0175800-1188-46F2-BEC3-F872D70031EC}"/>
              </a:ext>
            </a:extLst>
          </p:cNvPr>
          <p:cNvSpPr>
            <a:spLocks noGrp="1"/>
          </p:cNvSpPr>
          <p:nvPr>
            <p:ph type="title" idx="4294967295"/>
          </p:nvPr>
        </p:nvSpPr>
        <p:spPr>
          <a:xfrm>
            <a:off x="838199" y="201336"/>
            <a:ext cx="10515600" cy="914400"/>
          </a:xfrm>
          <a:prstGeom prst="rect">
            <a:avLst/>
          </a:prstGeom>
          <a:solidFill>
            <a:schemeClr val="accent1">
              <a:lumMod val="50000"/>
            </a:schemeClr>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lt1"/>
                </a:solidFill>
                <a:effectLst/>
                <a:uLnTx/>
                <a:uFillTx/>
                <a:latin typeface="+mn-lt"/>
                <a:ea typeface="+mn-ea"/>
                <a:cs typeface="+mn-cs"/>
              </a:rPr>
              <a:t>Conducting Performance Appraisals Training</a:t>
            </a:r>
          </a:p>
        </p:txBody>
      </p:sp>
    </p:spTree>
    <p:extLst>
      <p:ext uri="{BB962C8B-B14F-4D97-AF65-F5344CB8AC3E}">
        <p14:creationId xmlns:p14="http://schemas.microsoft.com/office/powerpoint/2010/main" val="191251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Questions? Comments?</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C361A337-4142-44DE-9088-4FC190B2E529}"/>
              </a:ext>
            </a:extLst>
          </p:cNvPr>
          <p:cNvSpPr>
            <a:spLocks noGrp="1"/>
          </p:cNvSpPr>
          <p:nvPr>
            <p:ph type="sldNum" sz="quarter" idx="12"/>
          </p:nvPr>
        </p:nvSpPr>
        <p:spPr/>
        <p:txBody>
          <a:bodyPr/>
          <a:lstStyle/>
          <a:p>
            <a:fld id="{7D625B40-28DA-43CD-A97E-EA3E1B04B7D2}" type="slidenum">
              <a:rPr lang="en-US" smtClean="0"/>
              <a:t>20</a:t>
            </a:fld>
            <a:endParaRPr lang="en-US" dirty="0"/>
          </a:p>
        </p:txBody>
      </p:sp>
    </p:spTree>
    <p:extLst>
      <p:ext uri="{BB962C8B-B14F-4D97-AF65-F5344CB8AC3E}">
        <p14:creationId xmlns:p14="http://schemas.microsoft.com/office/powerpoint/2010/main" val="304723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Summary</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067339"/>
            <a:ext cx="10515600" cy="4134678"/>
          </a:xfrm>
        </p:spPr>
        <p:txBody>
          <a:bodyPr>
            <a:normAutofit/>
          </a:bodyPr>
          <a:lstStyle/>
          <a:p>
            <a:pPr marL="0" indent="0">
              <a:buNone/>
            </a:pPr>
            <a:r>
              <a:rPr lang="en-US" sz="2400" dirty="0"/>
              <a:t>The company believes in employee participation when setting performance goals and standards. </a:t>
            </a:r>
          </a:p>
          <a:p>
            <a:pPr marL="0" indent="0">
              <a:buNone/>
            </a:pPr>
            <a:r>
              <a:rPr lang="en-US" sz="2400" dirty="0"/>
              <a:t>Communication about company and individual performance is an ongoing process; however, once a year the company sets aside time to formalize this communication through its performance appraisal program.</a:t>
            </a:r>
          </a:p>
          <a:p>
            <a:pPr marL="0" indent="0">
              <a:buNone/>
            </a:pPr>
            <a:r>
              <a:rPr lang="en-US" sz="2400" dirty="0"/>
              <a:t>The annual performance appraisal provides an opportunity to formally review, document and recognize the previous year’s accomplishments and each employee’s performance.</a:t>
            </a:r>
          </a:p>
          <a:p>
            <a:pPr marL="0" indent="0">
              <a:buNone/>
            </a:pPr>
            <a:r>
              <a:rPr lang="en-US" sz="2400" dirty="0"/>
              <a:t>Annual pay increases are linked to employee performance documented in the annual employee performance appraisals.</a:t>
            </a:r>
          </a:p>
          <a:p>
            <a:pPr marL="0" indent="0">
              <a:buNone/>
            </a:pPr>
            <a:endParaRPr lang="en-US" sz="2200" dirty="0"/>
          </a:p>
        </p:txBody>
      </p:sp>
      <p:sp>
        <p:nvSpPr>
          <p:cNvPr id="5" name="Slide Number Placeholder 4">
            <a:extLst>
              <a:ext uri="{FF2B5EF4-FFF2-40B4-BE49-F238E27FC236}">
                <a16:creationId xmlns:a16="http://schemas.microsoft.com/office/drawing/2014/main" id="{AC549CC8-CF23-4411-AA22-32AC9365C018}"/>
              </a:ext>
            </a:extLst>
          </p:cNvPr>
          <p:cNvSpPr>
            <a:spLocks noGrp="1"/>
          </p:cNvSpPr>
          <p:nvPr>
            <p:ph type="sldNum" sz="quarter" idx="12"/>
          </p:nvPr>
        </p:nvSpPr>
        <p:spPr/>
        <p:txBody>
          <a:bodyPr/>
          <a:lstStyle/>
          <a:p>
            <a:fld id="{7D625B40-28DA-43CD-A97E-EA3E1B04B7D2}" type="slidenum">
              <a:rPr lang="en-US" smtClean="0"/>
              <a:t>21</a:t>
            </a:fld>
            <a:endParaRPr lang="en-US" dirty="0"/>
          </a:p>
        </p:txBody>
      </p:sp>
    </p:spTree>
    <p:extLst>
      <p:ext uri="{BB962C8B-B14F-4D97-AF65-F5344CB8AC3E}">
        <p14:creationId xmlns:p14="http://schemas.microsoft.com/office/powerpoint/2010/main" val="3755837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Questions? Comments?</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C361A337-4142-44DE-9088-4FC190B2E529}"/>
              </a:ext>
            </a:extLst>
          </p:cNvPr>
          <p:cNvSpPr>
            <a:spLocks noGrp="1"/>
          </p:cNvSpPr>
          <p:nvPr>
            <p:ph type="sldNum" sz="quarter" idx="12"/>
          </p:nvPr>
        </p:nvSpPr>
        <p:spPr/>
        <p:txBody>
          <a:bodyPr/>
          <a:lstStyle/>
          <a:p>
            <a:fld id="{7D625B40-28DA-43CD-A97E-EA3E1B04B7D2}" type="slidenum">
              <a:rPr lang="en-US" smtClean="0"/>
              <a:t>22</a:t>
            </a:fld>
            <a:endParaRPr lang="en-US" dirty="0"/>
          </a:p>
        </p:txBody>
      </p:sp>
    </p:spTree>
    <p:extLst>
      <p:ext uri="{BB962C8B-B14F-4D97-AF65-F5344CB8AC3E}">
        <p14:creationId xmlns:p14="http://schemas.microsoft.com/office/powerpoint/2010/main" val="29053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a:solidFill>
                  <a:schemeClr val="bg1"/>
                </a:solidFill>
              </a:rPr>
              <a:t>Training </a:t>
            </a:r>
            <a:r>
              <a:rPr lang="en-US" dirty="0">
                <a:solidFill>
                  <a:schemeClr val="bg1"/>
                </a:solidFill>
              </a:rPr>
              <a:t>Evaluation</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768367"/>
            <a:ext cx="10515600" cy="3408596"/>
          </a:xfrm>
        </p:spPr>
        <p:txBody>
          <a:bodyPr/>
          <a:lstStyle/>
          <a:p>
            <a:pPr marL="0" indent="0">
              <a:buNone/>
            </a:pPr>
            <a:r>
              <a:rPr lang="en-US" sz="2800" dirty="0"/>
              <a:t>Please complete the training evaluation sheet included in the handouts.</a:t>
            </a:r>
          </a:p>
          <a:p>
            <a:pPr marL="0" indent="0">
              <a:buNone/>
            </a:pPr>
            <a:endParaRPr lang="en-US" sz="2800" dirty="0"/>
          </a:p>
          <a:p>
            <a:pPr marL="0" indent="0">
              <a:buNone/>
            </a:pPr>
            <a:r>
              <a:rPr lang="en-US" sz="2800" dirty="0"/>
              <a:t>Thank you for your interest and attention! </a:t>
            </a:r>
          </a:p>
          <a:p>
            <a:endParaRPr lang="en-US" dirty="0"/>
          </a:p>
        </p:txBody>
      </p:sp>
      <p:sp>
        <p:nvSpPr>
          <p:cNvPr id="5" name="Slide Number Placeholder 4">
            <a:extLst>
              <a:ext uri="{FF2B5EF4-FFF2-40B4-BE49-F238E27FC236}">
                <a16:creationId xmlns:a16="http://schemas.microsoft.com/office/drawing/2014/main" id="{3E05E61B-6751-4087-BE1D-7479609A8278}"/>
              </a:ext>
            </a:extLst>
          </p:cNvPr>
          <p:cNvSpPr>
            <a:spLocks noGrp="1"/>
          </p:cNvSpPr>
          <p:nvPr>
            <p:ph type="sldNum" sz="quarter" idx="12"/>
          </p:nvPr>
        </p:nvSpPr>
        <p:spPr/>
        <p:txBody>
          <a:bodyPr/>
          <a:lstStyle/>
          <a:p>
            <a:fld id="{7D625B40-28DA-43CD-A97E-EA3E1B04B7D2}" type="slidenum">
              <a:rPr lang="en-US" smtClean="0"/>
              <a:t>23</a:t>
            </a:fld>
            <a:endParaRPr lang="en-US" dirty="0"/>
          </a:p>
        </p:txBody>
      </p:sp>
    </p:spTree>
    <p:extLst>
      <p:ext uri="{BB962C8B-B14F-4D97-AF65-F5344CB8AC3E}">
        <p14:creationId xmlns:p14="http://schemas.microsoft.com/office/powerpoint/2010/main" val="5445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Introduction</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176671"/>
            <a:ext cx="10515600" cy="4000292"/>
          </a:xfrm>
        </p:spPr>
        <p:txBody>
          <a:bodyPr>
            <a:normAutofit/>
          </a:bodyPr>
          <a:lstStyle/>
          <a:p>
            <a:pPr marL="0" indent="0">
              <a:buNone/>
            </a:pPr>
            <a:r>
              <a:rPr lang="en-US" sz="3200" dirty="0"/>
              <a:t>Performance appraisals, reviews and evaluations are all terms used to describe the process for documenting and communicating employees’ performance.</a:t>
            </a:r>
          </a:p>
          <a:p>
            <a:pPr marL="0" indent="0">
              <a:buNone/>
            </a:pPr>
            <a:endParaRPr lang="en-US" sz="3200" dirty="0"/>
          </a:p>
          <a:p>
            <a:pPr marL="0" indent="0">
              <a:buNone/>
            </a:pPr>
            <a:r>
              <a:rPr lang="en-US" sz="3200" dirty="0"/>
              <a:t>It is important for both employees and managers to understand the role these appraisals play in documenting performance issues and upholding the company’s performance management philosophy.</a:t>
            </a:r>
          </a:p>
          <a:p>
            <a:endParaRPr lang="en-US" dirty="0"/>
          </a:p>
        </p:txBody>
      </p:sp>
      <p:sp>
        <p:nvSpPr>
          <p:cNvPr id="5" name="Slide Number Placeholder 4">
            <a:extLst>
              <a:ext uri="{FF2B5EF4-FFF2-40B4-BE49-F238E27FC236}">
                <a16:creationId xmlns:a16="http://schemas.microsoft.com/office/drawing/2014/main" id="{3AC3659C-90BE-4461-8DED-0F4D739B6688}"/>
              </a:ext>
            </a:extLst>
          </p:cNvPr>
          <p:cNvSpPr>
            <a:spLocks noGrp="1"/>
          </p:cNvSpPr>
          <p:nvPr>
            <p:ph type="sldNum" sz="quarter" idx="12"/>
          </p:nvPr>
        </p:nvSpPr>
        <p:spPr/>
        <p:txBody>
          <a:bodyPr/>
          <a:lstStyle/>
          <a:p>
            <a:fld id="{7D625B40-28DA-43CD-A97E-EA3E1B04B7D2}" type="slidenum">
              <a:rPr lang="en-US" smtClean="0"/>
              <a:t>3</a:t>
            </a:fld>
            <a:endParaRPr lang="en-US" dirty="0"/>
          </a:p>
        </p:txBody>
      </p:sp>
    </p:spTree>
    <p:extLst>
      <p:ext uri="{BB962C8B-B14F-4D97-AF65-F5344CB8AC3E}">
        <p14:creationId xmlns:p14="http://schemas.microsoft.com/office/powerpoint/2010/main" val="108910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Agenda</a:t>
            </a:r>
          </a:p>
        </p:txBody>
      </p:sp>
      <p:sp>
        <p:nvSpPr>
          <p:cNvPr id="5" name="Text Placeholder 2">
            <a:extLst>
              <a:ext uri="{FF2B5EF4-FFF2-40B4-BE49-F238E27FC236}">
                <a16:creationId xmlns:a16="http://schemas.microsoft.com/office/drawing/2014/main" id="{793BD4AD-F14B-4D59-B7CA-D49B77561D5E}"/>
              </a:ext>
            </a:extLst>
          </p:cNvPr>
          <p:cNvSpPr txBox="1">
            <a:spLocks noGrp="1"/>
          </p:cNvSpPr>
          <p:nvPr>
            <p:ph idx="1"/>
          </p:nvPr>
        </p:nvSpPr>
        <p:spPr>
          <a:xfrm>
            <a:off x="1073426" y="2227223"/>
            <a:ext cx="9211477" cy="4351338"/>
          </a:xfrm>
          <a:prstGeom prst="rect">
            <a:avLst/>
          </a:prstGeom>
        </p:spPr>
        <p:txBody>
          <a:bodyPr vert="horz">
            <a:normAutofit/>
          </a:bodyPr>
          <a:lstStyle>
            <a:lvl1pPr marL="0" marR="0" indent="0" algn="l" defTabSz="457155" rtl="0" eaLnBrk="1" fontAlgn="auto" latinLnBrk="0" hangingPunct="1">
              <a:lnSpc>
                <a:spcPts val="1780"/>
              </a:lnSpc>
              <a:spcBef>
                <a:spcPts val="0"/>
              </a:spcBef>
              <a:spcAft>
                <a:spcPts val="1200"/>
              </a:spcAft>
              <a:buClrTx/>
              <a:buSzTx/>
              <a:buFont typeface="Arial"/>
              <a:buNone/>
              <a:tabLst/>
              <a:defRPr lang="en-US" sz="1100" b="0" i="0" kern="1200">
                <a:solidFill>
                  <a:schemeClr val="tx1">
                    <a:lumMod val="65000"/>
                    <a:lumOff val="35000"/>
                  </a:schemeClr>
                </a:solidFill>
                <a:effectLst/>
                <a:latin typeface="+mj-lt"/>
                <a:ea typeface="Arial" charset="0"/>
                <a:cs typeface="Arial" charset="0"/>
              </a:defRPr>
            </a:lvl1pPr>
            <a:lvl2pPr marL="741307" indent="-284142" algn="l" defTabSz="455579"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1329" indent="-226997" algn="l" defTabSz="455579"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493" indent="-226997" algn="l" defTabSz="455579"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5659" indent="-226997" algn="l" defTabSz="455579"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49"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4"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58"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14"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Our performance management philosophy and policy.</a:t>
            </a:r>
          </a:p>
          <a:p>
            <a:pPr marL="342900" marR="0" lvl="0" indent="-342900" algn="l" defTabSz="685800" rtl="0" eaLnBrk="1" fontAlgn="auto" latinLnBrk="0" hangingPunct="1">
              <a:lnSpc>
                <a:spcPct val="100000"/>
              </a:lnSpc>
              <a:spcBef>
                <a:spcPts val="75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Our performance appraisal process.</a:t>
            </a:r>
          </a:p>
          <a:p>
            <a:pPr marL="342900" marR="0" lvl="0" indent="-342900" algn="l" defTabSz="685800" rtl="0" eaLnBrk="1" fontAlgn="auto" latinLnBrk="0" hangingPunct="1">
              <a:lnSpc>
                <a:spcPct val="100000"/>
              </a:lnSpc>
              <a:spcBef>
                <a:spcPts val="75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Our performance appraisal forms.</a:t>
            </a:r>
          </a:p>
          <a:p>
            <a:pPr marL="342900" marR="0" lvl="0" indent="-342900" algn="l" defTabSz="685800" rtl="0" eaLnBrk="1" fontAlgn="auto" latinLnBrk="0" hangingPunct="1">
              <a:lnSpc>
                <a:spcPct val="100000"/>
              </a:lnSpc>
              <a:spcBef>
                <a:spcPts val="75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Employee self-evaluations.</a:t>
            </a:r>
          </a:p>
          <a:p>
            <a:pPr marL="342900" marR="0" lvl="0" indent="-342900" algn="l" defTabSz="685800" rtl="0" eaLnBrk="1" fontAlgn="auto" latinLnBrk="0" hangingPunct="1">
              <a:lnSpc>
                <a:spcPct val="100000"/>
              </a:lnSpc>
              <a:spcBef>
                <a:spcPts val="75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a:ea typeface="+mn-ea"/>
                <a:cs typeface="+mn-cs"/>
              </a:rPr>
              <a:t>How performance appraisals affect employee pay.</a:t>
            </a:r>
          </a:p>
          <a:p>
            <a:endParaRPr lang="en-US" dirty="0"/>
          </a:p>
        </p:txBody>
      </p:sp>
      <p:sp>
        <p:nvSpPr>
          <p:cNvPr id="7" name="Slide Number Placeholder 6">
            <a:extLst>
              <a:ext uri="{FF2B5EF4-FFF2-40B4-BE49-F238E27FC236}">
                <a16:creationId xmlns:a16="http://schemas.microsoft.com/office/drawing/2014/main" id="{1F215928-5EE3-48F1-9DC1-ECC5FE325D43}"/>
              </a:ext>
            </a:extLst>
          </p:cNvPr>
          <p:cNvSpPr>
            <a:spLocks noGrp="1"/>
          </p:cNvSpPr>
          <p:nvPr>
            <p:ph type="sldNum" sz="quarter" idx="12"/>
          </p:nvPr>
        </p:nvSpPr>
        <p:spPr/>
        <p:txBody>
          <a:bodyPr/>
          <a:lstStyle/>
          <a:p>
            <a:fld id="{7D625B40-28DA-43CD-A97E-EA3E1B04B7D2}" type="slidenum">
              <a:rPr lang="en-US" smtClean="0"/>
              <a:t>4</a:t>
            </a:fld>
            <a:endParaRPr lang="en-US" dirty="0"/>
          </a:p>
        </p:txBody>
      </p:sp>
    </p:spTree>
    <p:extLst>
      <p:ext uri="{BB962C8B-B14F-4D97-AF65-F5344CB8AC3E}">
        <p14:creationId xmlns:p14="http://schemas.microsoft.com/office/powerpoint/2010/main" val="135547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Our Performance Management </a:t>
            </a:r>
            <a:br>
              <a:rPr lang="en-US" dirty="0">
                <a:solidFill>
                  <a:schemeClr val="bg1"/>
                </a:solidFill>
              </a:rPr>
            </a:br>
            <a:r>
              <a:rPr lang="en-US" dirty="0">
                <a:solidFill>
                  <a:schemeClr val="bg1"/>
                </a:solidFill>
              </a:rPr>
              <a:t>Philosophy and Policy</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1898375"/>
            <a:ext cx="10515600" cy="4278588"/>
          </a:xfrm>
        </p:spPr>
        <p:txBody>
          <a:bodyPr>
            <a:normAutofit fontScale="92500" lnSpcReduction="10000"/>
          </a:bodyPr>
          <a:lstStyle/>
          <a:p>
            <a:pPr marL="0" indent="0">
              <a:buNone/>
            </a:pPr>
            <a:r>
              <a:rPr lang="en-US" dirty="0"/>
              <a:t>At [Company Name], we believe our employees are the key to our business success. We strive to hire, develop and keep the best employees. </a:t>
            </a:r>
          </a:p>
          <a:p>
            <a:pPr marL="0" indent="0">
              <a:buNone/>
            </a:pPr>
            <a:r>
              <a:rPr lang="en-US" dirty="0"/>
              <a:t>To remain a leader in our industry, we encourage, support and compensate employees based on our philosophy of recognizing and rewarding exceptional performance.</a:t>
            </a:r>
          </a:p>
          <a:p>
            <a:pPr marL="0" indent="0">
              <a:buNone/>
            </a:pPr>
            <a:r>
              <a:rPr lang="en-US" dirty="0"/>
              <a:t>We believe that performance management is an ongoing and daily process, not just an annual event.</a:t>
            </a:r>
          </a:p>
          <a:p>
            <a:pPr marL="0" indent="0">
              <a:buNone/>
            </a:pPr>
            <a:r>
              <a:rPr lang="en-US" dirty="0"/>
              <a:t>We require managers and employees to conduct a formal annual performance review, documenting and highlighting the previous year’s accomplishments through the use of the company performance appraisal process.</a:t>
            </a:r>
          </a:p>
          <a:p>
            <a:endParaRPr lang="en-US" dirty="0"/>
          </a:p>
        </p:txBody>
      </p:sp>
      <p:sp>
        <p:nvSpPr>
          <p:cNvPr id="5" name="Slide Number Placeholder 4">
            <a:extLst>
              <a:ext uri="{FF2B5EF4-FFF2-40B4-BE49-F238E27FC236}">
                <a16:creationId xmlns:a16="http://schemas.microsoft.com/office/drawing/2014/main" id="{ECCD6632-0577-4787-BEB5-51BB39E4D714}"/>
              </a:ext>
            </a:extLst>
          </p:cNvPr>
          <p:cNvSpPr>
            <a:spLocks noGrp="1"/>
          </p:cNvSpPr>
          <p:nvPr>
            <p:ph type="sldNum" sz="quarter" idx="12"/>
          </p:nvPr>
        </p:nvSpPr>
        <p:spPr/>
        <p:txBody>
          <a:bodyPr/>
          <a:lstStyle/>
          <a:p>
            <a:fld id="{7D625B40-28DA-43CD-A97E-EA3E1B04B7D2}" type="slidenum">
              <a:rPr lang="en-US" smtClean="0"/>
              <a:t>5</a:t>
            </a:fld>
            <a:endParaRPr lang="en-US" dirty="0"/>
          </a:p>
        </p:txBody>
      </p:sp>
    </p:spTree>
    <p:extLst>
      <p:ext uri="{BB962C8B-B14F-4D97-AF65-F5344CB8AC3E}">
        <p14:creationId xmlns:p14="http://schemas.microsoft.com/office/powerpoint/2010/main" val="88999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Questions? Comments?</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C361A337-4142-44DE-9088-4FC190B2E529}"/>
              </a:ext>
            </a:extLst>
          </p:cNvPr>
          <p:cNvSpPr>
            <a:spLocks noGrp="1"/>
          </p:cNvSpPr>
          <p:nvPr>
            <p:ph type="sldNum" sz="quarter" idx="12"/>
          </p:nvPr>
        </p:nvSpPr>
        <p:spPr/>
        <p:txBody>
          <a:bodyPr/>
          <a:lstStyle/>
          <a:p>
            <a:fld id="{7D625B40-28DA-43CD-A97E-EA3E1B04B7D2}" type="slidenum">
              <a:rPr lang="en-US" smtClean="0"/>
              <a:t>6</a:t>
            </a:fld>
            <a:endParaRPr lang="en-US" dirty="0"/>
          </a:p>
        </p:txBody>
      </p:sp>
    </p:spTree>
    <p:extLst>
      <p:ext uri="{BB962C8B-B14F-4D97-AF65-F5344CB8AC3E}">
        <p14:creationId xmlns:p14="http://schemas.microsoft.com/office/powerpoint/2010/main" val="405518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solidFill>
            <a:schemeClr val="accent1">
              <a:lumMod val="50000"/>
            </a:schemeClr>
          </a:solidFill>
        </p:spPr>
        <p:txBody>
          <a:bodyPr/>
          <a:lstStyle/>
          <a:p>
            <a:r>
              <a:rPr lang="en-US" dirty="0">
                <a:solidFill>
                  <a:schemeClr val="bg1"/>
                </a:solidFill>
              </a:rPr>
              <a:t>Our Performance Appraisal Process</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p:txBody>
          <a:bodyPr>
            <a:normAutofit/>
          </a:bodyPr>
          <a:lstStyle/>
          <a:p>
            <a:pPr marL="0" indent="0">
              <a:buNone/>
            </a:pPr>
            <a:r>
              <a:rPr lang="en-US" dirty="0"/>
              <a:t>Each year, corporate and individual employee performance goals are developed with input from employees, customers and our Board of Directors. This is an interactive process that starts in September and is completed in December of each year. </a:t>
            </a:r>
          </a:p>
          <a:p>
            <a:pPr marL="0" indent="0">
              <a:buNone/>
            </a:pPr>
            <a:r>
              <a:rPr lang="en-US" dirty="0"/>
              <a:t>On a monthly basis, supervisors are responsible for updating employees on the status of our corporate and individual performance goals. </a:t>
            </a:r>
          </a:p>
          <a:p>
            <a:pPr marL="0" indent="0">
              <a:buNone/>
            </a:pPr>
            <a:r>
              <a:rPr lang="en-US" dirty="0"/>
              <a:t>Measures of these performance goals for the previous year are reviewed with employees starting the week of January 2, and all reviews are to be completed before the end of January.</a:t>
            </a:r>
          </a:p>
          <a:p>
            <a:pPr marL="0" indent="0">
              <a:buNone/>
            </a:pPr>
            <a:endParaRPr lang="en-US" dirty="0"/>
          </a:p>
        </p:txBody>
      </p:sp>
      <p:sp>
        <p:nvSpPr>
          <p:cNvPr id="5" name="Slide Number Placeholder 4">
            <a:extLst>
              <a:ext uri="{FF2B5EF4-FFF2-40B4-BE49-F238E27FC236}">
                <a16:creationId xmlns:a16="http://schemas.microsoft.com/office/drawing/2014/main" id="{7E9CA544-4C61-450D-9B27-BCD939FF215A}"/>
              </a:ext>
            </a:extLst>
          </p:cNvPr>
          <p:cNvSpPr>
            <a:spLocks noGrp="1"/>
          </p:cNvSpPr>
          <p:nvPr>
            <p:ph type="sldNum" sz="quarter" idx="12"/>
          </p:nvPr>
        </p:nvSpPr>
        <p:spPr/>
        <p:txBody>
          <a:bodyPr/>
          <a:lstStyle/>
          <a:p>
            <a:fld id="{7D625B40-28DA-43CD-A97E-EA3E1B04B7D2}" type="slidenum">
              <a:rPr lang="en-US" smtClean="0"/>
              <a:t>7</a:t>
            </a:fld>
            <a:endParaRPr lang="en-US" dirty="0"/>
          </a:p>
        </p:txBody>
      </p:sp>
    </p:spTree>
    <p:extLst>
      <p:ext uri="{BB962C8B-B14F-4D97-AF65-F5344CB8AC3E}">
        <p14:creationId xmlns:p14="http://schemas.microsoft.com/office/powerpoint/2010/main" val="255693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xfrm>
            <a:off x="838200" y="320675"/>
            <a:ext cx="10515600" cy="1325563"/>
          </a:xfrm>
          <a:solidFill>
            <a:schemeClr val="accent1">
              <a:lumMod val="50000"/>
            </a:schemeClr>
          </a:solidFill>
        </p:spPr>
        <p:txBody>
          <a:bodyPr/>
          <a:lstStyle/>
          <a:p>
            <a:r>
              <a:rPr lang="en-US" dirty="0">
                <a:solidFill>
                  <a:schemeClr val="bg1"/>
                </a:solidFill>
              </a:rPr>
              <a:t>Our Performance Appraisal Process  (cont.)</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097157"/>
            <a:ext cx="10515600" cy="4079806"/>
          </a:xfrm>
        </p:spPr>
        <p:txBody>
          <a:bodyPr/>
          <a:lstStyle/>
          <a:p>
            <a:pPr marL="0" indent="0">
              <a:buNone/>
            </a:pPr>
            <a:r>
              <a:rPr lang="en-US" dirty="0"/>
              <a:t>Employees and managers provide informal feedback to management semi-annually on the accomplishment of their goals.</a:t>
            </a:r>
          </a:p>
          <a:p>
            <a:pPr marL="0" indent="0">
              <a:buNone/>
            </a:pPr>
            <a:r>
              <a:rPr lang="en-US" dirty="0"/>
              <a:t>Supervisors and employees may seek assistance from HR regarding performance, conduct or attendance issues.</a:t>
            </a:r>
          </a:p>
          <a:p>
            <a:pPr marL="0" indent="0">
              <a:buNone/>
            </a:pPr>
            <a:r>
              <a:rPr lang="en-US" dirty="0"/>
              <a:t>Required training, performance improvement plans, or disciplinary actions may result from information obtained during the performance review process.</a:t>
            </a:r>
          </a:p>
          <a:p>
            <a:pPr marL="0" indent="0">
              <a:buNone/>
            </a:pPr>
            <a:endParaRPr lang="en-US" dirty="0"/>
          </a:p>
        </p:txBody>
      </p:sp>
      <p:sp>
        <p:nvSpPr>
          <p:cNvPr id="5" name="Slide Number Placeholder 4">
            <a:extLst>
              <a:ext uri="{FF2B5EF4-FFF2-40B4-BE49-F238E27FC236}">
                <a16:creationId xmlns:a16="http://schemas.microsoft.com/office/drawing/2014/main" id="{0AF010B9-C34F-4EE3-B487-2FCAD5755235}"/>
              </a:ext>
            </a:extLst>
          </p:cNvPr>
          <p:cNvSpPr>
            <a:spLocks noGrp="1"/>
          </p:cNvSpPr>
          <p:nvPr>
            <p:ph type="sldNum" sz="quarter" idx="12"/>
          </p:nvPr>
        </p:nvSpPr>
        <p:spPr/>
        <p:txBody>
          <a:bodyPr/>
          <a:lstStyle/>
          <a:p>
            <a:fld id="{7D625B40-28DA-43CD-A97E-EA3E1B04B7D2}" type="slidenum">
              <a:rPr lang="en-US" smtClean="0"/>
              <a:t>8</a:t>
            </a:fld>
            <a:endParaRPr lang="en-US" dirty="0"/>
          </a:p>
        </p:txBody>
      </p:sp>
    </p:spTree>
    <p:extLst>
      <p:ext uri="{BB962C8B-B14F-4D97-AF65-F5344CB8AC3E}">
        <p14:creationId xmlns:p14="http://schemas.microsoft.com/office/powerpoint/2010/main" val="226898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DA03-F7B5-4BEC-B85C-26D31587E516}"/>
              </a:ext>
            </a:extLst>
          </p:cNvPr>
          <p:cNvSpPr>
            <a:spLocks noGrp="1"/>
          </p:cNvSpPr>
          <p:nvPr>
            <p:ph type="title"/>
          </p:nvPr>
        </p:nvSpPr>
        <p:spPr>
          <a:xfrm>
            <a:off x="838200" y="320675"/>
            <a:ext cx="10515600" cy="1325563"/>
          </a:xfrm>
          <a:solidFill>
            <a:schemeClr val="accent1">
              <a:lumMod val="50000"/>
            </a:schemeClr>
          </a:solidFill>
        </p:spPr>
        <p:txBody>
          <a:bodyPr/>
          <a:lstStyle/>
          <a:p>
            <a:r>
              <a:rPr lang="en-US" dirty="0">
                <a:solidFill>
                  <a:schemeClr val="bg1"/>
                </a:solidFill>
              </a:rPr>
              <a:t>Our Performance Appraisal Process  (Timeline)</a:t>
            </a:r>
          </a:p>
        </p:txBody>
      </p:sp>
      <p:sp>
        <p:nvSpPr>
          <p:cNvPr id="3" name="Content Placeholder 2">
            <a:extLst>
              <a:ext uri="{FF2B5EF4-FFF2-40B4-BE49-F238E27FC236}">
                <a16:creationId xmlns:a16="http://schemas.microsoft.com/office/drawing/2014/main" id="{FC9D7620-6DA9-405E-A582-4E42B82963A8}"/>
              </a:ext>
            </a:extLst>
          </p:cNvPr>
          <p:cNvSpPr>
            <a:spLocks noGrp="1"/>
          </p:cNvSpPr>
          <p:nvPr>
            <p:ph idx="1"/>
          </p:nvPr>
        </p:nvSpPr>
        <p:spPr>
          <a:xfrm>
            <a:off x="838200" y="2097157"/>
            <a:ext cx="10515600" cy="4079806"/>
          </a:xfrm>
        </p:spPr>
        <p:txBody>
          <a:bodyPr>
            <a:normAutofit/>
          </a:bodyPr>
          <a:lstStyle/>
          <a:p>
            <a:pPr marL="0" indent="0">
              <a:buNone/>
            </a:pPr>
            <a:r>
              <a:rPr lang="en-US" b="1" dirty="0"/>
              <a:t>TIMELINE</a:t>
            </a:r>
          </a:p>
          <a:p>
            <a:pPr marL="0" indent="0">
              <a:buNone/>
            </a:pPr>
            <a:r>
              <a:rPr lang="en-US" i="1" dirty="0"/>
              <a:t>Week 1</a:t>
            </a:r>
          </a:p>
          <a:p>
            <a:pPr marL="0" indent="0">
              <a:buNone/>
            </a:pPr>
            <a:r>
              <a:rPr lang="en-US" dirty="0"/>
              <a:t>Human resources distributes to managers and supervisors with direct reports the list of employees eligible for review and copies of the performance review forms and timeline.</a:t>
            </a:r>
          </a:p>
          <a:p>
            <a:pPr marL="0" indent="0">
              <a:buNone/>
            </a:pPr>
            <a:endParaRPr lang="en-US" dirty="0"/>
          </a:p>
          <a:p>
            <a:pPr marL="0" indent="0">
              <a:buNone/>
            </a:pPr>
            <a:r>
              <a:rPr lang="en-US" i="1" dirty="0"/>
              <a:t>Weeks 1-2</a:t>
            </a:r>
          </a:p>
          <a:p>
            <a:pPr marL="0" indent="0">
              <a:buNone/>
            </a:pPr>
            <a:r>
              <a:rPr lang="en-US" dirty="0"/>
              <a:t>Employees complete self-evaluations and forward them to supervisors.</a:t>
            </a:r>
          </a:p>
          <a:p>
            <a:pPr marL="0" indent="0">
              <a:buNone/>
            </a:pPr>
            <a:endParaRPr lang="en-US" dirty="0"/>
          </a:p>
        </p:txBody>
      </p:sp>
      <p:sp>
        <p:nvSpPr>
          <p:cNvPr id="5" name="Slide Number Placeholder 4">
            <a:extLst>
              <a:ext uri="{FF2B5EF4-FFF2-40B4-BE49-F238E27FC236}">
                <a16:creationId xmlns:a16="http://schemas.microsoft.com/office/drawing/2014/main" id="{0AF010B9-C34F-4EE3-B487-2FCAD5755235}"/>
              </a:ext>
            </a:extLst>
          </p:cNvPr>
          <p:cNvSpPr>
            <a:spLocks noGrp="1"/>
          </p:cNvSpPr>
          <p:nvPr>
            <p:ph type="sldNum" sz="quarter" idx="12"/>
          </p:nvPr>
        </p:nvSpPr>
        <p:spPr/>
        <p:txBody>
          <a:bodyPr/>
          <a:lstStyle/>
          <a:p>
            <a:fld id="{7D625B40-28DA-43CD-A97E-EA3E1B04B7D2}" type="slidenum">
              <a:rPr lang="en-US" smtClean="0"/>
              <a:t>9</a:t>
            </a:fld>
            <a:endParaRPr lang="en-US" dirty="0"/>
          </a:p>
        </p:txBody>
      </p:sp>
    </p:spTree>
    <p:extLst>
      <p:ext uri="{BB962C8B-B14F-4D97-AF65-F5344CB8AC3E}">
        <p14:creationId xmlns:p14="http://schemas.microsoft.com/office/powerpoint/2010/main" val="74961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TotalTime>
  <Words>1193</Words>
  <Application>Microsoft Office PowerPoint</Application>
  <PresentationFormat>Widescreen</PresentationFormat>
  <Paragraphs>125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Conducting Performance Appraisals Training</vt:lpstr>
      <vt:lpstr>Conducting Performance Appraisals Training</vt:lpstr>
      <vt:lpstr>Introduction</vt:lpstr>
      <vt:lpstr>Agenda</vt:lpstr>
      <vt:lpstr>Our Performance Management  Philosophy and Policy</vt:lpstr>
      <vt:lpstr>Questions? Comments?</vt:lpstr>
      <vt:lpstr>Our Performance Appraisal Process</vt:lpstr>
      <vt:lpstr>Our Performance Appraisal Process  (cont.)</vt:lpstr>
      <vt:lpstr>Our Performance Appraisal Process  (Timeline)</vt:lpstr>
      <vt:lpstr>Our Performance Appraisal Process  (Timeline)</vt:lpstr>
      <vt:lpstr>Our Performance Appraisal Process  (Timeline)</vt:lpstr>
      <vt:lpstr>Our Performance Appraisal Process  (Timeline)</vt:lpstr>
      <vt:lpstr>Questions? Comments?</vt:lpstr>
      <vt:lpstr>Our Performance Appraisal Forms</vt:lpstr>
      <vt:lpstr>Our Performance Appraisal Forms (cont.)</vt:lpstr>
      <vt:lpstr>Questions? Comments?</vt:lpstr>
      <vt:lpstr> Employee Self-Evaluations  </vt:lpstr>
      <vt:lpstr>Questions? Comments?</vt:lpstr>
      <vt:lpstr>How Performance Appraisals Affect Employee Pay</vt:lpstr>
      <vt:lpstr>Questions? Comments?</vt:lpstr>
      <vt:lpstr>Summary</vt:lpstr>
      <vt:lpstr>Questions? Comments?</vt:lpstr>
      <vt:lpstr>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Patton, Erin</dc:creator>
  <cp:lastModifiedBy>Patton, Erin</cp:lastModifiedBy>
  <cp:revision>25</cp:revision>
  <dcterms:created xsi:type="dcterms:W3CDTF">2021-07-28T15:46:48Z</dcterms:created>
  <dcterms:modified xsi:type="dcterms:W3CDTF">2021-09-08T15:55:29Z</dcterms:modified>
</cp:coreProperties>
</file>