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56" r:id="rId2"/>
    <p:sldId id="257" r:id="rId3"/>
    <p:sldId id="258" r:id="rId4"/>
    <p:sldId id="259" r:id="rId5"/>
    <p:sldId id="260" r:id="rId6"/>
    <p:sldId id="262" r:id="rId7"/>
    <p:sldId id="263" r:id="rId8"/>
    <p:sldId id="290" r:id="rId9"/>
    <p:sldId id="261" r:id="rId10"/>
    <p:sldId id="264" r:id="rId11"/>
    <p:sldId id="291" r:id="rId12"/>
    <p:sldId id="286" r:id="rId13"/>
    <p:sldId id="292" r:id="rId14"/>
    <p:sldId id="293" r:id="rId15"/>
    <p:sldId id="294" r:id="rId16"/>
    <p:sldId id="295" r:id="rId17"/>
    <p:sldId id="296" r:id="rId18"/>
    <p:sldId id="297" r:id="rId19"/>
    <p:sldId id="287" r:id="rId20"/>
    <p:sldId id="298" r:id="rId21"/>
    <p:sldId id="299" r:id="rId22"/>
    <p:sldId id="269" r:id="rId23"/>
    <p:sldId id="300" r:id="rId24"/>
    <p:sldId id="301" r:id="rId25"/>
    <p:sldId id="302" r:id="rId26"/>
    <p:sldId id="303" r:id="rId27"/>
    <p:sldId id="304" r:id="rId28"/>
    <p:sldId id="305" r:id="rId29"/>
    <p:sldId id="306" r:id="rId30"/>
    <p:sldId id="288" r:id="rId31"/>
    <p:sldId id="307" r:id="rId32"/>
    <p:sldId id="308" r:id="rId33"/>
    <p:sldId id="309" r:id="rId34"/>
    <p:sldId id="28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201" autoAdjust="0"/>
  </p:normalViewPr>
  <p:slideViewPr>
    <p:cSldViewPr snapToGrid="0">
      <p:cViewPr varScale="1">
        <p:scale>
          <a:sx n="77" d="100"/>
          <a:sy n="77" d="100"/>
        </p:scale>
        <p:origin x="864" y="62"/>
      </p:cViewPr>
      <p:guideLst/>
    </p:cSldViewPr>
  </p:slideViewPr>
  <p:outlineViewPr>
    <p:cViewPr>
      <p:scale>
        <a:sx n="33" d="100"/>
        <a:sy n="33" d="100"/>
      </p:scale>
      <p:origin x="0" y="-2803"/>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9/8/2021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752499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3336837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441395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2189935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619340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3983057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314334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3531679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36432773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3874680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35483145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018839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7148925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0504022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1164760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299061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2289154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31</a:t>
            </a:fld>
            <a:endParaRPr lang="en-US" dirty="0"/>
          </a:p>
        </p:txBody>
      </p:sp>
    </p:spTree>
    <p:extLst>
      <p:ext uri="{BB962C8B-B14F-4D97-AF65-F5344CB8AC3E}">
        <p14:creationId xmlns:p14="http://schemas.microsoft.com/office/powerpoint/2010/main" val="16516787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32</a:t>
            </a:fld>
            <a:endParaRPr lang="en-US" dirty="0"/>
          </a:p>
        </p:txBody>
      </p:sp>
    </p:spTree>
    <p:extLst>
      <p:ext uri="{BB962C8B-B14F-4D97-AF65-F5344CB8AC3E}">
        <p14:creationId xmlns:p14="http://schemas.microsoft.com/office/powerpoint/2010/main" val="22687048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33</a:t>
            </a:fld>
            <a:endParaRPr lang="en-US" dirty="0"/>
          </a:p>
        </p:txBody>
      </p:sp>
    </p:spTree>
    <p:extLst>
      <p:ext uri="{BB962C8B-B14F-4D97-AF65-F5344CB8AC3E}">
        <p14:creationId xmlns:p14="http://schemas.microsoft.com/office/powerpoint/2010/main" val="42560038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34</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2673218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088460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9/8/2021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9/8/2021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9/8/2021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9/8/2021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9/8/2021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9/8/2021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9/8/2021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9/8/2021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9/8/2021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9/8/2021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9/8/2021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Two male employees arguing with a third male standing between them with a hand on each of the other's chest.">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5231" r="1523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8575" y="744538"/>
            <a:ext cx="3557588" cy="1381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Conflict Resolution Training</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Importance of Resolving Conflict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15817"/>
            <a:ext cx="10515600" cy="3861146"/>
          </a:xfrm>
        </p:spPr>
        <p:txBody>
          <a:bodyPr>
            <a:normAutofit/>
          </a:bodyPr>
          <a:lstStyle/>
          <a:p>
            <a:pPr marL="0" indent="0">
              <a:buNone/>
            </a:pPr>
            <a:r>
              <a:rPr lang="en-US" dirty="0"/>
              <a:t>In extreme instances, unresolved conflict can lead to violent or aggressive situations.</a:t>
            </a:r>
            <a:br>
              <a:rPr lang="en-US" dirty="0"/>
            </a:br>
            <a:endParaRPr lang="en-US" dirty="0"/>
          </a:p>
          <a:p>
            <a:r>
              <a:rPr lang="en-US" dirty="0"/>
              <a:t>Employees may become injured.</a:t>
            </a:r>
          </a:p>
          <a:p>
            <a:r>
              <a:rPr lang="en-US" dirty="0"/>
              <a:t>The company may have legal risks associated with violent situations in the workplace.</a:t>
            </a:r>
          </a:p>
          <a:p>
            <a:r>
              <a:rPr lang="en-US" dirty="0"/>
              <a:t>Work can slow dramatically or halt altogether.</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204272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Methods of Resolving Conflict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8130"/>
            <a:ext cx="10515600" cy="4238833"/>
          </a:xfrm>
        </p:spPr>
        <p:txBody>
          <a:bodyPr>
            <a:normAutofit fontScale="92500" lnSpcReduction="20000"/>
          </a:bodyPr>
          <a:lstStyle/>
          <a:p>
            <a:pPr marL="0" indent="0">
              <a:buNone/>
            </a:pPr>
            <a:r>
              <a:rPr lang="en-US" dirty="0"/>
              <a:t>There are five basic ways of handling conflict in the workplace:</a:t>
            </a:r>
          </a:p>
          <a:p>
            <a:r>
              <a:rPr lang="en-US" dirty="0"/>
              <a:t>Competing.</a:t>
            </a:r>
          </a:p>
          <a:p>
            <a:r>
              <a:rPr lang="en-US" dirty="0"/>
              <a:t>Collaborating.</a:t>
            </a:r>
          </a:p>
          <a:p>
            <a:r>
              <a:rPr lang="en-US" dirty="0"/>
              <a:t>Compromising.</a:t>
            </a:r>
          </a:p>
          <a:p>
            <a:r>
              <a:rPr lang="en-US" dirty="0"/>
              <a:t>Avoiding.</a:t>
            </a:r>
          </a:p>
          <a:p>
            <a:r>
              <a:rPr lang="en-US" dirty="0"/>
              <a:t>Accommodating. </a:t>
            </a:r>
          </a:p>
          <a:p>
            <a:endParaRPr lang="en-US" dirty="0"/>
          </a:p>
          <a:p>
            <a:pPr marL="0" indent="0">
              <a:buNone/>
            </a:pPr>
            <a:r>
              <a:rPr lang="en-US" dirty="0"/>
              <a:t>There is no one way to resolve a conflict, and often managers need to use multiple methods to reach a resolution.</a:t>
            </a:r>
          </a:p>
          <a:p>
            <a:pPr marL="0" indent="0">
              <a:buNone/>
            </a:pPr>
            <a:endParaRPr lang="en-US" dirty="0"/>
          </a:p>
          <a:p>
            <a:pPr marL="0" indent="0">
              <a:buNone/>
            </a:pPr>
            <a:r>
              <a:rPr lang="en-US" sz="1900" dirty="0"/>
              <a:t>(Source: Thomas-Kilmann Conflict Mode Instrument)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Methods of Resolving Conflict - Competing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8130"/>
            <a:ext cx="10515600" cy="4238833"/>
          </a:xfrm>
        </p:spPr>
        <p:txBody>
          <a:bodyPr>
            <a:normAutofit lnSpcReduction="10000"/>
          </a:bodyPr>
          <a:lstStyle/>
          <a:p>
            <a:pPr marL="0" indent="0">
              <a:buNone/>
            </a:pPr>
            <a:r>
              <a:rPr lang="en-US" b="1" dirty="0"/>
              <a:t>Competing</a:t>
            </a:r>
          </a:p>
          <a:p>
            <a:pPr marL="0" indent="0">
              <a:buNone/>
            </a:pPr>
            <a:r>
              <a:rPr lang="en-US" dirty="0"/>
              <a:t>The competing method involves handling the conflict through unilateral decision-making. This approach is most appropriately used by managers and leaders in the workplace. </a:t>
            </a:r>
          </a:p>
          <a:p>
            <a:pPr marL="0" indent="0">
              <a:buNone/>
            </a:pPr>
            <a:endParaRPr lang="en-US" dirty="0"/>
          </a:p>
          <a:p>
            <a:pPr marL="0" indent="0">
              <a:buNone/>
            </a:pPr>
            <a:r>
              <a:rPr lang="en-US" dirty="0"/>
              <a:t>The competing method is used primarily for:</a:t>
            </a:r>
          </a:p>
          <a:p>
            <a:r>
              <a:rPr lang="en-US" dirty="0"/>
              <a:t>Situations that involve quick action.</a:t>
            </a:r>
          </a:p>
          <a:p>
            <a:r>
              <a:rPr lang="en-US" dirty="0"/>
              <a:t>Instances in which there is no compromise or debate.</a:t>
            </a:r>
          </a:p>
          <a:p>
            <a:r>
              <a:rPr lang="en-US" dirty="0"/>
              <a:t>Situations requiring the need to make hard or unpopular decisions.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534396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Methods of Resolving Conflict - Collaborating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8130"/>
            <a:ext cx="10515600" cy="4418220"/>
          </a:xfrm>
        </p:spPr>
        <p:txBody>
          <a:bodyPr>
            <a:normAutofit lnSpcReduction="10000"/>
          </a:bodyPr>
          <a:lstStyle/>
          <a:p>
            <a:pPr marL="0" indent="0">
              <a:buNone/>
            </a:pPr>
            <a:r>
              <a:rPr lang="en-US" b="1" dirty="0"/>
              <a:t>Collaborating</a:t>
            </a:r>
          </a:p>
          <a:p>
            <a:pPr marL="0" indent="0">
              <a:buNone/>
            </a:pPr>
            <a:r>
              <a:rPr lang="en-US" dirty="0"/>
              <a:t>The collaborating method involves handling the conflict through team input. This technique is particularly useful if all parties in the conflict want to find a resolution but are unable to agree on what the resolution should be. </a:t>
            </a:r>
          </a:p>
          <a:p>
            <a:pPr marL="0" indent="0">
              <a:buNone/>
            </a:pPr>
            <a:endParaRPr lang="en-US" dirty="0"/>
          </a:p>
          <a:p>
            <a:pPr marL="0" indent="0">
              <a:buNone/>
            </a:pPr>
            <a:r>
              <a:rPr lang="en-US" dirty="0"/>
              <a:t>The collaborating method is used primarily for:</a:t>
            </a:r>
          </a:p>
          <a:p>
            <a:r>
              <a:rPr lang="en-US" dirty="0"/>
              <a:t>Gaining support from the team.</a:t>
            </a:r>
          </a:p>
          <a:p>
            <a:r>
              <a:rPr lang="en-US" dirty="0"/>
              <a:t>Using the different perspectives as an opportunity to learn.</a:t>
            </a:r>
          </a:p>
          <a:p>
            <a:r>
              <a:rPr lang="en-US" dirty="0"/>
              <a:t>Improving relationships through collaboration.</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627078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4300" dirty="0">
                <a:solidFill>
                  <a:schemeClr val="bg1"/>
                </a:solidFill>
              </a:rPr>
              <a:t>Methods of Resolving Conflict - Compromising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8130"/>
            <a:ext cx="10515600" cy="4418220"/>
          </a:xfrm>
        </p:spPr>
        <p:txBody>
          <a:bodyPr>
            <a:normAutofit lnSpcReduction="10000"/>
          </a:bodyPr>
          <a:lstStyle/>
          <a:p>
            <a:pPr marL="0" indent="0">
              <a:buNone/>
            </a:pPr>
            <a:r>
              <a:rPr lang="en-US" b="1" dirty="0"/>
              <a:t>Compromising</a:t>
            </a:r>
          </a:p>
          <a:p>
            <a:pPr marL="0" indent="0">
              <a:buNone/>
            </a:pPr>
            <a:r>
              <a:rPr lang="en-US" dirty="0"/>
              <a:t>The compromising method involves handling the conflict by reaching a resolution that involves a “win” on both sides of the table. </a:t>
            </a:r>
          </a:p>
          <a:p>
            <a:pPr marL="0" indent="0">
              <a:buNone/>
            </a:pPr>
            <a:r>
              <a:rPr lang="en-US" dirty="0"/>
              <a:t>The compromising method is used primarily for:</a:t>
            </a:r>
          </a:p>
          <a:p>
            <a:r>
              <a:rPr lang="en-US" dirty="0"/>
              <a:t>Resolving issues of moderate to high importance.</a:t>
            </a:r>
          </a:p>
          <a:p>
            <a:r>
              <a:rPr lang="en-US" dirty="0"/>
              <a:t>Finding a solution that involves equal power and strong commitment on both sides.</a:t>
            </a:r>
          </a:p>
          <a:p>
            <a:r>
              <a:rPr lang="en-US" dirty="0"/>
              <a:t>Situations needing a temporary fix.</a:t>
            </a:r>
          </a:p>
          <a:p>
            <a:r>
              <a:rPr lang="en-US" dirty="0"/>
              <a:t>Backing up a decision that was made using the competing or collaboration methods.</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527825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dirty="0">
                <a:solidFill>
                  <a:schemeClr val="bg1"/>
                </a:solidFill>
              </a:rPr>
              <a:t>Methods of Resolving Conflict - Avoiding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8130"/>
            <a:ext cx="10515600" cy="4418220"/>
          </a:xfrm>
        </p:spPr>
        <p:txBody>
          <a:bodyPr>
            <a:normAutofit/>
          </a:bodyPr>
          <a:lstStyle/>
          <a:p>
            <a:pPr marL="0" indent="0">
              <a:buNone/>
            </a:pPr>
            <a:r>
              <a:rPr lang="en-US" b="1" dirty="0"/>
              <a:t>Avoiding</a:t>
            </a:r>
          </a:p>
          <a:p>
            <a:pPr marL="0" indent="0">
              <a:buNone/>
            </a:pPr>
            <a:r>
              <a:rPr lang="en-US" dirty="0"/>
              <a:t>The avoiding method is a way of handling conflict by making an active decision not to handle the conflict. This approach is best used for situations that are not related to work and that should be solved through another means. </a:t>
            </a:r>
          </a:p>
          <a:p>
            <a:pPr marL="0" indent="0">
              <a:buNone/>
            </a:pPr>
            <a:r>
              <a:rPr lang="en-US" dirty="0"/>
              <a:t>The avoiding method is used primarily for:</a:t>
            </a:r>
          </a:p>
          <a:p>
            <a:r>
              <a:rPr lang="en-US" dirty="0"/>
              <a:t>Unimportant or nonwork-related issues.</a:t>
            </a:r>
          </a:p>
          <a:p>
            <a:r>
              <a:rPr lang="en-US" dirty="0"/>
              <a:t>Buying time until a resolution can be reached.</a:t>
            </a:r>
          </a:p>
          <a:p>
            <a:r>
              <a:rPr lang="en-US" dirty="0"/>
              <a:t>Recognizing issues as symptoms.</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221073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4200" dirty="0">
                <a:solidFill>
                  <a:schemeClr val="bg1"/>
                </a:solidFill>
              </a:rPr>
              <a:t>Methods of Resolving Conflict - Accommodating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8130"/>
            <a:ext cx="10515600" cy="4418220"/>
          </a:xfrm>
        </p:spPr>
        <p:txBody>
          <a:bodyPr>
            <a:normAutofit/>
          </a:bodyPr>
          <a:lstStyle/>
          <a:p>
            <a:pPr marL="0" indent="0">
              <a:buNone/>
            </a:pPr>
            <a:r>
              <a:rPr lang="en-US" b="1" dirty="0"/>
              <a:t>Accommodating</a:t>
            </a:r>
          </a:p>
          <a:p>
            <a:pPr marL="0" indent="0">
              <a:buNone/>
            </a:pPr>
            <a:r>
              <a:rPr lang="en-US" dirty="0"/>
              <a:t>The accommodating method is a way of handling conflict by allowing the other side to “win.” </a:t>
            </a:r>
          </a:p>
          <a:p>
            <a:pPr marL="0" indent="0">
              <a:buNone/>
            </a:pPr>
            <a:endParaRPr lang="en-US" dirty="0"/>
          </a:p>
          <a:p>
            <a:pPr marL="0" indent="0">
              <a:buNone/>
            </a:pPr>
            <a:r>
              <a:rPr lang="en-US" dirty="0"/>
              <a:t>The accommodating method is used primarily for:</a:t>
            </a:r>
          </a:p>
          <a:p>
            <a:r>
              <a:rPr lang="en-US" dirty="0"/>
              <a:t>Maintaining perspective in a conflict situation. </a:t>
            </a:r>
          </a:p>
          <a:p>
            <a:r>
              <a:rPr lang="en-US" dirty="0"/>
              <a:t>Making active decisions on what can be “let go” vs. what needs another method.</a:t>
            </a:r>
          </a:p>
          <a:p>
            <a:r>
              <a:rPr lang="en-US" dirty="0"/>
              <a:t>Keeping the peace and creating goodwill.</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280611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4217274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Do’s and Don’ts of Resolving Conflict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354250"/>
          </a:xfrm>
        </p:spPr>
        <p:txBody>
          <a:bodyPr>
            <a:normAutofit/>
          </a:bodyPr>
          <a:lstStyle/>
          <a:p>
            <a:pPr marL="0" indent="0">
              <a:buNone/>
            </a:pPr>
            <a:r>
              <a:rPr lang="en-US" b="1" dirty="0"/>
              <a:t>Do:</a:t>
            </a:r>
          </a:p>
          <a:p>
            <a:pPr lvl="1"/>
            <a:r>
              <a:rPr lang="en-US" sz="2800" dirty="0"/>
              <a:t>Understand that conflicts are inevitable.</a:t>
            </a:r>
          </a:p>
          <a:p>
            <a:pPr lvl="1"/>
            <a:r>
              <a:rPr lang="en-US" sz="2800" dirty="0"/>
              <a:t>Resolve to address conflict quickly.</a:t>
            </a:r>
          </a:p>
          <a:p>
            <a:pPr lvl="1"/>
            <a:r>
              <a:rPr lang="en-US" sz="2800" dirty="0"/>
              <a:t>Focus on the problem.</a:t>
            </a:r>
          </a:p>
          <a:p>
            <a:pPr lvl="1"/>
            <a:r>
              <a:rPr lang="en-US" sz="2800" dirty="0"/>
              <a:t>Be open to solutions.</a:t>
            </a:r>
          </a:p>
          <a:p>
            <a:pPr lvl="1"/>
            <a:r>
              <a:rPr lang="en-US" sz="2800" dirty="0"/>
              <a:t>Acknowledge how employees are feeling.</a:t>
            </a:r>
          </a:p>
          <a:p>
            <a:pPr lvl="1"/>
            <a:r>
              <a:rPr lang="en-US" sz="2800" dirty="0"/>
              <a:t>Listen actively.</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3755837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
        <p:nvSpPr>
          <p:cNvPr id="6" name="TextBox 5">
            <a:extLst>
              <a:ext uri="{FF2B5EF4-FFF2-40B4-BE49-F238E27FC236}">
                <a16:creationId xmlns:a16="http://schemas.microsoft.com/office/drawing/2014/main" id="{23386E7E-6334-4532-8C09-D11134519BD9}"/>
              </a:ext>
            </a:extLst>
          </p:cNvPr>
          <p:cNvSpPr txBox="1"/>
          <p:nvPr/>
        </p:nvSpPr>
        <p:spPr>
          <a:xfrm>
            <a:off x="4141714" y="2921168"/>
            <a:ext cx="3908571" cy="1015663"/>
          </a:xfrm>
          <a:prstGeom prst="rect">
            <a:avLst/>
          </a:prstGeom>
          <a:noFill/>
        </p:spPr>
        <p:txBody>
          <a:bodyPr wrap="square" rtlCol="0">
            <a:spAutoFit/>
          </a:bodyPr>
          <a:lstStyle/>
          <a:p>
            <a:r>
              <a:rPr lang="en-US" sz="6000" dirty="0">
                <a:solidFill>
                  <a:schemeClr val="accent1">
                    <a:lumMod val="50000"/>
                  </a:schemeClr>
                </a:solidFill>
              </a:rPr>
              <a:t>WELCOME!</a:t>
            </a:r>
            <a:endParaRPr lang="en-US" dirty="0"/>
          </a:p>
        </p:txBody>
      </p:sp>
      <p:sp>
        <p:nvSpPr>
          <p:cNvPr id="7" name="Title 6">
            <a:extLst>
              <a:ext uri="{FF2B5EF4-FFF2-40B4-BE49-F238E27FC236}">
                <a16:creationId xmlns:a16="http://schemas.microsoft.com/office/drawing/2014/main" id="{A0175800-1188-46F2-BEC3-F872D70031EC}"/>
              </a:ext>
            </a:extLst>
          </p:cNvPr>
          <p:cNvSpPr>
            <a:spLocks noGrp="1"/>
          </p:cNvSpPr>
          <p:nvPr>
            <p:ph type="title" idx="4294967295"/>
          </p:nvPr>
        </p:nvSpPr>
        <p:spPr>
          <a:xfrm>
            <a:off x="838199" y="201336"/>
            <a:ext cx="10515600" cy="914400"/>
          </a:xfrm>
          <a:prstGeom prst="rect">
            <a:avLst/>
          </a:prstGeom>
          <a:solidFill>
            <a:schemeClr val="accent1">
              <a:lumMod val="50000"/>
            </a:schemeClr>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lt1"/>
                </a:solidFill>
                <a:effectLst/>
                <a:uLnTx/>
                <a:uFillTx/>
                <a:latin typeface="+mn-lt"/>
                <a:ea typeface="+mn-ea"/>
                <a:cs typeface="+mn-cs"/>
              </a:rPr>
              <a:t>Conflict Resolution Training</a:t>
            </a:r>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Do’s and Don’ts of Resolving Conflict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830426"/>
          </a:xfrm>
        </p:spPr>
        <p:txBody>
          <a:bodyPr>
            <a:normAutofit/>
          </a:bodyPr>
          <a:lstStyle/>
          <a:p>
            <a:pPr marL="0" indent="0">
              <a:buNone/>
            </a:pPr>
            <a:r>
              <a:rPr lang="en-US" b="1" dirty="0"/>
              <a:t>Don’t:</a:t>
            </a:r>
          </a:p>
          <a:p>
            <a:pPr lvl="1"/>
            <a:r>
              <a:rPr lang="en-US" sz="2800" dirty="0"/>
              <a:t>Focus on personality traits that cannot be changed.</a:t>
            </a:r>
          </a:p>
          <a:p>
            <a:pPr lvl="1"/>
            <a:r>
              <a:rPr lang="en-US" sz="2800" dirty="0"/>
              <a:t>Interrupt.</a:t>
            </a:r>
          </a:p>
          <a:p>
            <a:pPr lvl="1"/>
            <a:r>
              <a:rPr lang="en-US" sz="2800" dirty="0"/>
              <a:t>Attack.</a:t>
            </a:r>
          </a:p>
          <a:p>
            <a:pPr lvl="1"/>
            <a:r>
              <a:rPr lang="en-US" sz="2800" dirty="0"/>
              <a:t>Disregard the feelings of employees.</a:t>
            </a:r>
          </a:p>
          <a:p>
            <a:pPr lvl="1"/>
            <a:r>
              <a:rPr lang="en-US" sz="2800" dirty="0"/>
              <a:t>Avoid the conflict.</a:t>
            </a:r>
          </a:p>
          <a:p>
            <a:pPr lvl="1"/>
            <a:r>
              <a:rPr lang="en-US" sz="2800" dirty="0"/>
              <a:t>Allow emotions to take over the conversation.</a:t>
            </a:r>
          </a:p>
          <a:p>
            <a:pPr lvl="1"/>
            <a:r>
              <a:rPr lang="en-US" sz="2800" dirty="0"/>
              <a:t>Impose personal values or beliefs.</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664951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1403446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22</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1809213"/>
            <a:ext cx="10515600" cy="5418599"/>
          </a:xfrm>
          <a:prstGeom prst="rect">
            <a:avLst/>
          </a:prstGeom>
          <a:noFill/>
        </p:spPr>
        <p:txBody>
          <a:bodyPr wrap="square" rtlCol="0">
            <a:spAutoFit/>
          </a:bodyPr>
          <a:lstStyle/>
          <a:p>
            <a:pPr marL="0" indent="0">
              <a:lnSpc>
                <a:spcPct val="100000"/>
              </a:lnSpc>
              <a:buNone/>
            </a:pPr>
            <a:r>
              <a:rPr lang="en-US" dirty="0"/>
              <a:t>There are six steps to the conflict resolution process:</a:t>
            </a:r>
          </a:p>
          <a:p>
            <a:pPr marL="914400" lvl="1" indent="-457200">
              <a:lnSpc>
                <a:spcPct val="100000"/>
              </a:lnSpc>
              <a:buFont typeface="+mj-lt"/>
              <a:buAutoNum type="arabicPeriod"/>
            </a:pPr>
            <a:r>
              <a:rPr lang="en-US" sz="2800" dirty="0"/>
              <a:t>Clarify what the disagreement is.</a:t>
            </a:r>
          </a:p>
          <a:p>
            <a:pPr marL="914400" lvl="1" indent="-457200">
              <a:lnSpc>
                <a:spcPct val="100000"/>
              </a:lnSpc>
              <a:buFont typeface="+mj-lt"/>
              <a:buAutoNum type="arabicPeriod"/>
            </a:pPr>
            <a:r>
              <a:rPr lang="en-US" sz="2800" dirty="0"/>
              <a:t>Establish a common goal for both parties.</a:t>
            </a:r>
          </a:p>
          <a:p>
            <a:pPr marL="914400" lvl="1" indent="-457200">
              <a:lnSpc>
                <a:spcPct val="100000"/>
              </a:lnSpc>
              <a:buFont typeface="+mj-lt"/>
              <a:buAutoNum type="arabicPeriod"/>
            </a:pPr>
            <a:r>
              <a:rPr lang="en-US" sz="2800" dirty="0"/>
              <a:t>Discuss ways to meet the common goal.</a:t>
            </a:r>
          </a:p>
          <a:p>
            <a:pPr marL="914400" lvl="1" indent="-457200">
              <a:lnSpc>
                <a:spcPct val="100000"/>
              </a:lnSpc>
              <a:buFont typeface="+mj-lt"/>
              <a:buAutoNum type="arabicPeriod"/>
            </a:pPr>
            <a:r>
              <a:rPr lang="en-US" sz="2800" dirty="0"/>
              <a:t>Determine the barriers to the common goal.</a:t>
            </a:r>
          </a:p>
          <a:p>
            <a:pPr marL="914400" lvl="1" indent="-457200">
              <a:lnSpc>
                <a:spcPct val="100000"/>
              </a:lnSpc>
              <a:buFont typeface="+mj-lt"/>
              <a:buAutoNum type="arabicPeriod"/>
            </a:pPr>
            <a:r>
              <a:rPr lang="en-US" sz="2800" dirty="0"/>
              <a:t>Agree on the best way to resolve the conflict.</a:t>
            </a:r>
          </a:p>
          <a:p>
            <a:pPr marL="914400" lvl="1" indent="-457200">
              <a:lnSpc>
                <a:spcPct val="100000"/>
              </a:lnSpc>
              <a:buFont typeface="+mj-lt"/>
              <a:buAutoNum type="arabicPeriod"/>
            </a:pPr>
            <a:r>
              <a:rPr lang="en-US" sz="2800" dirty="0"/>
              <a:t>Acknowledge the agreed solution and determine the responsibilities each party has in the resolution.</a:t>
            </a:r>
          </a:p>
          <a:p>
            <a:pPr marL="914400" lvl="1" indent="-457200">
              <a:lnSpc>
                <a:spcPct val="100000"/>
              </a:lnSpc>
              <a:buFont typeface="+mj-lt"/>
              <a:buAutoNum type="arabicPeriod"/>
            </a:pPr>
            <a:endParaRPr lang="en-US" sz="2800" dirty="0"/>
          </a:p>
          <a:p>
            <a:pPr marL="0" indent="0">
              <a:lnSpc>
                <a:spcPct val="100000"/>
              </a:lnSpc>
              <a:buNone/>
            </a:pPr>
            <a:r>
              <a:rPr lang="en-US" sz="1600" dirty="0"/>
              <a:t>(Source: Conflict Resolution Skills for HR Professionals by Marla Bradley)</a:t>
            </a:r>
          </a:p>
          <a:p>
            <a:pPr marL="0" indent="0">
              <a:lnSpc>
                <a:spcPct val="150000"/>
              </a:lnSpc>
              <a:buNone/>
            </a:pPr>
            <a:endParaRPr lang="en-US" sz="2400" dirty="0"/>
          </a:p>
        </p:txBody>
      </p:sp>
    </p:spTree>
    <p:extLst>
      <p:ext uri="{BB962C8B-B14F-4D97-AF65-F5344CB8AC3E}">
        <p14:creationId xmlns:p14="http://schemas.microsoft.com/office/powerpoint/2010/main" val="158683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23</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1809213"/>
            <a:ext cx="10515600" cy="4682500"/>
          </a:xfrm>
          <a:prstGeom prst="rect">
            <a:avLst/>
          </a:prstGeom>
          <a:noFill/>
        </p:spPr>
        <p:txBody>
          <a:bodyPr wrap="square" rtlCol="0">
            <a:spAutoFit/>
          </a:bodyPr>
          <a:lstStyle/>
          <a:p>
            <a:pPr marL="0" indent="0">
              <a:lnSpc>
                <a:spcPct val="100000"/>
              </a:lnSpc>
              <a:buNone/>
            </a:pPr>
            <a:r>
              <a:rPr lang="en-US" sz="2400" b="1" dirty="0"/>
              <a:t>Step 1: Clarify what the disagreement is.</a:t>
            </a:r>
          </a:p>
          <a:p>
            <a:pPr marL="0" indent="0">
              <a:lnSpc>
                <a:spcPct val="100000"/>
              </a:lnSpc>
              <a:buNone/>
            </a:pPr>
            <a:r>
              <a:rPr lang="en-US" sz="2400" dirty="0"/>
              <a:t>Clarifying involves getting to the heart of the conflict. The goal of this step is to get both sides to agree on what the disagreement is.</a:t>
            </a:r>
          </a:p>
          <a:p>
            <a:pPr marL="0" indent="0">
              <a:lnSpc>
                <a:spcPct val="100000"/>
              </a:lnSpc>
              <a:buNone/>
            </a:pPr>
            <a:r>
              <a:rPr lang="en-US" sz="2400" dirty="0"/>
              <a:t>Tips:</a:t>
            </a:r>
          </a:p>
          <a:p>
            <a:pPr>
              <a:lnSpc>
                <a:spcPct val="100000"/>
              </a:lnSpc>
            </a:pPr>
            <a:r>
              <a:rPr lang="en-US" sz="2400" dirty="0"/>
              <a:t>Discuss what needs are not being met on both sides of the conflict. Ensure mutual understanding.</a:t>
            </a:r>
          </a:p>
          <a:p>
            <a:pPr>
              <a:lnSpc>
                <a:spcPct val="100000"/>
              </a:lnSpc>
            </a:pPr>
            <a:r>
              <a:rPr lang="en-US" sz="2400" dirty="0"/>
              <a:t>Obtain as much information as possible on each side’s point of view.</a:t>
            </a:r>
          </a:p>
          <a:p>
            <a:pPr>
              <a:lnSpc>
                <a:spcPct val="100000"/>
              </a:lnSpc>
            </a:pPr>
            <a:r>
              <a:rPr lang="en-US" sz="2400" dirty="0"/>
              <a:t>Continue to ask questions until you are certain that you, and each side of the conflict, understand the issue.</a:t>
            </a:r>
          </a:p>
          <a:p>
            <a:pPr marL="0" indent="0">
              <a:lnSpc>
                <a:spcPct val="150000"/>
              </a:lnSpc>
              <a:buNone/>
            </a:pPr>
            <a:endParaRPr lang="en-US" sz="2400" dirty="0"/>
          </a:p>
        </p:txBody>
      </p:sp>
    </p:spTree>
    <p:extLst>
      <p:ext uri="{BB962C8B-B14F-4D97-AF65-F5344CB8AC3E}">
        <p14:creationId xmlns:p14="http://schemas.microsoft.com/office/powerpoint/2010/main" val="100108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24</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057691"/>
            <a:ext cx="10515600" cy="3943837"/>
          </a:xfrm>
          <a:prstGeom prst="rect">
            <a:avLst/>
          </a:prstGeom>
          <a:noFill/>
        </p:spPr>
        <p:txBody>
          <a:bodyPr wrap="square" rtlCol="0">
            <a:spAutoFit/>
          </a:bodyPr>
          <a:lstStyle/>
          <a:p>
            <a:pPr marL="0" indent="0">
              <a:lnSpc>
                <a:spcPct val="100000"/>
              </a:lnSpc>
              <a:buNone/>
            </a:pPr>
            <a:r>
              <a:rPr lang="en-US" sz="2400" b="1" dirty="0"/>
              <a:t>Step 2: Establish a common goal for both parties.</a:t>
            </a:r>
          </a:p>
          <a:p>
            <a:pPr marL="0" indent="0">
              <a:lnSpc>
                <a:spcPct val="100000"/>
              </a:lnSpc>
              <a:buNone/>
            </a:pPr>
            <a:r>
              <a:rPr lang="en-US" sz="2400" dirty="0"/>
              <a:t>In this step of the process, both sides agree on the desired outcome of the conflict.</a:t>
            </a:r>
          </a:p>
          <a:p>
            <a:pPr marL="0" indent="0">
              <a:lnSpc>
                <a:spcPct val="100000"/>
              </a:lnSpc>
              <a:buNone/>
            </a:pPr>
            <a:endParaRPr lang="en-US" sz="2400" dirty="0"/>
          </a:p>
          <a:p>
            <a:pPr marL="0" indent="0">
              <a:lnSpc>
                <a:spcPct val="100000"/>
              </a:lnSpc>
              <a:buNone/>
            </a:pPr>
            <a:r>
              <a:rPr lang="en-US" sz="2400" dirty="0"/>
              <a:t>Tips:</a:t>
            </a:r>
          </a:p>
          <a:p>
            <a:pPr>
              <a:lnSpc>
                <a:spcPct val="100000"/>
              </a:lnSpc>
            </a:pPr>
            <a:r>
              <a:rPr lang="en-US" sz="2400" dirty="0"/>
              <a:t>Discuss what each party would like to see happen.</a:t>
            </a:r>
          </a:p>
          <a:p>
            <a:pPr>
              <a:lnSpc>
                <a:spcPct val="100000"/>
              </a:lnSpc>
            </a:pPr>
            <a:r>
              <a:rPr lang="en-US" sz="2400" dirty="0"/>
              <a:t>Find a commonality in both sides as a starting point for a shared outcome. That commonality can be as simple as “both sides want to end the conflict.”</a:t>
            </a:r>
          </a:p>
          <a:p>
            <a:pPr marL="0" indent="0">
              <a:lnSpc>
                <a:spcPct val="150000"/>
              </a:lnSpc>
              <a:buNone/>
            </a:pPr>
            <a:endParaRPr lang="en-US" sz="2400" dirty="0"/>
          </a:p>
        </p:txBody>
      </p:sp>
    </p:spTree>
    <p:extLst>
      <p:ext uri="{BB962C8B-B14F-4D97-AF65-F5344CB8AC3E}">
        <p14:creationId xmlns:p14="http://schemas.microsoft.com/office/powerpoint/2010/main" val="3908794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300387"/>
            <a:ext cx="10515600" cy="3943837"/>
          </a:xfrm>
          <a:prstGeom prst="rect">
            <a:avLst/>
          </a:prstGeom>
          <a:noFill/>
        </p:spPr>
        <p:txBody>
          <a:bodyPr wrap="square" rtlCol="0">
            <a:spAutoFit/>
          </a:bodyPr>
          <a:lstStyle/>
          <a:p>
            <a:pPr marL="0" indent="0">
              <a:lnSpc>
                <a:spcPct val="100000"/>
              </a:lnSpc>
              <a:buNone/>
            </a:pPr>
            <a:r>
              <a:rPr lang="en-US" sz="2400" b="1" dirty="0"/>
              <a:t>Step 3: Discuss ways to meet the common goal.</a:t>
            </a:r>
          </a:p>
          <a:p>
            <a:pPr marL="0" indent="0">
              <a:lnSpc>
                <a:spcPct val="100000"/>
              </a:lnSpc>
              <a:buNone/>
            </a:pPr>
            <a:r>
              <a:rPr lang="en-US" sz="2400" dirty="0"/>
              <a:t>Both sides work together to discuss ways that they can meet the goal they agreed on in step 2.</a:t>
            </a:r>
          </a:p>
          <a:p>
            <a:pPr marL="0" indent="0">
              <a:lnSpc>
                <a:spcPct val="100000"/>
              </a:lnSpc>
              <a:buNone/>
            </a:pPr>
            <a:endParaRPr lang="en-US" sz="2400" dirty="0"/>
          </a:p>
          <a:p>
            <a:pPr marL="0" indent="0">
              <a:lnSpc>
                <a:spcPct val="100000"/>
              </a:lnSpc>
              <a:buNone/>
            </a:pPr>
            <a:r>
              <a:rPr lang="en-US" sz="2400" dirty="0"/>
              <a:t>Tips:</a:t>
            </a:r>
          </a:p>
          <a:p>
            <a:pPr>
              <a:lnSpc>
                <a:spcPct val="100000"/>
              </a:lnSpc>
            </a:pPr>
            <a:r>
              <a:rPr lang="en-US" sz="2400" dirty="0"/>
              <a:t>Brainstorm different approaches to meet the goal.</a:t>
            </a:r>
          </a:p>
          <a:p>
            <a:pPr>
              <a:lnSpc>
                <a:spcPct val="100000"/>
              </a:lnSpc>
            </a:pPr>
            <a:r>
              <a:rPr lang="en-US" sz="2400" dirty="0"/>
              <a:t>Discuss until all the options are exhausted.</a:t>
            </a:r>
          </a:p>
          <a:p>
            <a:pPr marL="0" indent="0">
              <a:lnSpc>
                <a:spcPct val="150000"/>
              </a:lnSpc>
              <a:buNone/>
            </a:pPr>
            <a:endParaRPr lang="en-US" sz="2400" dirty="0"/>
          </a:p>
        </p:txBody>
      </p:sp>
    </p:spTree>
    <p:extLst>
      <p:ext uri="{BB962C8B-B14F-4D97-AF65-F5344CB8AC3E}">
        <p14:creationId xmlns:p14="http://schemas.microsoft.com/office/powerpoint/2010/main" val="2375939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26</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300387"/>
            <a:ext cx="10515600" cy="4185761"/>
          </a:xfrm>
          <a:prstGeom prst="rect">
            <a:avLst/>
          </a:prstGeom>
          <a:noFill/>
        </p:spPr>
        <p:txBody>
          <a:bodyPr wrap="square" rtlCol="0">
            <a:spAutoFit/>
          </a:bodyPr>
          <a:lstStyle/>
          <a:p>
            <a:pPr marL="0" indent="0">
              <a:lnSpc>
                <a:spcPct val="100000"/>
              </a:lnSpc>
              <a:buNone/>
            </a:pPr>
            <a:r>
              <a:rPr lang="en-US" sz="2400" b="1" dirty="0"/>
              <a:t>Step 4: Determine the barriers to the common goal.</a:t>
            </a:r>
          </a:p>
          <a:p>
            <a:pPr marL="0" indent="0">
              <a:lnSpc>
                <a:spcPct val="100000"/>
              </a:lnSpc>
              <a:buNone/>
            </a:pPr>
            <a:r>
              <a:rPr lang="en-US" sz="2400" dirty="0"/>
              <a:t>In this step of the process, the two parties acknowledge what has brought them into the conflict. </a:t>
            </a:r>
          </a:p>
          <a:p>
            <a:pPr marL="0" indent="0">
              <a:lnSpc>
                <a:spcPct val="100000"/>
              </a:lnSpc>
              <a:buNone/>
            </a:pPr>
            <a:endParaRPr lang="en-US" sz="2400" dirty="0"/>
          </a:p>
          <a:p>
            <a:pPr marL="0" indent="0">
              <a:lnSpc>
                <a:spcPct val="100000"/>
              </a:lnSpc>
              <a:buNone/>
            </a:pPr>
            <a:r>
              <a:rPr lang="en-US" sz="2400" dirty="0"/>
              <a:t>Tips:</a:t>
            </a:r>
          </a:p>
          <a:p>
            <a:pPr>
              <a:lnSpc>
                <a:spcPct val="100000"/>
              </a:lnSpc>
            </a:pPr>
            <a:r>
              <a:rPr lang="en-US" sz="2400" dirty="0"/>
              <a:t>Ask, “If we could have the outcome that we both wanted, how would that look?”</a:t>
            </a:r>
          </a:p>
          <a:p>
            <a:pPr>
              <a:lnSpc>
                <a:spcPct val="100000"/>
              </a:lnSpc>
            </a:pPr>
            <a:r>
              <a:rPr lang="en-US" sz="2400" dirty="0"/>
              <a:t>Define what can and cannot be changed about the situation.</a:t>
            </a:r>
          </a:p>
          <a:p>
            <a:pPr>
              <a:lnSpc>
                <a:spcPct val="100000"/>
              </a:lnSpc>
            </a:pPr>
            <a:r>
              <a:rPr lang="en-US" sz="2400" dirty="0"/>
              <a:t>For the items that cannot be changed, discuss ways of getting around those road blocks.</a:t>
            </a:r>
          </a:p>
        </p:txBody>
      </p:sp>
    </p:spTree>
    <p:extLst>
      <p:ext uri="{BB962C8B-B14F-4D97-AF65-F5344CB8AC3E}">
        <p14:creationId xmlns:p14="http://schemas.microsoft.com/office/powerpoint/2010/main" val="1685090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27</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300387"/>
            <a:ext cx="10515600" cy="3944670"/>
          </a:xfrm>
          <a:prstGeom prst="rect">
            <a:avLst/>
          </a:prstGeom>
          <a:noFill/>
        </p:spPr>
        <p:txBody>
          <a:bodyPr wrap="square" rtlCol="0">
            <a:spAutoFit/>
          </a:bodyPr>
          <a:lstStyle/>
          <a:p>
            <a:pPr marL="0" indent="0">
              <a:lnSpc>
                <a:spcPct val="100000"/>
              </a:lnSpc>
              <a:buNone/>
            </a:pPr>
            <a:r>
              <a:rPr lang="en-US" sz="2400" b="1" dirty="0"/>
              <a:t>Step 5: Agree on the best way to resolve the conflict.</a:t>
            </a:r>
          </a:p>
          <a:p>
            <a:pPr marL="0" indent="0">
              <a:lnSpc>
                <a:spcPct val="100000"/>
              </a:lnSpc>
              <a:buNone/>
            </a:pPr>
            <a:r>
              <a:rPr lang="en-US" sz="2400" dirty="0"/>
              <a:t>Both parties come to a conclusion on the best resolution. </a:t>
            </a:r>
          </a:p>
          <a:p>
            <a:pPr marL="0" indent="0">
              <a:lnSpc>
                <a:spcPct val="100000"/>
              </a:lnSpc>
              <a:buNone/>
            </a:pPr>
            <a:endParaRPr lang="en-US" sz="2400" dirty="0"/>
          </a:p>
          <a:p>
            <a:pPr marL="0" indent="0">
              <a:lnSpc>
                <a:spcPct val="100000"/>
              </a:lnSpc>
              <a:buNone/>
            </a:pPr>
            <a:r>
              <a:rPr lang="en-US" sz="2400" dirty="0"/>
              <a:t>Tips:</a:t>
            </a:r>
          </a:p>
          <a:p>
            <a:pPr>
              <a:lnSpc>
                <a:spcPct val="100000"/>
              </a:lnSpc>
            </a:pPr>
            <a:r>
              <a:rPr lang="en-US" sz="2400" dirty="0"/>
              <a:t>Determine a solution that both sides can live with.</a:t>
            </a:r>
          </a:p>
          <a:p>
            <a:pPr>
              <a:lnSpc>
                <a:spcPct val="100000"/>
              </a:lnSpc>
            </a:pPr>
            <a:r>
              <a:rPr lang="en-US" sz="2400" dirty="0"/>
              <a:t>Discuss the responsibility each party has in maintaining the solution.</a:t>
            </a:r>
          </a:p>
          <a:p>
            <a:pPr>
              <a:lnSpc>
                <a:spcPct val="100000"/>
              </a:lnSpc>
            </a:pPr>
            <a:r>
              <a:rPr lang="en-US" sz="2400" dirty="0"/>
              <a:t>Settle on a means of ensuring that this conflict does not arise again.</a:t>
            </a:r>
          </a:p>
          <a:p>
            <a:pPr>
              <a:lnSpc>
                <a:spcPct val="100000"/>
              </a:lnSpc>
            </a:pPr>
            <a:endParaRPr lang="en-US" sz="2400" dirty="0"/>
          </a:p>
        </p:txBody>
      </p:sp>
    </p:spTree>
    <p:extLst>
      <p:ext uri="{BB962C8B-B14F-4D97-AF65-F5344CB8AC3E}">
        <p14:creationId xmlns:p14="http://schemas.microsoft.com/office/powerpoint/2010/main" val="535498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in the Conflict Resolution Process</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28</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300387"/>
            <a:ext cx="10515600" cy="4683333"/>
          </a:xfrm>
          <a:prstGeom prst="rect">
            <a:avLst/>
          </a:prstGeom>
          <a:noFill/>
        </p:spPr>
        <p:txBody>
          <a:bodyPr wrap="square" rtlCol="0">
            <a:spAutoFit/>
          </a:bodyPr>
          <a:lstStyle/>
          <a:p>
            <a:pPr marL="0" indent="0">
              <a:lnSpc>
                <a:spcPct val="100000"/>
              </a:lnSpc>
              <a:buNone/>
            </a:pPr>
            <a:r>
              <a:rPr lang="en-US" sz="2400" b="1" dirty="0"/>
              <a:t>Step 6: Acknowledge the agreed solution and determine the responsibilities each party has in the resolution.</a:t>
            </a:r>
          </a:p>
          <a:p>
            <a:pPr marL="0" indent="0">
              <a:lnSpc>
                <a:spcPct val="100000"/>
              </a:lnSpc>
              <a:buNone/>
            </a:pPr>
            <a:r>
              <a:rPr lang="en-US" sz="2400" dirty="0"/>
              <a:t>Both sides own their responsibility in the resolution of the conflict and express aloud what they have agreed to. </a:t>
            </a:r>
          </a:p>
          <a:p>
            <a:pPr marL="0" indent="0">
              <a:lnSpc>
                <a:spcPct val="100000"/>
              </a:lnSpc>
              <a:buNone/>
            </a:pPr>
            <a:endParaRPr lang="en-US" sz="2400" dirty="0"/>
          </a:p>
          <a:p>
            <a:pPr marL="0" indent="0">
              <a:lnSpc>
                <a:spcPct val="100000"/>
              </a:lnSpc>
              <a:buNone/>
            </a:pPr>
            <a:r>
              <a:rPr lang="en-US" sz="2400" dirty="0"/>
              <a:t>Tips:</a:t>
            </a:r>
          </a:p>
          <a:p>
            <a:pPr>
              <a:lnSpc>
                <a:spcPct val="100000"/>
              </a:lnSpc>
            </a:pPr>
            <a:r>
              <a:rPr lang="en-US" sz="2400" dirty="0"/>
              <a:t>Get both parties to acknowledge a win-win situation.</a:t>
            </a:r>
          </a:p>
          <a:p>
            <a:pPr>
              <a:lnSpc>
                <a:spcPct val="100000"/>
              </a:lnSpc>
            </a:pPr>
            <a:r>
              <a:rPr lang="en-US" sz="2400" dirty="0"/>
              <a:t>Ask both parties to use phrases such as “I agree to . . .” and “I acknowledge that I have responsibility for . . .”</a:t>
            </a:r>
          </a:p>
          <a:p>
            <a:pPr>
              <a:lnSpc>
                <a:spcPct val="100000"/>
              </a:lnSpc>
            </a:pPr>
            <a:endParaRPr lang="en-US" sz="2400" dirty="0"/>
          </a:p>
        </p:txBody>
      </p:sp>
    </p:spTree>
    <p:extLst>
      <p:ext uri="{BB962C8B-B14F-4D97-AF65-F5344CB8AC3E}">
        <p14:creationId xmlns:p14="http://schemas.microsoft.com/office/powerpoint/2010/main" val="2103791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29</a:t>
            </a:fld>
            <a:endParaRPr lang="en-US" dirty="0"/>
          </a:p>
        </p:txBody>
      </p:sp>
    </p:spTree>
    <p:extLst>
      <p:ext uri="{BB962C8B-B14F-4D97-AF65-F5344CB8AC3E}">
        <p14:creationId xmlns:p14="http://schemas.microsoft.com/office/powerpoint/2010/main" val="400774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47461"/>
            <a:ext cx="10515600" cy="4234069"/>
          </a:xfrm>
        </p:spPr>
        <p:txBody>
          <a:bodyPr>
            <a:normAutofit lnSpcReduction="10000"/>
          </a:bodyPr>
          <a:lstStyle/>
          <a:p>
            <a:pPr marL="0" indent="0">
              <a:buNone/>
            </a:pPr>
            <a:r>
              <a:rPr lang="en-US" i="1" dirty="0"/>
              <a:t>“Whenever you’re in conflict with someone, there is one factor that can make the difference between damaging your relationship and deepening it. That factor is attitude.” </a:t>
            </a:r>
          </a:p>
          <a:p>
            <a:pPr marL="0" indent="0">
              <a:buNone/>
            </a:pPr>
            <a:r>
              <a:rPr lang="en-US" dirty="0"/>
              <a:t>						—William James</a:t>
            </a:r>
          </a:p>
          <a:p>
            <a:pPr marL="0" indent="0">
              <a:buNone/>
            </a:pPr>
            <a:endParaRPr lang="en-US" dirty="0"/>
          </a:p>
          <a:p>
            <a:pPr marL="0" indent="0">
              <a:buNone/>
            </a:pPr>
            <a:r>
              <a:rPr lang="en-US" dirty="0"/>
              <a:t>This training focuses on ways that supervisors can work with employees to resolve conflict in the workplace by recognizing the causes of workplace conflict, understanding how to facilitate resolution of conflict and how to manage the work relationships once the conflict has been resolved.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30</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1944894"/>
            <a:ext cx="9409043" cy="5532797"/>
          </a:xfrm>
          <a:prstGeom prst="rect">
            <a:avLst/>
          </a:prstGeom>
          <a:noFill/>
        </p:spPr>
        <p:txBody>
          <a:bodyPr wrap="square" rtlCol="0">
            <a:spAutoFit/>
          </a:bodyPr>
          <a:lstStyle/>
          <a:p>
            <a:pPr marL="0" indent="0">
              <a:buNone/>
            </a:pPr>
            <a:r>
              <a:rPr lang="en-US" dirty="0"/>
              <a:t>Conflict is inevitable in the workplace. There is healthy and damaging conflict.</a:t>
            </a:r>
          </a:p>
          <a:p>
            <a:pPr marL="0" indent="0">
              <a:buNone/>
            </a:pPr>
            <a:r>
              <a:rPr lang="en-US" dirty="0"/>
              <a:t>Some causes of workplace conflict are:</a:t>
            </a:r>
          </a:p>
          <a:p>
            <a:pPr lvl="1"/>
            <a:r>
              <a:rPr lang="en-US" sz="2800" dirty="0"/>
              <a:t>Employees with different points of view.</a:t>
            </a:r>
          </a:p>
          <a:p>
            <a:pPr lvl="1"/>
            <a:r>
              <a:rPr lang="en-US" sz="2800" dirty="0"/>
              <a:t>Employees who communicate differently.</a:t>
            </a:r>
          </a:p>
          <a:p>
            <a:pPr lvl="1"/>
            <a:r>
              <a:rPr lang="en-US" sz="2800" dirty="0"/>
              <a:t>Employees spending large amounts of time together.</a:t>
            </a:r>
          </a:p>
          <a:p>
            <a:pPr marL="0" indent="0">
              <a:buNone/>
            </a:pPr>
            <a:endParaRPr lang="en-US" dirty="0"/>
          </a:p>
          <a:p>
            <a:pPr marL="0" indent="0">
              <a:buNone/>
            </a:pPr>
            <a:r>
              <a:rPr lang="en-US" dirty="0"/>
              <a:t>It is important to address conflict because unresolved conflict leads to low morale, productivity and, in extreme cases, workplace violence.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19966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31</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1944894"/>
            <a:ext cx="9409043" cy="4092402"/>
          </a:xfrm>
          <a:prstGeom prst="rect">
            <a:avLst/>
          </a:prstGeom>
          <a:noFill/>
        </p:spPr>
        <p:txBody>
          <a:bodyPr wrap="square" rtlCol="0">
            <a:spAutoFit/>
          </a:bodyPr>
          <a:lstStyle/>
          <a:p>
            <a:pPr marL="0" indent="0">
              <a:buNone/>
            </a:pPr>
            <a:r>
              <a:rPr lang="en-US" dirty="0"/>
              <a:t>The five methods of resolving conflict are:</a:t>
            </a:r>
          </a:p>
          <a:p>
            <a:r>
              <a:rPr lang="en-US" dirty="0"/>
              <a:t>Competing.</a:t>
            </a:r>
          </a:p>
          <a:p>
            <a:r>
              <a:rPr lang="en-US" dirty="0"/>
              <a:t>Collaborating.</a:t>
            </a:r>
          </a:p>
          <a:p>
            <a:r>
              <a:rPr lang="en-US" dirty="0"/>
              <a:t>Compromising.</a:t>
            </a:r>
          </a:p>
          <a:p>
            <a:r>
              <a:rPr lang="en-US" dirty="0"/>
              <a:t>Avoiding.</a:t>
            </a:r>
          </a:p>
          <a:p>
            <a:r>
              <a:rPr lang="en-US" dirty="0"/>
              <a:t>Accommodating.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897721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32</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1944894"/>
            <a:ext cx="9409043" cy="4611519"/>
          </a:xfrm>
          <a:prstGeom prst="rect">
            <a:avLst/>
          </a:prstGeom>
          <a:noFill/>
        </p:spPr>
        <p:txBody>
          <a:bodyPr wrap="square" rtlCol="0">
            <a:spAutoFit/>
          </a:bodyPr>
          <a:lstStyle/>
          <a:p>
            <a:pPr marL="0" indent="0">
              <a:buNone/>
            </a:pPr>
            <a:r>
              <a:rPr lang="en-US" dirty="0"/>
              <a:t> The six steps in the conflict resolution process are:</a:t>
            </a:r>
          </a:p>
          <a:p>
            <a:pPr marL="0" indent="0">
              <a:buNone/>
            </a:pPr>
            <a:endParaRPr lang="en-US" dirty="0"/>
          </a:p>
          <a:p>
            <a:pPr marL="971550" lvl="1" indent="-514350">
              <a:buFont typeface="+mj-lt"/>
              <a:buAutoNum type="arabicPeriod"/>
            </a:pPr>
            <a:r>
              <a:rPr lang="en-US" sz="2800" dirty="0"/>
              <a:t>Clarify what the disagreement is.</a:t>
            </a:r>
          </a:p>
          <a:p>
            <a:pPr marL="971550" lvl="1" indent="-514350">
              <a:buFont typeface="+mj-lt"/>
              <a:buAutoNum type="arabicPeriod"/>
            </a:pPr>
            <a:r>
              <a:rPr lang="en-US" sz="2800" dirty="0"/>
              <a:t>Establish a common goal for both parties.</a:t>
            </a:r>
          </a:p>
          <a:p>
            <a:pPr marL="971550" lvl="1" indent="-514350">
              <a:buFont typeface="+mj-lt"/>
              <a:buAutoNum type="arabicPeriod"/>
            </a:pPr>
            <a:r>
              <a:rPr lang="en-US" sz="2800" dirty="0"/>
              <a:t>Discuss ways to meet the common goal.</a:t>
            </a:r>
          </a:p>
          <a:p>
            <a:pPr marL="971550" lvl="1" indent="-514350">
              <a:buFont typeface="+mj-lt"/>
              <a:buAutoNum type="arabicPeriod"/>
            </a:pPr>
            <a:r>
              <a:rPr lang="en-US" sz="2800" dirty="0"/>
              <a:t>Determine the barriers to the common goal.</a:t>
            </a:r>
          </a:p>
          <a:p>
            <a:pPr marL="971550" lvl="1" indent="-514350">
              <a:buFont typeface="+mj-lt"/>
              <a:buAutoNum type="arabicPeriod"/>
            </a:pPr>
            <a:r>
              <a:rPr lang="en-US" sz="2800" dirty="0"/>
              <a:t>Agree on the best way to resolve the conflict.</a:t>
            </a:r>
          </a:p>
          <a:p>
            <a:pPr marL="971550" lvl="1" indent="-514350">
              <a:buFont typeface="+mj-lt"/>
              <a:buAutoNum type="arabicPeriod"/>
            </a:pPr>
            <a:r>
              <a:rPr lang="en-US" sz="2800" dirty="0"/>
              <a:t>Acknowledge the agreed solution and determine the responsibilities each party has in the resolution.</a:t>
            </a:r>
          </a:p>
          <a:p>
            <a:pPr marL="0" indent="0">
              <a:buNone/>
            </a:pPr>
            <a:endParaRPr lang="en-US" dirty="0"/>
          </a:p>
        </p:txBody>
      </p:sp>
    </p:spTree>
    <p:extLst>
      <p:ext uri="{BB962C8B-B14F-4D97-AF65-F5344CB8AC3E}">
        <p14:creationId xmlns:p14="http://schemas.microsoft.com/office/powerpoint/2010/main" val="358171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33</a:t>
            </a:fld>
            <a:endParaRPr lang="en-US" dirty="0"/>
          </a:p>
        </p:txBody>
      </p:sp>
    </p:spTree>
    <p:extLst>
      <p:ext uri="{BB962C8B-B14F-4D97-AF65-F5344CB8AC3E}">
        <p14:creationId xmlns:p14="http://schemas.microsoft.com/office/powerpoint/2010/main" val="1645089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34</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Causes of workplace conflict.</a:t>
            </a:r>
          </a:p>
          <a:p>
            <a:pPr marL="457200" indent="-457200">
              <a:lnSpc>
                <a:spcPct val="100000"/>
              </a:lnSpc>
              <a:buFont typeface="Arial" panose="020B0604020202020204" pitchFamily="34" charset="0"/>
              <a:buChar char="•"/>
            </a:pPr>
            <a:r>
              <a:rPr lang="en-US" sz="2800" dirty="0">
                <a:solidFill>
                  <a:schemeClr val="tx1"/>
                </a:solidFill>
                <a:latin typeface="+mn-lt"/>
              </a:rPr>
              <a:t>Importance of resolving conflict.</a:t>
            </a:r>
          </a:p>
          <a:p>
            <a:pPr marL="457200" indent="-457200">
              <a:lnSpc>
                <a:spcPct val="100000"/>
              </a:lnSpc>
              <a:buFont typeface="Arial" panose="020B0604020202020204" pitchFamily="34" charset="0"/>
              <a:buChar char="•"/>
            </a:pPr>
            <a:r>
              <a:rPr lang="en-US" sz="2800" dirty="0">
                <a:solidFill>
                  <a:schemeClr val="tx1"/>
                </a:solidFill>
                <a:latin typeface="+mn-lt"/>
              </a:rPr>
              <a:t>Methods of resolving conflict.</a:t>
            </a:r>
          </a:p>
          <a:p>
            <a:pPr marL="457200" indent="-457200">
              <a:lnSpc>
                <a:spcPct val="100000"/>
              </a:lnSpc>
              <a:buFont typeface="Arial" panose="020B0604020202020204" pitchFamily="34" charset="0"/>
              <a:buChar char="•"/>
            </a:pPr>
            <a:r>
              <a:rPr lang="en-US" sz="2800" dirty="0">
                <a:solidFill>
                  <a:schemeClr val="tx1"/>
                </a:solidFill>
                <a:latin typeface="+mn-lt"/>
              </a:rPr>
              <a:t>Do’s and don’ts of workplace conflict.</a:t>
            </a:r>
          </a:p>
          <a:p>
            <a:pPr marL="457200" indent="-457200">
              <a:lnSpc>
                <a:spcPct val="100000"/>
              </a:lnSpc>
              <a:buFont typeface="Arial" panose="020B0604020202020204" pitchFamily="34" charset="0"/>
              <a:buChar char="•"/>
            </a:pPr>
            <a:r>
              <a:rPr lang="en-US" sz="2800" dirty="0">
                <a:solidFill>
                  <a:schemeClr val="tx1"/>
                </a:solidFill>
                <a:latin typeface="+mn-lt"/>
              </a:rPr>
              <a:t>Steps in the conflict resolution process.</a:t>
            </a:r>
          </a:p>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Causes of Workplace Conflict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6487"/>
            <a:ext cx="10515600" cy="3970475"/>
          </a:xfrm>
        </p:spPr>
        <p:txBody>
          <a:bodyPr>
            <a:normAutofit/>
          </a:bodyPr>
          <a:lstStyle/>
          <a:p>
            <a:pPr marL="0" indent="0">
              <a:buNone/>
            </a:pPr>
            <a:r>
              <a:rPr lang="en-US" dirty="0"/>
              <a:t>Conflict often arises because employees:</a:t>
            </a:r>
            <a:br>
              <a:rPr lang="en-US" dirty="0"/>
            </a:br>
            <a:endParaRPr lang="en-US" dirty="0"/>
          </a:p>
          <a:p>
            <a:r>
              <a:rPr lang="en-US" dirty="0"/>
              <a:t>Have different points of view.</a:t>
            </a:r>
          </a:p>
          <a:p>
            <a:r>
              <a:rPr lang="en-US" dirty="0"/>
              <a:t>Communicate with one another differently.</a:t>
            </a:r>
          </a:p>
          <a:p>
            <a:r>
              <a:rPr lang="en-US" dirty="0"/>
              <a:t>Spend large amounts of time together.</a:t>
            </a:r>
          </a:p>
          <a:p>
            <a:r>
              <a:rPr lang="en-US" dirty="0"/>
              <a:t>Depend on one another to “get the job done.”</a:t>
            </a:r>
          </a:p>
          <a:p>
            <a:r>
              <a:rPr lang="en-US" dirty="0"/>
              <a:t>Have established expectations of one another that are not communicated and then not met.</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Causes of Workplace Conflict (cont.)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66729"/>
            <a:ext cx="10515600" cy="4010233"/>
          </a:xfrm>
        </p:spPr>
        <p:txBody>
          <a:bodyPr>
            <a:normAutofit/>
          </a:bodyPr>
          <a:lstStyle/>
          <a:p>
            <a:pPr marL="0" indent="0">
              <a:buNone/>
            </a:pPr>
            <a:r>
              <a:rPr lang="en-US" dirty="0"/>
              <a:t>Conflict does not always have to be negative. When employees are able to challenge one another’s ideas in a supportive environment, new ideas are generated and fostered. </a:t>
            </a:r>
          </a:p>
          <a:p>
            <a:pPr marL="0" indent="0">
              <a:buNone/>
            </a:pPr>
            <a:endParaRPr lang="en-US" dirty="0"/>
          </a:p>
          <a:p>
            <a:pPr marL="0" indent="0">
              <a:buNone/>
            </a:pPr>
            <a:r>
              <a:rPr lang="en-US" dirty="0"/>
              <a:t>It is important to remember that conflict will always exist between employees. Effective supervisors have the skills to manage the conflict process and turn disagreements into ideas.</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7</a:t>
            </a:fld>
            <a:endParaRPr lang="en-US" dirty="0"/>
          </a:p>
        </p:txBody>
      </p:sp>
      <p:sp>
        <p:nvSpPr>
          <p:cNvPr id="7" name="Text Box 5">
            <a:extLst>
              <a:ext uri="{FF2B5EF4-FFF2-40B4-BE49-F238E27FC236}">
                <a16:creationId xmlns:a16="http://schemas.microsoft.com/office/drawing/2014/main" id="{974A1A8A-1ABC-451B-BDC1-43347F671D80}"/>
              </a:ext>
            </a:extLst>
          </p:cNvPr>
          <p:cNvSpPr txBox="1">
            <a:spLocks noChangeArrowheads="1"/>
          </p:cNvSpPr>
          <p:nvPr/>
        </p:nvSpPr>
        <p:spPr bwMode="auto">
          <a:xfrm>
            <a:off x="5829299" y="2986743"/>
            <a:ext cx="5068957" cy="3046988"/>
          </a:xfrm>
          <a:prstGeom prst="rect">
            <a:avLst/>
          </a:prstGeom>
          <a:noFill/>
          <a:ln>
            <a:noFill/>
          </a:ln>
          <a:effectLst/>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lgn="ctr">
              <a:defRPr b="1">
                <a:solidFill>
                  <a:schemeClr val="tx1"/>
                </a:solidFill>
                <a:latin typeface="Arial" charset="0"/>
                <a:ea typeface="ＭＳ Ｐゴシック" charset="0"/>
              </a:defRPr>
            </a:lvl1pPr>
            <a:lvl2pPr marL="742950" indent="-285750" algn="ctr">
              <a:defRPr b="1">
                <a:solidFill>
                  <a:schemeClr val="tx1"/>
                </a:solidFill>
                <a:latin typeface="Arial" charset="0"/>
                <a:ea typeface="ＭＳ Ｐゴシック" charset="0"/>
              </a:defRPr>
            </a:lvl2pPr>
            <a:lvl3pPr marL="1143000" indent="-228600" algn="ctr">
              <a:defRPr b="1">
                <a:solidFill>
                  <a:schemeClr val="tx1"/>
                </a:solidFill>
                <a:latin typeface="Arial" charset="0"/>
                <a:ea typeface="ＭＳ Ｐゴシック" charset="0"/>
              </a:defRPr>
            </a:lvl3pPr>
            <a:lvl4pPr marL="1600200" indent="-228600" algn="ctr">
              <a:defRPr b="1">
                <a:solidFill>
                  <a:schemeClr val="tx1"/>
                </a:solidFill>
                <a:latin typeface="Arial" charset="0"/>
                <a:ea typeface="ＭＳ Ｐゴシック" charset="0"/>
              </a:defRPr>
            </a:lvl4pPr>
            <a:lvl5pPr marL="2057400" indent="-228600" algn="ctr">
              <a:defRPr b="1">
                <a:solidFill>
                  <a:schemeClr val="tx1"/>
                </a:solidFill>
                <a:latin typeface="Arial" charset="0"/>
                <a:ea typeface="ＭＳ Ｐゴシック" charset="0"/>
              </a:defRPr>
            </a:lvl5pPr>
            <a:lvl6pPr marL="2514600" indent="-228600" algn="ctr" eaLnBrk="0" fontAlgn="base" hangingPunct="0">
              <a:spcBef>
                <a:spcPct val="0"/>
              </a:spcBef>
              <a:spcAft>
                <a:spcPct val="0"/>
              </a:spcAft>
              <a:defRPr b="1">
                <a:solidFill>
                  <a:schemeClr val="tx1"/>
                </a:solidFill>
                <a:latin typeface="Arial" charset="0"/>
                <a:ea typeface="ＭＳ Ｐゴシック" charset="0"/>
              </a:defRPr>
            </a:lvl6pPr>
            <a:lvl7pPr marL="2971800" indent="-228600" algn="ctr" eaLnBrk="0" fontAlgn="base" hangingPunct="0">
              <a:spcBef>
                <a:spcPct val="0"/>
              </a:spcBef>
              <a:spcAft>
                <a:spcPct val="0"/>
              </a:spcAft>
              <a:defRPr b="1">
                <a:solidFill>
                  <a:schemeClr val="tx1"/>
                </a:solidFill>
                <a:latin typeface="Arial" charset="0"/>
                <a:ea typeface="ＭＳ Ｐゴシック" charset="0"/>
              </a:defRPr>
            </a:lvl7pPr>
            <a:lvl8pPr marL="3429000" indent="-228600" algn="ctr" eaLnBrk="0" fontAlgn="base" hangingPunct="0">
              <a:spcBef>
                <a:spcPct val="0"/>
              </a:spcBef>
              <a:spcAft>
                <a:spcPct val="0"/>
              </a:spcAft>
              <a:defRPr b="1">
                <a:solidFill>
                  <a:schemeClr val="tx1"/>
                </a:solidFill>
                <a:latin typeface="Arial" charset="0"/>
                <a:ea typeface="ＭＳ Ｐゴシック" charset="0"/>
              </a:defRPr>
            </a:lvl8pPr>
            <a:lvl9pPr marL="3886200" indent="-228600" algn="ctr" eaLnBrk="0" fontAlgn="base" hangingPunct="0">
              <a:spcBef>
                <a:spcPct val="0"/>
              </a:spcBef>
              <a:spcAft>
                <a:spcPct val="0"/>
              </a:spcAft>
              <a:defRPr b="1">
                <a:solidFill>
                  <a:schemeClr val="tx1"/>
                </a:solidFill>
                <a:latin typeface="Arial" charset="0"/>
                <a:ea typeface="ＭＳ Ｐゴシック" charset="0"/>
              </a:defRPr>
            </a:lvl9pPr>
          </a:lstStyle>
          <a:p>
            <a:pPr algn="l" eaLnBrk="1" hangingPunct="1"/>
            <a:r>
              <a:rPr lang="en-US" b="0" dirty="0">
                <a:solidFill>
                  <a:schemeClr val="tx1">
                    <a:lumMod val="75000"/>
                  </a:schemeClr>
                </a:solidFill>
              </a:rPr>
              <a:t> </a:t>
            </a:r>
            <a:r>
              <a:rPr lang="en-US" sz="2400" dirty="0">
                <a:solidFill>
                  <a:schemeClr val="tx1">
                    <a:lumMod val="75000"/>
                  </a:schemeClr>
                </a:solidFill>
                <a:latin typeface="+mn-lt"/>
              </a:rPr>
              <a:t>Damaging conflict:</a:t>
            </a:r>
          </a:p>
          <a:p>
            <a:pPr lvl="1" algn="l">
              <a:buFontTx/>
              <a:buChar char="•"/>
            </a:pPr>
            <a:r>
              <a:rPr lang="en-US" sz="2400" b="0" dirty="0">
                <a:solidFill>
                  <a:schemeClr val="tx1">
                    <a:lumMod val="75000"/>
                  </a:schemeClr>
                </a:solidFill>
                <a:latin typeface="+mn-lt"/>
              </a:rPr>
              <a:t>Name calling.</a:t>
            </a:r>
          </a:p>
          <a:p>
            <a:pPr lvl="1" algn="l">
              <a:buFontTx/>
              <a:buChar char="•"/>
            </a:pPr>
            <a:r>
              <a:rPr lang="en-US" sz="2400" b="0" dirty="0">
                <a:solidFill>
                  <a:schemeClr val="tx1">
                    <a:lumMod val="75000"/>
                  </a:schemeClr>
                </a:solidFill>
                <a:latin typeface="+mn-lt"/>
              </a:rPr>
              <a:t>Personal attacks.</a:t>
            </a:r>
          </a:p>
          <a:p>
            <a:pPr lvl="1" algn="l">
              <a:buFontTx/>
              <a:buChar char="•"/>
            </a:pPr>
            <a:r>
              <a:rPr lang="en-US" sz="2400" b="0" dirty="0">
                <a:solidFill>
                  <a:schemeClr val="tx1">
                    <a:lumMod val="75000"/>
                  </a:schemeClr>
                </a:solidFill>
                <a:latin typeface="+mn-lt"/>
              </a:rPr>
              <a:t>Employees becoming silent, withdrawn and/or afraid to speak up.</a:t>
            </a:r>
          </a:p>
          <a:p>
            <a:pPr lvl="1" algn="l">
              <a:buFontTx/>
              <a:buChar char="•"/>
            </a:pPr>
            <a:r>
              <a:rPr lang="en-US" sz="2400" b="0" dirty="0">
                <a:solidFill>
                  <a:schemeClr val="tx1">
                    <a:lumMod val="75000"/>
                  </a:schemeClr>
                </a:solidFill>
                <a:latin typeface="+mn-lt"/>
              </a:rPr>
              <a:t>Cliques, gossip and rumors.</a:t>
            </a:r>
          </a:p>
          <a:p>
            <a:pPr lvl="1" algn="l">
              <a:buFontTx/>
              <a:buChar char="•"/>
            </a:pPr>
            <a:r>
              <a:rPr lang="en-US" sz="2400" b="0" dirty="0">
                <a:solidFill>
                  <a:schemeClr val="tx1">
                    <a:lumMod val="75000"/>
                  </a:schemeClr>
                </a:solidFill>
                <a:latin typeface="+mn-lt"/>
              </a:rPr>
              <a:t>Lack of mutual respect.</a:t>
            </a:r>
          </a:p>
        </p:txBody>
      </p:sp>
      <p:sp>
        <p:nvSpPr>
          <p:cNvPr id="6" name="Rectangle 4">
            <a:extLst>
              <a:ext uri="{FF2B5EF4-FFF2-40B4-BE49-F238E27FC236}">
                <a16:creationId xmlns:a16="http://schemas.microsoft.com/office/drawing/2014/main" id="{4E9145B7-18C2-458D-BA4E-9146897813ED}"/>
              </a:ext>
            </a:extLst>
          </p:cNvPr>
          <p:cNvSpPr>
            <a:spLocks noChangeArrowheads="1"/>
          </p:cNvSpPr>
          <p:nvPr/>
        </p:nvSpPr>
        <p:spPr bwMode="auto">
          <a:xfrm>
            <a:off x="735495" y="2986743"/>
            <a:ext cx="4770783" cy="32799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spcBef>
                <a:spcPct val="20000"/>
              </a:spcBef>
            </a:pPr>
            <a:r>
              <a:rPr lang="en-US" sz="2400" b="1" dirty="0">
                <a:solidFill>
                  <a:schemeClr val="tx1">
                    <a:lumMod val="75000"/>
                  </a:schemeClr>
                </a:solidFill>
              </a:rPr>
              <a:t>Healthy conflict:</a:t>
            </a:r>
          </a:p>
          <a:p>
            <a:pPr marL="342900" indent="-342900" eaLnBrk="1" hangingPunct="1">
              <a:spcBef>
                <a:spcPct val="20000"/>
              </a:spcBef>
              <a:buFontTx/>
              <a:buChar char="•"/>
            </a:pPr>
            <a:r>
              <a:rPr lang="en-US" sz="2400" b="0" dirty="0">
                <a:solidFill>
                  <a:schemeClr val="tx1">
                    <a:lumMod val="75000"/>
                  </a:schemeClr>
                </a:solidFill>
              </a:rPr>
              <a:t>Disagreements communicated in a supportive environment that foster the generation of new ideas or ways to problem-solve.</a:t>
            </a:r>
          </a:p>
          <a:p>
            <a:pPr marL="342900" indent="-342900" eaLnBrk="1" hangingPunct="1">
              <a:spcBef>
                <a:spcPct val="20000"/>
              </a:spcBef>
              <a:buFontTx/>
              <a:buChar char="•"/>
            </a:pPr>
            <a:r>
              <a:rPr lang="en-US" sz="2400" b="0" dirty="0">
                <a:solidFill>
                  <a:schemeClr val="tx1">
                    <a:lumMod val="75000"/>
                  </a:schemeClr>
                </a:solidFill>
              </a:rPr>
              <a:t>Tension that increases awareness or sheds light on a growing workplace problem.</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738809" y="2097157"/>
            <a:ext cx="10515600" cy="566967"/>
          </a:xfrm>
        </p:spPr>
        <p:txBody>
          <a:bodyPr/>
          <a:lstStyle/>
          <a:p>
            <a:pPr marL="0" indent="0">
              <a:buNone/>
            </a:pPr>
            <a:r>
              <a:rPr lang="en-US" dirty="0"/>
              <a:t>Examples of Healthy vs. Damaging Conflict</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Causes of Workplace Conflict (cont.) </a:t>
            </a:r>
          </a:p>
        </p:txBody>
      </p:sp>
    </p:spTree>
    <p:extLst>
      <p:ext uri="{BB962C8B-B14F-4D97-AF65-F5344CB8AC3E}">
        <p14:creationId xmlns:p14="http://schemas.microsoft.com/office/powerpoint/2010/main" val="226898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1767313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Importance of Resolving Conflict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4159802"/>
          </a:xfrm>
        </p:spPr>
        <p:txBody>
          <a:bodyPr>
            <a:normAutofit fontScale="92500" lnSpcReduction="10000"/>
          </a:bodyPr>
          <a:lstStyle/>
          <a:p>
            <a:pPr marL="0" indent="0">
              <a:buNone/>
            </a:pPr>
            <a:r>
              <a:rPr lang="en-US" dirty="0"/>
              <a:t>As supervisors, you must learn to manage conflicts among your team members so that the business continues to run effectively and objectives are met. </a:t>
            </a:r>
          </a:p>
          <a:p>
            <a:pPr marL="0" indent="0">
              <a:buNone/>
            </a:pPr>
            <a:r>
              <a:rPr lang="en-US" dirty="0"/>
              <a:t>Consequences of letting conflict fester:</a:t>
            </a:r>
          </a:p>
          <a:p>
            <a:r>
              <a:rPr lang="en-US" dirty="0"/>
              <a:t>Employees not involved in the conflict either “pile on” or withdraw from the conflict.</a:t>
            </a:r>
          </a:p>
          <a:p>
            <a:r>
              <a:rPr lang="en-US" dirty="0"/>
              <a:t>Employees take sides or “check out” from work entirely.</a:t>
            </a:r>
          </a:p>
          <a:p>
            <a:r>
              <a:rPr lang="en-US" dirty="0"/>
              <a:t>Morale and productivity are lowered because employees are focused on the conflict.</a:t>
            </a:r>
          </a:p>
          <a:p>
            <a:r>
              <a:rPr lang="en-US" dirty="0"/>
              <a:t>Employees who work in teams are now divided because of the conflict.</a:t>
            </a:r>
          </a:p>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880197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TotalTime>
  <Words>1795</Words>
  <Application>Microsoft Office PowerPoint</Application>
  <PresentationFormat>Widescreen</PresentationFormat>
  <Paragraphs>270</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Conflict Resolution Training</vt:lpstr>
      <vt:lpstr>Conflict Resolution Training</vt:lpstr>
      <vt:lpstr>Introduction</vt:lpstr>
      <vt:lpstr>Agenda</vt:lpstr>
      <vt:lpstr>Causes of Workplace Conflict</vt:lpstr>
      <vt:lpstr>Causes of Workplace Conflict (cont.) </vt:lpstr>
      <vt:lpstr>Causes of Workplace Conflict (cont.) </vt:lpstr>
      <vt:lpstr>Questions? Comments?</vt:lpstr>
      <vt:lpstr>Importance of Resolving Conflict</vt:lpstr>
      <vt:lpstr>Importance of Resolving Conflict (cont.)</vt:lpstr>
      <vt:lpstr>Questions? Comments?</vt:lpstr>
      <vt:lpstr>Methods of Resolving Conflict</vt:lpstr>
      <vt:lpstr>Methods of Resolving Conflict - Competing</vt:lpstr>
      <vt:lpstr>Methods of Resolving Conflict - Collaborating</vt:lpstr>
      <vt:lpstr>Methods of Resolving Conflict - Compromising</vt:lpstr>
      <vt:lpstr>Methods of Resolving Conflict - Avoiding</vt:lpstr>
      <vt:lpstr>Methods of Resolving Conflict - Accommodating</vt:lpstr>
      <vt:lpstr>Questions? Comments?</vt:lpstr>
      <vt:lpstr>Do’s and Don’ts of Resolving Conflict</vt:lpstr>
      <vt:lpstr>Do’s and Don’ts of Resolving Conflict (cont.)</vt:lpstr>
      <vt:lpstr>Questions? Comments?</vt:lpstr>
      <vt:lpstr>Steps in the Conflict Resolution Process</vt:lpstr>
      <vt:lpstr>Steps in the Conflict Resolution Process</vt:lpstr>
      <vt:lpstr>Steps in the Conflict Resolution Process</vt:lpstr>
      <vt:lpstr>Steps in the Conflict Resolution Process</vt:lpstr>
      <vt:lpstr>Steps in the Conflict Resolution Process</vt:lpstr>
      <vt:lpstr>Steps in the Conflict Resolution Process</vt:lpstr>
      <vt:lpstr>Steps in the Conflict Resolution Process</vt:lpstr>
      <vt:lpstr>Questions? Comments?</vt:lpstr>
      <vt:lpstr>Summary</vt:lpstr>
      <vt:lpstr>Summary (cont.)</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23</cp:revision>
  <dcterms:created xsi:type="dcterms:W3CDTF">2021-07-28T15:46:48Z</dcterms:created>
  <dcterms:modified xsi:type="dcterms:W3CDTF">2021-09-08T20:14:40Z</dcterms:modified>
</cp:coreProperties>
</file>