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63" r:id="rId3"/>
    <p:sldId id="282" r:id="rId4"/>
    <p:sldId id="264" r:id="rId5"/>
    <p:sldId id="265" r:id="rId6"/>
    <p:sldId id="283" r:id="rId7"/>
    <p:sldId id="266" r:id="rId8"/>
    <p:sldId id="268" r:id="rId9"/>
    <p:sldId id="267" r:id="rId10"/>
    <p:sldId id="284" r:id="rId11"/>
    <p:sldId id="272" r:id="rId12"/>
    <p:sldId id="269" r:id="rId13"/>
    <p:sldId id="270" r:id="rId14"/>
    <p:sldId id="271" r:id="rId15"/>
    <p:sldId id="285" r:id="rId16"/>
    <p:sldId id="278" r:id="rId17"/>
    <p:sldId id="273" r:id="rId18"/>
    <p:sldId id="286" r:id="rId19"/>
    <p:sldId id="274" r:id="rId20"/>
    <p:sldId id="276" r:id="rId21"/>
    <p:sldId id="275" r:id="rId22"/>
    <p:sldId id="277" r:id="rId23"/>
    <p:sldId id="288" r:id="rId24"/>
    <p:sldId id="279" r:id="rId25"/>
    <p:sldId id="280" r:id="rId26"/>
    <p:sldId id="287" r:id="rId27"/>
    <p:sldId id="26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13"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13" autoAdjust="0"/>
    <p:restoredTop sz="94848" autoAdjust="0"/>
  </p:normalViewPr>
  <p:slideViewPr>
    <p:cSldViewPr snapToGrid="0" snapToObjects="1">
      <p:cViewPr varScale="1">
        <p:scale>
          <a:sx n="69" d="100"/>
          <a:sy n="69" d="100"/>
        </p:scale>
        <p:origin x="1854" y="72"/>
      </p:cViewPr>
      <p:guideLst>
        <p:guide orient="horz" pos="2160"/>
        <p:guide pos="2880"/>
      </p:guideLst>
    </p:cSldViewPr>
  </p:slideViewPr>
  <p:notesTextViewPr>
    <p:cViewPr>
      <p:scale>
        <a:sx n="1" d="1"/>
        <a:sy n="1" d="1"/>
      </p:scale>
      <p:origin x="0" y="0"/>
    </p:cViewPr>
  </p:notesTextViewPr>
  <p:sorterViewPr>
    <p:cViewPr>
      <p:scale>
        <a:sx n="100" d="100"/>
        <a:sy n="100" d="100"/>
      </p:scale>
      <p:origin x="0" y="3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55C-4474-A32B-3CF1FD94658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55C-4474-A32B-3CF1FD946589}"/>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55C-4474-A32B-3CF1FD946589}"/>
            </c:ext>
          </c:extLst>
        </c:ser>
        <c:dLbls>
          <c:showLegendKey val="0"/>
          <c:showVal val="0"/>
          <c:showCatName val="0"/>
          <c:showSerName val="0"/>
          <c:showPercent val="0"/>
          <c:showBubbleSize val="0"/>
        </c:dLbls>
        <c:gapWidth val="219"/>
        <c:overlap val="-27"/>
        <c:axId val="467203544"/>
        <c:axId val="548528448"/>
      </c:barChart>
      <c:catAx>
        <c:axId val="467203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548528448"/>
        <c:crosses val="autoZero"/>
        <c:auto val="1"/>
        <c:lblAlgn val="ctr"/>
        <c:lblOffset val="100"/>
        <c:noMultiLvlLbl val="0"/>
      </c:catAx>
      <c:valAx>
        <c:axId val="548528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203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58-4C7D-BD4D-616604A78CE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58-4C7D-BD4D-616604A78CE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58-4C7D-BD4D-616604A78CEB}"/>
            </c:ext>
          </c:extLst>
        </c:ser>
        <c:dLbls>
          <c:showLegendKey val="0"/>
          <c:showVal val="0"/>
          <c:showCatName val="0"/>
          <c:showSerName val="0"/>
          <c:showPercent val="0"/>
          <c:showBubbleSize val="0"/>
        </c:dLbls>
        <c:gapWidth val="112"/>
        <c:axId val="548525704"/>
        <c:axId val="548526096"/>
      </c:barChart>
      <c:catAx>
        <c:axId val="548525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548526096"/>
        <c:crosses val="autoZero"/>
        <c:auto val="1"/>
        <c:lblAlgn val="ctr"/>
        <c:lblOffset val="100"/>
        <c:noMultiLvlLbl val="0"/>
      </c:catAx>
      <c:valAx>
        <c:axId val="548526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525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AA-4B09-93C5-DE6850A4D0F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AA-4B09-93C5-DE6850A4D0F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AA-4B09-93C5-DE6850A4D0F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AA-4B09-93C5-DE6850A4D0F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BAA-4B09-93C5-DE6850A4D0F7}"/>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AE-405D-83C7-24B61BB540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AE-405D-83C7-24B61BB540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5AE-405D-83C7-24B61BB540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5AE-405D-83C7-24B61BB5403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5AE-405D-83C7-24B61BB5403F}"/>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39141A-4071-4D4B-8155-25B940F232D6}" type="datetimeFigureOut">
              <a:rPr lang="en-US" smtClean="0"/>
              <a:t>4/30/2019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7246C3-7780-2D43-8703-1F3B2B240EF6}" type="slidenum">
              <a:rPr lang="en-US" smtClean="0"/>
              <a:t>‹#›</a:t>
            </a:fld>
            <a:endParaRPr lang="en-US" dirty="0"/>
          </a:p>
        </p:txBody>
      </p:sp>
    </p:spTree>
    <p:extLst>
      <p:ext uri="{BB962C8B-B14F-4D97-AF65-F5344CB8AC3E}">
        <p14:creationId xmlns:p14="http://schemas.microsoft.com/office/powerpoint/2010/main" val="36948099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9CB47-56B8-074C-AAC1-D3412E812EB2}" type="slidenum">
              <a:rPr lang="en-US" smtClean="0"/>
              <a:t>1</a:t>
            </a:fld>
            <a:endParaRPr lang="en-US" dirty="0"/>
          </a:p>
        </p:txBody>
      </p:sp>
    </p:spTree>
    <p:extLst>
      <p:ext uri="{BB962C8B-B14F-4D97-AF65-F5344CB8AC3E}">
        <p14:creationId xmlns:p14="http://schemas.microsoft.com/office/powerpoint/2010/main" val="115556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Note to presenter: </a:t>
            </a:r>
            <a:r>
              <a:rPr lang="en-US" sz="1800" dirty="0">
                <a:latin typeface="Arial" charset="0"/>
              </a:rPr>
              <a:t>This sample presentation is intended for presentation to supervisors and other individuals who manage employees. It is designed to be presented by an individual who is knowledgeable in employee relations and specifically in workplace bullying issues and</a:t>
            </a:r>
            <a:r>
              <a:rPr lang="en-US" sz="1800" baseline="0" dirty="0">
                <a:latin typeface="Arial" charset="0"/>
              </a:rPr>
              <a:t> in </a:t>
            </a:r>
            <a:r>
              <a:rPr lang="en-US" sz="1800" dirty="0">
                <a:latin typeface="Arial" charset="0"/>
              </a:rPr>
              <a:t>the employer</a:t>
            </a:r>
            <a:r>
              <a:rPr lang="ja-JP" altLang="en-US" sz="1800" dirty="0">
                <a:latin typeface="Arial" charset="0"/>
              </a:rPr>
              <a:t>’</a:t>
            </a:r>
            <a:r>
              <a:rPr lang="en-US" sz="1800" dirty="0">
                <a:latin typeface="Arial" charset="0"/>
              </a:rPr>
              <a:t>s own policies and practices. This is a sample presentation that must be customized to match the employer</a:t>
            </a:r>
            <a:r>
              <a:rPr lang="ja-JP" altLang="en-US" sz="1800" dirty="0">
                <a:latin typeface="Arial" charset="0"/>
              </a:rPr>
              <a:t>’</a:t>
            </a:r>
            <a:r>
              <a:rPr lang="en-US" sz="1800" dirty="0">
                <a:latin typeface="Arial" charset="0"/>
              </a:rPr>
              <a:t>s own culture, policies and practices</a:t>
            </a:r>
            <a:endParaRPr lang="en-US" sz="1800" dirty="0"/>
          </a:p>
        </p:txBody>
      </p:sp>
      <p:sp>
        <p:nvSpPr>
          <p:cNvPr id="4" name="Slide Number Placeholder 3"/>
          <p:cNvSpPr>
            <a:spLocks noGrp="1"/>
          </p:cNvSpPr>
          <p:nvPr>
            <p:ph type="sldNum" sz="quarter" idx="10"/>
          </p:nvPr>
        </p:nvSpPr>
        <p:spPr/>
        <p:txBody>
          <a:bodyPr/>
          <a:lstStyle/>
          <a:p>
            <a:fld id="{EB7246C3-7780-2D43-8703-1F3B2B240EF6}" type="slidenum">
              <a:rPr lang="en-US" smtClean="0"/>
              <a:t>2</a:t>
            </a:fld>
            <a:endParaRPr lang="en-US" dirty="0"/>
          </a:p>
        </p:txBody>
      </p:sp>
    </p:spTree>
    <p:extLst>
      <p:ext uri="{BB962C8B-B14F-4D97-AF65-F5344CB8AC3E}">
        <p14:creationId xmlns:p14="http://schemas.microsoft.com/office/powerpoint/2010/main" val="356363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Note to presenter: </a:t>
            </a:r>
            <a:r>
              <a:rPr lang="en-US" sz="1800" dirty="0">
                <a:latin typeface="Arial" charset="0"/>
              </a:rPr>
              <a:t>This sample presentation is intended for presentation to supervisors and other individuals who manage employees. It is designed to be presented by an individual who is knowledgeable in employee relations and specifically in workplace bullying issues and in the employer</a:t>
            </a:r>
            <a:r>
              <a:rPr lang="ja-JP" altLang="en-US" sz="1800" dirty="0">
                <a:latin typeface="Arial" charset="0"/>
              </a:rPr>
              <a:t>’</a:t>
            </a:r>
            <a:r>
              <a:rPr lang="en-US" sz="1800" dirty="0">
                <a:latin typeface="Arial" charset="0"/>
              </a:rPr>
              <a:t>s own policies and practices. This is a sample presentation that must be customized to match the employer</a:t>
            </a:r>
            <a:r>
              <a:rPr lang="ja-JP" altLang="en-US" sz="1800" dirty="0">
                <a:latin typeface="Arial" charset="0"/>
              </a:rPr>
              <a:t>’</a:t>
            </a:r>
            <a:r>
              <a:rPr lang="en-US" sz="1800" dirty="0">
                <a:latin typeface="Arial" charset="0"/>
              </a:rPr>
              <a:t>s own culture, policies and practices</a:t>
            </a:r>
            <a:endParaRPr lang="en-US" sz="1800" dirty="0"/>
          </a:p>
        </p:txBody>
      </p:sp>
      <p:sp>
        <p:nvSpPr>
          <p:cNvPr id="4" name="Slide Number Placeholder 3"/>
          <p:cNvSpPr>
            <a:spLocks noGrp="1"/>
          </p:cNvSpPr>
          <p:nvPr>
            <p:ph type="sldNum" sz="quarter" idx="10"/>
          </p:nvPr>
        </p:nvSpPr>
        <p:spPr/>
        <p:txBody>
          <a:bodyPr/>
          <a:lstStyle/>
          <a:p>
            <a:fld id="{EB7246C3-7780-2D43-8703-1F3B2B240EF6}" type="slidenum">
              <a:rPr lang="en-US" smtClean="0"/>
              <a:t>3</a:t>
            </a:fld>
            <a:endParaRPr lang="en-US" dirty="0"/>
          </a:p>
        </p:txBody>
      </p:sp>
    </p:spTree>
    <p:extLst>
      <p:ext uri="{BB962C8B-B14F-4D97-AF65-F5344CB8AC3E}">
        <p14:creationId xmlns:p14="http://schemas.microsoft.com/office/powerpoint/2010/main" val="356363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a:t>
            </a:r>
            <a:r>
              <a:rPr lang="en-US" baseline="0" dirty="0"/>
              <a:t> Consider state nondiscrimination laws and whether to include them by name or protected class in this and future slides.</a:t>
            </a:r>
            <a:endParaRPr lang="en-US" dirty="0"/>
          </a:p>
        </p:txBody>
      </p:sp>
      <p:sp>
        <p:nvSpPr>
          <p:cNvPr id="4" name="Slide Number Placeholder 3"/>
          <p:cNvSpPr>
            <a:spLocks noGrp="1"/>
          </p:cNvSpPr>
          <p:nvPr>
            <p:ph type="sldNum" sz="quarter" idx="10"/>
          </p:nvPr>
        </p:nvSpPr>
        <p:spPr/>
        <p:txBody>
          <a:bodyPr/>
          <a:lstStyle/>
          <a:p>
            <a:fld id="{EB7246C3-7780-2D43-8703-1F3B2B240EF6}" type="slidenum">
              <a:rPr lang="en-US" smtClean="0"/>
              <a:t>12</a:t>
            </a:fld>
            <a:endParaRPr lang="en-US" dirty="0"/>
          </a:p>
        </p:txBody>
      </p:sp>
    </p:spTree>
    <p:extLst>
      <p:ext uri="{BB962C8B-B14F-4D97-AF65-F5344CB8AC3E}">
        <p14:creationId xmlns:p14="http://schemas.microsoft.com/office/powerpoint/2010/main" val="248026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Illegal</a:t>
            </a:r>
            <a:r>
              <a:rPr lang="en-US" baseline="0" dirty="0"/>
              <a:t> sexual harassment, based on protected class sex and quid pro quo, meaning “this for that.”</a:t>
            </a:r>
            <a:endParaRPr lang="en-US" dirty="0"/>
          </a:p>
        </p:txBody>
      </p:sp>
      <p:sp>
        <p:nvSpPr>
          <p:cNvPr id="4" name="Slide Number Placeholder 3"/>
          <p:cNvSpPr>
            <a:spLocks noGrp="1"/>
          </p:cNvSpPr>
          <p:nvPr>
            <p:ph type="sldNum" sz="quarter" idx="10"/>
          </p:nvPr>
        </p:nvSpPr>
        <p:spPr/>
        <p:txBody>
          <a:bodyPr/>
          <a:lstStyle/>
          <a:p>
            <a:fld id="{EB7246C3-7780-2D43-8703-1F3B2B240EF6}" type="slidenum">
              <a:rPr lang="en-US" smtClean="0"/>
              <a:t>13</a:t>
            </a:fld>
            <a:endParaRPr lang="en-US" dirty="0"/>
          </a:p>
        </p:txBody>
      </p:sp>
    </p:spTree>
    <p:extLst>
      <p:ext uri="{BB962C8B-B14F-4D97-AF65-F5344CB8AC3E}">
        <p14:creationId xmlns:p14="http://schemas.microsoft.com/office/powerpoint/2010/main" val="2345836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Bullying if it is not specific to any particular</a:t>
            </a:r>
            <a:r>
              <a:rPr lang="en-US" baseline="0" dirty="0"/>
              <a:t> protected class. If this employee feels that the treatment is due to some specific protected class such as if the employee has a disability, it could become illegal harassment.</a:t>
            </a:r>
            <a:endParaRPr lang="en-US" dirty="0"/>
          </a:p>
        </p:txBody>
      </p:sp>
      <p:sp>
        <p:nvSpPr>
          <p:cNvPr id="4" name="Slide Number Placeholder 3"/>
          <p:cNvSpPr>
            <a:spLocks noGrp="1"/>
          </p:cNvSpPr>
          <p:nvPr>
            <p:ph type="sldNum" sz="quarter" idx="10"/>
          </p:nvPr>
        </p:nvSpPr>
        <p:spPr/>
        <p:txBody>
          <a:bodyPr/>
          <a:lstStyle/>
          <a:p>
            <a:fld id="{EB7246C3-7780-2D43-8703-1F3B2B240EF6}" type="slidenum">
              <a:rPr lang="en-US" smtClean="0"/>
              <a:t>14</a:t>
            </a:fld>
            <a:endParaRPr lang="en-US" dirty="0"/>
          </a:p>
        </p:txBody>
      </p:sp>
    </p:spTree>
    <p:extLst>
      <p:ext uri="{BB962C8B-B14F-4D97-AF65-F5344CB8AC3E}">
        <p14:creationId xmlns:p14="http://schemas.microsoft.com/office/powerpoint/2010/main" val="182376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Bullying;</a:t>
            </a:r>
            <a:r>
              <a:rPr lang="en-US" baseline="0" dirty="0"/>
              <a:t> the treatment does not appear to be due to Peter being a member of any particular protected class.</a:t>
            </a:r>
            <a:endParaRPr lang="en-US" dirty="0"/>
          </a:p>
        </p:txBody>
      </p:sp>
      <p:sp>
        <p:nvSpPr>
          <p:cNvPr id="4" name="Slide Number Placeholder 3"/>
          <p:cNvSpPr>
            <a:spLocks noGrp="1"/>
          </p:cNvSpPr>
          <p:nvPr>
            <p:ph type="sldNum" sz="quarter" idx="10"/>
          </p:nvPr>
        </p:nvSpPr>
        <p:spPr/>
        <p:txBody>
          <a:bodyPr/>
          <a:lstStyle/>
          <a:p>
            <a:fld id="{EB7246C3-7780-2D43-8703-1F3B2B240EF6}" type="slidenum">
              <a:rPr lang="en-US" smtClean="0"/>
              <a:t>15</a:t>
            </a:fld>
            <a:endParaRPr lang="en-US" dirty="0"/>
          </a:p>
        </p:txBody>
      </p:sp>
    </p:spTree>
    <p:extLst>
      <p:ext uri="{BB962C8B-B14F-4D97-AF65-F5344CB8AC3E}">
        <p14:creationId xmlns:p14="http://schemas.microsoft.com/office/powerpoint/2010/main" val="106194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Note to presenter:</a:t>
            </a:r>
            <a:r>
              <a:rPr lang="en-US" sz="1800" baseline="0" dirty="0"/>
              <a:t> </a:t>
            </a:r>
            <a:r>
              <a:rPr lang="en-US" sz="1800" dirty="0">
                <a:latin typeface="Arial" charset="0"/>
              </a:rPr>
              <a:t>Distribute a copy of your company</a:t>
            </a:r>
            <a:r>
              <a:rPr lang="ja-JP" altLang="en-US" sz="1800" dirty="0">
                <a:latin typeface="Arial" charset="0"/>
              </a:rPr>
              <a:t>’</a:t>
            </a:r>
            <a:r>
              <a:rPr lang="en-US" sz="1800" dirty="0">
                <a:latin typeface="Arial" charset="0"/>
              </a:rPr>
              <a:t>s policy; review and discuss it with attendees.</a:t>
            </a:r>
          </a:p>
          <a:p>
            <a:endParaRPr lang="en-US" dirty="0"/>
          </a:p>
        </p:txBody>
      </p:sp>
      <p:sp>
        <p:nvSpPr>
          <p:cNvPr id="4" name="Slide Number Placeholder 3"/>
          <p:cNvSpPr>
            <a:spLocks noGrp="1"/>
          </p:cNvSpPr>
          <p:nvPr>
            <p:ph type="sldNum" sz="quarter" idx="10"/>
          </p:nvPr>
        </p:nvSpPr>
        <p:spPr/>
        <p:txBody>
          <a:bodyPr/>
          <a:lstStyle/>
          <a:p>
            <a:fld id="{EB7246C3-7780-2D43-8703-1F3B2B240EF6}" type="slidenum">
              <a:rPr lang="en-US" smtClean="0"/>
              <a:t>22</a:t>
            </a:fld>
            <a:endParaRPr lang="en-US" dirty="0"/>
          </a:p>
        </p:txBody>
      </p:sp>
    </p:spTree>
    <p:extLst>
      <p:ext uri="{BB962C8B-B14F-4D97-AF65-F5344CB8AC3E}">
        <p14:creationId xmlns:p14="http://schemas.microsoft.com/office/powerpoint/2010/main" val="747129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29609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314960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RELATIONSHIP</a:t>
            </a:r>
            <a:r>
              <a:rPr lang="en-US" sz="1200" b="1" i="0" baseline="0" dirty="0">
                <a:solidFill>
                  <a:schemeClr val="bg1"/>
                </a:solidFill>
                <a:latin typeface="Arial" charset="0"/>
                <a:ea typeface="Arial" charset="0"/>
                <a:cs typeface="Arial" charset="0"/>
              </a:rPr>
              <a:t> MANAGEMENT</a:t>
            </a:r>
            <a:endParaRPr lang="en-US" sz="1200" b="1" i="0" dirty="0">
              <a:solidFill>
                <a:schemeClr val="bg1"/>
              </a:solidFill>
              <a:latin typeface="Arial" charset="0"/>
              <a:ea typeface="Arial" charset="0"/>
              <a:cs typeface="Arial" charset="0"/>
            </a:endParaRPr>
          </a:p>
        </p:txBody>
      </p:sp>
      <p:pic>
        <p:nvPicPr>
          <p:cNvPr id="7" name="Picture 6"/>
          <p:cNvPicPr>
            <a:picLocks noChangeAspect="1"/>
          </p:cNvPicPr>
          <p:nvPr userDrawn="1"/>
        </p:nvPicPr>
        <p:blipFill>
          <a:blip r:embed="rId3"/>
          <a:stretch>
            <a:fillRect/>
          </a:stretch>
        </p:blipFill>
        <p:spPr>
          <a:xfrm>
            <a:off x="320040" y="342581"/>
            <a:ext cx="347472" cy="258831"/>
          </a:xfrm>
          <a:prstGeom prst="rect">
            <a:avLst/>
          </a:prstGeom>
        </p:spPr>
      </p:pic>
      <p:pic>
        <p:nvPicPr>
          <p:cNvPr id="12" name="Picture 11"/>
          <p:cNvPicPr>
            <a:picLocks noChangeAspect="1"/>
          </p:cNvPicPr>
          <p:nvPr userDrawn="1"/>
        </p:nvPicPr>
        <p:blipFill>
          <a:blip r:embed="rId4"/>
          <a:stretch>
            <a:fillRect/>
          </a:stretch>
        </p:blipFill>
        <p:spPr>
          <a:xfrm>
            <a:off x="320041" y="5198534"/>
            <a:ext cx="1466230" cy="845462"/>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RELATIONSHIP MANAGEMENT</a:t>
            </a:r>
          </a:p>
        </p:txBody>
      </p:sp>
      <p:pic>
        <p:nvPicPr>
          <p:cNvPr id="4" name="Picture 3"/>
          <p:cNvPicPr>
            <a:picLocks noChangeAspect="1"/>
          </p:cNvPicPr>
          <p:nvPr userDrawn="1"/>
        </p:nvPicPr>
        <p:blipFill>
          <a:blip r:embed="rId2"/>
          <a:stretch>
            <a:fillRect/>
          </a:stretch>
        </p:blipFill>
        <p:spPr>
          <a:xfrm>
            <a:off x="4126957" y="373300"/>
            <a:ext cx="896112" cy="667512"/>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a:solidFill>
                  <a:srgbClr val="898989"/>
                </a:solidFill>
              </a:rPr>
              <a:t>RELATIONSHIP</a:t>
            </a:r>
            <a:r>
              <a:rPr lang="en-US" sz="800" baseline="0" dirty="0">
                <a:solidFill>
                  <a:srgbClr val="898989"/>
                </a:solidFill>
              </a:rPr>
              <a:t> MANAGEMENT</a:t>
            </a:r>
            <a:endParaRPr lang="en-US" sz="800" dirty="0">
              <a:solidFill>
                <a:srgbClr val="898989"/>
              </a:solidFill>
            </a:endParaRP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3" name="Picture 2"/>
          <p:cNvPicPr>
            <a:picLocks noChangeAspect="1"/>
          </p:cNvPicPr>
          <p:nvPr/>
        </p:nvPicPr>
        <p:blipFill>
          <a:blip r:embed="rId17"/>
          <a:stretch>
            <a:fillRect/>
          </a:stretch>
        </p:blipFill>
        <p:spPr>
          <a:xfrm>
            <a:off x="640080" y="6459546"/>
            <a:ext cx="228600" cy="170284"/>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10006"/>
            <a:ext cx="6858000" cy="653012"/>
          </a:xfrm>
        </p:spPr>
        <p:txBody>
          <a:bodyPr/>
          <a:lstStyle/>
          <a:p>
            <a:r>
              <a:rPr lang="en-US" sz="3200" dirty="0"/>
              <a:t>Confronting Workplace Bullying</a:t>
            </a:r>
          </a:p>
        </p:txBody>
      </p:sp>
      <p:sp>
        <p:nvSpPr>
          <p:cNvPr id="3" name="Text Placeholder 2"/>
          <p:cNvSpPr>
            <a:spLocks noGrp="1"/>
          </p:cNvSpPr>
          <p:nvPr>
            <p:ph type="body" sz="quarter" idx="10"/>
          </p:nvPr>
        </p:nvSpPr>
        <p:spPr/>
        <p:txBody>
          <a:bodyPr/>
          <a:lstStyle/>
          <a:p>
            <a:r>
              <a:rPr lang="en-US" dirty="0"/>
              <a:t> </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a:latin typeface="Arial" charset="0"/>
              </a:rPr>
              <a:t>Forms of Bullying Behavior (cont.)</a:t>
            </a:r>
          </a:p>
        </p:txBody>
      </p:sp>
      <p:sp>
        <p:nvSpPr>
          <p:cNvPr id="13316" name="Rectangle 3"/>
          <p:cNvSpPr>
            <a:spLocks noGrp="1" noChangeArrowheads="1"/>
          </p:cNvSpPr>
          <p:nvPr>
            <p:ph idx="1"/>
          </p:nvPr>
        </p:nvSpPr>
        <p:spPr/>
        <p:txBody>
          <a:bodyPr/>
          <a:lstStyle/>
          <a:p>
            <a:pPr marL="342900" indent="-342900" eaLnBrk="1" hangingPunct="1">
              <a:buFont typeface="Arial"/>
              <a:buChar char="•"/>
            </a:pPr>
            <a:r>
              <a:rPr lang="en-US" sz="2000" dirty="0">
                <a:latin typeface="Arial" charset="0"/>
              </a:rPr>
              <a:t>Malicious gossiping.</a:t>
            </a:r>
          </a:p>
          <a:p>
            <a:pPr marL="342900" indent="-342900" eaLnBrk="1" hangingPunct="1">
              <a:buFont typeface="Arial"/>
              <a:buChar char="•"/>
            </a:pPr>
            <a:r>
              <a:rPr lang="en-US" sz="2000" dirty="0">
                <a:latin typeface="Arial" charset="0"/>
              </a:rPr>
              <a:t>Monopolizing supplies and other resources.</a:t>
            </a:r>
          </a:p>
          <a:p>
            <a:pPr marL="342900" indent="-342900" eaLnBrk="1" hangingPunct="1">
              <a:buFont typeface="Arial"/>
              <a:buChar char="•"/>
            </a:pPr>
            <a:r>
              <a:rPr lang="en-US" sz="2000" dirty="0">
                <a:latin typeface="Arial" charset="0"/>
              </a:rPr>
              <a:t>Aggressive e-mails or notes.</a:t>
            </a:r>
          </a:p>
          <a:p>
            <a:pPr marL="342900" indent="-342900" eaLnBrk="1" hangingPunct="1">
              <a:buFont typeface="Arial"/>
              <a:buChar char="•"/>
            </a:pPr>
            <a:r>
              <a:rPr lang="en-US" sz="2000" dirty="0">
                <a:latin typeface="Arial" charset="0"/>
              </a:rPr>
              <a:t>Overt threats and aggression or violence.</a:t>
            </a:r>
          </a:p>
          <a:p>
            <a:pPr eaLnBrk="1" hangingPunct="1"/>
            <a:endParaRPr lang="en-US" sz="2000" dirty="0">
              <a:latin typeface="Arial" charset="0"/>
            </a:endParaRPr>
          </a:p>
          <a:p>
            <a:pPr eaLnBrk="1" hangingPunct="1">
              <a:buFontTx/>
              <a:buNone/>
            </a:pPr>
            <a:endParaRPr lang="en-US" sz="2000" dirty="0">
              <a:latin typeface="Arial" charset="0"/>
            </a:endParaRPr>
          </a:p>
        </p:txBody>
      </p:sp>
      <p:sp>
        <p:nvSpPr>
          <p:cNvPr id="13314"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AF7451A-8E75-0745-A543-46D352D4AEAA}" type="slidenum">
              <a:rPr lang="en-US">
                <a:solidFill>
                  <a:srgbClr val="618DD1"/>
                </a:solidFill>
              </a:rPr>
              <a:pPr/>
              <a:t>10</a:t>
            </a:fld>
            <a:endParaRPr lang="en-US" dirty="0">
              <a:solidFill>
                <a:srgbClr val="618DD1"/>
              </a:solidFill>
            </a:endParaRPr>
          </a:p>
        </p:txBody>
      </p:sp>
    </p:spTree>
    <p:extLst>
      <p:ext uri="{BB962C8B-B14F-4D97-AF65-F5344CB8AC3E}">
        <p14:creationId xmlns:p14="http://schemas.microsoft.com/office/powerpoint/2010/main" val="3550735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a:latin typeface="Arial" charset="0"/>
              </a:rPr>
              <a:t>Questions? Comments?</a:t>
            </a:r>
          </a:p>
        </p:txBody>
      </p:sp>
      <p:sp>
        <p:nvSpPr>
          <p:cNvPr id="18435"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68C4719A-7AFA-9248-B670-5926FE5BBDBE}" type="slidenum">
              <a:rPr lang="en-US">
                <a:solidFill>
                  <a:srgbClr val="618DD1"/>
                </a:solidFill>
              </a:rPr>
              <a:pPr/>
              <a:t>11</a:t>
            </a:fld>
            <a:endParaRPr lang="en-US" dirty="0">
              <a:solidFill>
                <a:srgbClr val="618DD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a:latin typeface="Arial" charset="0"/>
              </a:rPr>
              <a:t>Workplace Bullying vs. Illegal Discrimination and Harassment</a:t>
            </a:r>
          </a:p>
        </p:txBody>
      </p:sp>
      <p:sp>
        <p:nvSpPr>
          <p:cNvPr id="15363" name="Content Placeholder 2"/>
          <p:cNvSpPr>
            <a:spLocks noGrp="1"/>
          </p:cNvSpPr>
          <p:nvPr>
            <p:ph idx="1"/>
          </p:nvPr>
        </p:nvSpPr>
        <p:spPr/>
        <p:txBody>
          <a:bodyPr/>
          <a:lstStyle/>
          <a:p>
            <a:r>
              <a:rPr lang="en-US" dirty="0">
                <a:latin typeface="Arial" charset="0"/>
              </a:rPr>
              <a:t>Workplace bullying is inappropriate and unacceptable behavior, but it is not prohibited by federal law unless t</a:t>
            </a:r>
            <a:r>
              <a:rPr lang="en-US" dirty="0"/>
              <a:t>he basis for it is tied to a protected category </a:t>
            </a:r>
            <a:r>
              <a:rPr lang="en-US" dirty="0">
                <a:latin typeface="Arial" charset="0"/>
              </a:rPr>
              <a:t>covered by Title VII of the Civil Rights Act, the Americans with Disabilities Act (ADA), the </a:t>
            </a:r>
            <a:r>
              <a:rPr lang="en-US" dirty="0"/>
              <a:t>Age Discrimination in Employment Act (</a:t>
            </a:r>
            <a:r>
              <a:rPr lang="en-US" dirty="0">
                <a:latin typeface="Arial" charset="0"/>
              </a:rPr>
              <a:t>ADEA), the </a:t>
            </a:r>
            <a:r>
              <a:rPr lang="en-US" dirty="0"/>
              <a:t>Genetic Information Nondiscrimination Act (</a:t>
            </a:r>
            <a:r>
              <a:rPr lang="en-US" dirty="0">
                <a:latin typeface="Arial" charset="0"/>
              </a:rPr>
              <a:t>GINA), and the </a:t>
            </a:r>
            <a:r>
              <a:rPr lang="en-US" dirty="0"/>
              <a:t>Uniformed Services Employment and Reemployment Rights Act (</a:t>
            </a:r>
            <a:r>
              <a:rPr lang="en-US" dirty="0">
                <a:latin typeface="Arial" charset="0"/>
              </a:rPr>
              <a:t>USERRA) and under state fair employment laws pertaining to discrimination and harassment based on protected group status such as age, race, sex, gender, ethnic origin, disability, military status and religion. </a:t>
            </a:r>
          </a:p>
          <a:p>
            <a:r>
              <a:rPr lang="en-US" dirty="0"/>
              <a:t>Several states have introduced workplace anti-bullying bills in recent years and in 2019, Tennessee’s Healthy Workplace Act, prohibiting workplace bullying that is not based on a protected category, was extended to include private employers. </a:t>
            </a:r>
            <a:endParaRPr lang="en-US" dirty="0">
              <a:latin typeface="Arial" charset="0"/>
            </a:endParaRPr>
          </a:p>
          <a:p>
            <a:endParaRPr lang="en-US" dirty="0">
              <a:latin typeface="Arial" charset="0"/>
            </a:endParaRPr>
          </a:p>
          <a:p>
            <a:pPr eaLnBrk="1" hangingPunct="1">
              <a:buFontTx/>
              <a:buNone/>
            </a:pPr>
            <a:endParaRPr lang="en-US" dirty="0">
              <a:latin typeface="Arial" charset="0"/>
            </a:endParaRPr>
          </a:p>
        </p:txBody>
      </p:sp>
      <p:sp>
        <p:nvSpPr>
          <p:cNvPr id="15364"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756F69F4-860E-0040-AA01-504153147751}" type="slidenum">
              <a:rPr lang="en-US">
                <a:solidFill>
                  <a:srgbClr val="618DD1"/>
                </a:solidFill>
              </a:rPr>
              <a:pPr/>
              <a:t>12</a:t>
            </a:fld>
            <a:endParaRPr lang="en-US" dirty="0">
              <a:solidFill>
                <a:srgbClr val="618DD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a:latin typeface="Arial" charset="0"/>
              </a:rPr>
              <a:t>Workplace Bullying vs. Illegal Discrimination and Harassment: Quiz</a:t>
            </a:r>
          </a:p>
        </p:txBody>
      </p:sp>
      <p:sp>
        <p:nvSpPr>
          <p:cNvPr id="14339" name="Content Placeholder 2"/>
          <p:cNvSpPr>
            <a:spLocks noGrp="1"/>
          </p:cNvSpPr>
          <p:nvPr>
            <p:ph idx="1"/>
          </p:nvPr>
        </p:nvSpPr>
        <p:spPr/>
        <p:txBody>
          <a:bodyPr/>
          <a:lstStyle/>
          <a:p>
            <a:pPr marL="0" indent="0" eaLnBrk="1" hangingPunct="1">
              <a:buFontTx/>
              <a:buNone/>
            </a:pPr>
            <a:r>
              <a:rPr lang="en-US" dirty="0">
                <a:latin typeface="Arial" charset="0"/>
              </a:rPr>
              <a:t>For each of the following, state whether the behavior is workplace bullying or illegal discrimination/harassment.</a:t>
            </a:r>
          </a:p>
          <a:p>
            <a:pPr marL="0" indent="0" eaLnBrk="1" hangingPunct="1">
              <a:buFontTx/>
              <a:buNone/>
            </a:pPr>
            <a:r>
              <a:rPr lang="en-US" dirty="0">
                <a:latin typeface="Arial" charset="0"/>
              </a:rPr>
              <a:t>Example 1</a:t>
            </a:r>
          </a:p>
          <a:p>
            <a:pPr marL="0" indent="0" eaLnBrk="1" hangingPunct="1">
              <a:buFontTx/>
              <a:buNone/>
            </a:pPr>
            <a:r>
              <a:rPr lang="en-US" dirty="0">
                <a:latin typeface="Arial" charset="0"/>
              </a:rPr>
              <a:t>John Smith, production line manager, calls Mary Adams, one of his assembly line workers, </a:t>
            </a:r>
            <a:r>
              <a:rPr lang="ja-JP" altLang="en-US" dirty="0">
                <a:latin typeface="Arial" charset="0"/>
              </a:rPr>
              <a:t>“</a:t>
            </a:r>
            <a:r>
              <a:rPr lang="en-US" dirty="0">
                <a:latin typeface="Arial" charset="0"/>
              </a:rPr>
              <a:t>sweetie pie</a:t>
            </a:r>
            <a:r>
              <a:rPr lang="ja-JP" altLang="en-US" dirty="0">
                <a:latin typeface="Arial" charset="0"/>
              </a:rPr>
              <a:t>”</a:t>
            </a:r>
            <a:r>
              <a:rPr lang="en-US" dirty="0">
                <a:latin typeface="Arial" charset="0"/>
              </a:rPr>
              <a:t> in a group meeting in front of her co-workers. Most of her co-workers are men. He continues, saying that she makes lots of mistakes and is slower than everyone else but that she looks really cute in her work overalls and hard hat. He calls her into his office after the meeting and says if she will go out with him, he will give her a desk job to get her off the assembly line. </a:t>
            </a:r>
          </a:p>
          <a:p>
            <a:pPr marL="0" indent="0" eaLnBrk="1" hangingPunct="1">
              <a:buFontTx/>
              <a:buNone/>
            </a:pPr>
            <a:r>
              <a:rPr lang="en-US" dirty="0">
                <a:latin typeface="Arial" charset="0"/>
              </a:rPr>
              <a:t>Is this workplace bullying or illegal discrimination and harassment? </a:t>
            </a:r>
          </a:p>
          <a:p>
            <a:pPr marL="0" indent="0" eaLnBrk="1" hangingPunct="1">
              <a:buFontTx/>
              <a:buNone/>
            </a:pPr>
            <a:endParaRPr lang="en-US" dirty="0">
              <a:latin typeface="Arial" charset="0"/>
            </a:endParaRPr>
          </a:p>
        </p:txBody>
      </p:sp>
      <p:sp>
        <p:nvSpPr>
          <p:cNvPr id="16388"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E9EC70D-EFEA-AA4A-9871-916C027812BA}" type="slidenum">
              <a:rPr lang="en-US">
                <a:solidFill>
                  <a:srgbClr val="618DD1"/>
                </a:solidFill>
              </a:rPr>
              <a:pPr/>
              <a:t>13</a:t>
            </a:fld>
            <a:endParaRPr lang="en-US" dirty="0">
              <a:solidFill>
                <a:srgbClr val="618DD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a:latin typeface="Arial" charset="0"/>
              </a:rPr>
              <a:t>Workplace Bullying vs. Illegal Discrimination and Harassment: Quiz (cont.)</a:t>
            </a:r>
          </a:p>
        </p:txBody>
      </p:sp>
      <p:sp>
        <p:nvSpPr>
          <p:cNvPr id="17411" name="Content Placeholder 2"/>
          <p:cNvSpPr>
            <a:spLocks noGrp="1"/>
          </p:cNvSpPr>
          <p:nvPr>
            <p:ph idx="1"/>
          </p:nvPr>
        </p:nvSpPr>
        <p:spPr/>
        <p:txBody>
          <a:bodyPr/>
          <a:lstStyle/>
          <a:p>
            <a:pPr eaLnBrk="1" hangingPunct="1">
              <a:buFontTx/>
              <a:buNone/>
            </a:pPr>
            <a:r>
              <a:rPr lang="en-US" dirty="0">
                <a:latin typeface="Arial" charset="0"/>
              </a:rPr>
              <a:t>Example 2</a:t>
            </a:r>
          </a:p>
          <a:p>
            <a:pPr eaLnBrk="1" hangingPunct="1">
              <a:buFontTx/>
              <a:buNone/>
            </a:pPr>
            <a:r>
              <a:rPr lang="en-US" dirty="0">
                <a:latin typeface="Arial" charset="0"/>
              </a:rPr>
              <a:t>Joan Downing yells and curses at her co-worker, Paul Jones, who has a cubicle next to hers. She makes fun of his new haircut and the way he walks. She constantly criticizes his work performance and gossips to other employees about phone conversations between Paul and his girlfriend. </a:t>
            </a:r>
          </a:p>
          <a:p>
            <a:pPr eaLnBrk="1" hangingPunct="1">
              <a:buFontTx/>
              <a:buNone/>
            </a:pPr>
            <a:r>
              <a:rPr lang="en-US" dirty="0">
                <a:latin typeface="Arial" charset="0"/>
              </a:rPr>
              <a:t>Is this workplace bullying or illegal discrimination and harassment? </a:t>
            </a:r>
          </a:p>
        </p:txBody>
      </p:sp>
      <p:sp>
        <p:nvSpPr>
          <p:cNvPr id="17412"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8EC85D9-B567-4E47-AE07-C55CBAC9B074}" type="slidenum">
              <a:rPr lang="en-US">
                <a:solidFill>
                  <a:srgbClr val="618DD1"/>
                </a:solidFill>
              </a:rPr>
              <a:pPr/>
              <a:t>14</a:t>
            </a:fld>
            <a:endParaRPr lang="en-US" dirty="0">
              <a:solidFill>
                <a:srgbClr val="618DD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a:latin typeface="Arial" charset="0"/>
              </a:rPr>
              <a:t>Workplace Bullying vs. Illegal Discrimination and Harassment: Quiz (cont.)</a:t>
            </a:r>
          </a:p>
        </p:txBody>
      </p:sp>
      <p:sp>
        <p:nvSpPr>
          <p:cNvPr id="17411" name="Content Placeholder 2"/>
          <p:cNvSpPr>
            <a:spLocks noGrp="1"/>
          </p:cNvSpPr>
          <p:nvPr>
            <p:ph idx="1"/>
          </p:nvPr>
        </p:nvSpPr>
        <p:spPr/>
        <p:txBody>
          <a:bodyPr/>
          <a:lstStyle/>
          <a:p>
            <a:pPr eaLnBrk="1" hangingPunct="1">
              <a:buFontTx/>
              <a:buNone/>
            </a:pPr>
            <a:r>
              <a:rPr lang="en-US" dirty="0">
                <a:latin typeface="Arial" charset="0"/>
              </a:rPr>
              <a:t>Example 3</a:t>
            </a:r>
          </a:p>
          <a:p>
            <a:pPr eaLnBrk="1" hangingPunct="1">
              <a:buFontTx/>
              <a:buNone/>
            </a:pPr>
            <a:r>
              <a:rPr lang="en-US" dirty="0">
                <a:latin typeface="Arial" charset="0"/>
              </a:rPr>
              <a:t>Kurt Brown, who manages the accounting department, sends nasty e-mail messages to his employee, Peter Marks. Kurt blames Peter for the backlog in the department and threatens to demote or fire him if the department does not meet its goals. He glares at him and makes fun of questions Peter asks in staff meetings. </a:t>
            </a:r>
          </a:p>
          <a:p>
            <a:pPr eaLnBrk="1" hangingPunct="1">
              <a:buFontTx/>
              <a:buNone/>
            </a:pPr>
            <a:r>
              <a:rPr lang="en-US" dirty="0">
                <a:latin typeface="Arial" charset="0"/>
              </a:rPr>
              <a:t>Is this workplace bullying or illegal discrimination and harassment?</a:t>
            </a:r>
          </a:p>
        </p:txBody>
      </p:sp>
      <p:sp>
        <p:nvSpPr>
          <p:cNvPr id="17412"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8EC85D9-B567-4E47-AE07-C55CBAC9B074}" type="slidenum">
              <a:rPr lang="en-US">
                <a:solidFill>
                  <a:srgbClr val="618DD1"/>
                </a:solidFill>
              </a:rPr>
              <a:pPr/>
              <a:t>15</a:t>
            </a:fld>
            <a:endParaRPr lang="en-US" dirty="0">
              <a:solidFill>
                <a:srgbClr val="618DD1"/>
              </a:solidFill>
            </a:endParaRPr>
          </a:p>
        </p:txBody>
      </p:sp>
    </p:spTree>
    <p:extLst>
      <p:ext uri="{BB962C8B-B14F-4D97-AF65-F5344CB8AC3E}">
        <p14:creationId xmlns:p14="http://schemas.microsoft.com/office/powerpoint/2010/main" val="373224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24578"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D22DAD0D-FE42-624B-A35D-A2F3F86BA832}" type="slidenum">
              <a:rPr lang="en-US">
                <a:solidFill>
                  <a:srgbClr val="618DD1"/>
                </a:solidFill>
              </a:rPr>
              <a:pPr/>
              <a:t>16</a:t>
            </a:fld>
            <a:endParaRPr lang="en-US" dirty="0">
              <a:solidFill>
                <a:srgbClr val="618DD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Arial" charset="0"/>
              </a:rPr>
              <a:t>Reasons to Confront and Stop Workplace Bullying</a:t>
            </a:r>
          </a:p>
        </p:txBody>
      </p:sp>
      <p:sp>
        <p:nvSpPr>
          <p:cNvPr id="17411" name="Content Placeholder 2"/>
          <p:cNvSpPr>
            <a:spLocks noGrp="1"/>
          </p:cNvSpPr>
          <p:nvPr>
            <p:ph idx="1"/>
          </p:nvPr>
        </p:nvSpPr>
        <p:spPr/>
        <p:txBody>
          <a:bodyPr/>
          <a:lstStyle/>
          <a:p>
            <a:pPr marL="0" indent="0" eaLnBrk="1" hangingPunct="1">
              <a:buFontTx/>
              <a:buNone/>
            </a:pPr>
            <a:r>
              <a:rPr lang="en-US" dirty="0">
                <a:latin typeface="Arial" charset="0"/>
              </a:rPr>
              <a:t>Employers must confront and stop workplace bullying because of significant effects and damage to both employees and to the company.</a:t>
            </a:r>
          </a:p>
          <a:p>
            <a:pPr marL="0" indent="0" eaLnBrk="1" hangingPunct="1"/>
            <a:r>
              <a:rPr lang="en-US" dirty="0">
                <a:latin typeface="Arial" charset="0"/>
              </a:rPr>
              <a:t>Workplace bullying results in employees suffering from significant physical and emotional problems, including anxiety, depression, gastrointestinal disorders, headaches, insomnia, cardiovascular disease, poor concentration, substance abuse and lowered self-esteem. </a:t>
            </a:r>
          </a:p>
          <a:p>
            <a:pPr marL="0" indent="0" eaLnBrk="1" hangingPunct="1">
              <a:buFontTx/>
              <a:buNone/>
            </a:pPr>
            <a:endParaRPr lang="en-US" dirty="0">
              <a:latin typeface="Arial" charset="0"/>
            </a:endParaRPr>
          </a:p>
          <a:p>
            <a:pPr marL="0" indent="0" eaLnBrk="1" hangingPunct="1">
              <a:buFontTx/>
              <a:buNone/>
            </a:pPr>
            <a:endParaRPr lang="en-US" dirty="0">
              <a:latin typeface="Arial" charset="0"/>
            </a:endParaRPr>
          </a:p>
          <a:p>
            <a:pPr marL="0" indent="0" eaLnBrk="1" hangingPunct="1">
              <a:buFontTx/>
              <a:buNone/>
            </a:pPr>
            <a:endParaRPr lang="en-US" dirty="0">
              <a:latin typeface="Arial" charset="0"/>
            </a:endParaRPr>
          </a:p>
          <a:p>
            <a:pPr marL="0" indent="0" eaLnBrk="1" hangingPunct="1">
              <a:buFontTx/>
              <a:buNone/>
            </a:pPr>
            <a:endParaRPr lang="en-US" dirty="0">
              <a:latin typeface="Arial" charset="0"/>
            </a:endParaRPr>
          </a:p>
        </p:txBody>
      </p:sp>
      <p:sp>
        <p:nvSpPr>
          <p:cNvPr id="19460"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524ED05-69B1-1849-A750-1D4791F871D3}" type="slidenum">
              <a:rPr lang="en-US">
                <a:solidFill>
                  <a:srgbClr val="618DD1"/>
                </a:solidFill>
              </a:rPr>
              <a:pPr/>
              <a:t>17</a:t>
            </a:fld>
            <a:endParaRPr lang="en-US" dirty="0">
              <a:solidFill>
                <a:srgbClr val="618DD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Arial" charset="0"/>
              </a:rPr>
              <a:t>Reasons to Confront and Stop Workplace Bullying (cont.)</a:t>
            </a:r>
          </a:p>
        </p:txBody>
      </p:sp>
      <p:sp>
        <p:nvSpPr>
          <p:cNvPr id="17411" name="Content Placeholder 2"/>
          <p:cNvSpPr>
            <a:spLocks noGrp="1"/>
          </p:cNvSpPr>
          <p:nvPr>
            <p:ph idx="1"/>
          </p:nvPr>
        </p:nvSpPr>
        <p:spPr/>
        <p:txBody>
          <a:bodyPr/>
          <a:lstStyle/>
          <a:p>
            <a:pPr marL="0" indent="0" eaLnBrk="1" hangingPunct="1"/>
            <a:r>
              <a:rPr lang="en-US" dirty="0">
                <a:latin typeface="Arial" charset="0"/>
              </a:rPr>
              <a:t>Costs to the employer include turnover, higher health care costs, low productivity, absenteeism, low morale and retaliation that may reach levels of aggressive and violent behavior.</a:t>
            </a:r>
          </a:p>
          <a:p>
            <a:pPr marL="0" indent="0" eaLnBrk="1" hangingPunct="1"/>
            <a:r>
              <a:rPr lang="en-US" dirty="0">
                <a:latin typeface="Arial" charset="0"/>
              </a:rPr>
              <a:t>Above all, tolerating workplace bullying makes it impossible for employers to reach the goal of treating all employees with respect and dignity.</a:t>
            </a:r>
          </a:p>
          <a:p>
            <a:pPr marL="0" indent="0" eaLnBrk="1" hangingPunct="1">
              <a:buFontTx/>
              <a:buNone/>
            </a:pPr>
            <a:endParaRPr lang="en-US" dirty="0">
              <a:latin typeface="Arial" charset="0"/>
            </a:endParaRPr>
          </a:p>
          <a:p>
            <a:pPr marL="0" indent="0" eaLnBrk="1" hangingPunct="1">
              <a:buFontTx/>
              <a:buNone/>
            </a:pPr>
            <a:endParaRPr lang="en-US" dirty="0">
              <a:latin typeface="Arial" charset="0"/>
            </a:endParaRPr>
          </a:p>
          <a:p>
            <a:pPr marL="0" indent="0" eaLnBrk="1" hangingPunct="1">
              <a:buFontTx/>
              <a:buNone/>
            </a:pPr>
            <a:endParaRPr lang="en-US" dirty="0">
              <a:latin typeface="Arial" charset="0"/>
            </a:endParaRPr>
          </a:p>
          <a:p>
            <a:pPr marL="0" indent="0" eaLnBrk="1" hangingPunct="1">
              <a:buFontTx/>
              <a:buNone/>
            </a:pPr>
            <a:endParaRPr lang="en-US" dirty="0">
              <a:latin typeface="Arial" charset="0"/>
            </a:endParaRPr>
          </a:p>
        </p:txBody>
      </p:sp>
      <p:sp>
        <p:nvSpPr>
          <p:cNvPr id="19460"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2524ED05-69B1-1849-A750-1D4791F871D3}" type="slidenum">
              <a:rPr lang="en-US">
                <a:solidFill>
                  <a:srgbClr val="618DD1"/>
                </a:solidFill>
              </a:rPr>
              <a:pPr/>
              <a:t>18</a:t>
            </a:fld>
            <a:endParaRPr lang="en-US" dirty="0">
              <a:solidFill>
                <a:srgbClr val="618DD1"/>
              </a:solidFill>
            </a:endParaRPr>
          </a:p>
        </p:txBody>
      </p:sp>
    </p:spTree>
    <p:extLst>
      <p:ext uri="{BB962C8B-B14F-4D97-AF65-F5344CB8AC3E}">
        <p14:creationId xmlns:p14="http://schemas.microsoft.com/office/powerpoint/2010/main" val="4143789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dirty="0">
                <a:latin typeface="Arial" charset="0"/>
              </a:rPr>
              <a:t>Reasons to Confront and Stop Workplace Bullying (cont.)</a:t>
            </a:r>
          </a:p>
        </p:txBody>
      </p:sp>
      <p:sp>
        <p:nvSpPr>
          <p:cNvPr id="20484" name="Rectangle 3"/>
          <p:cNvSpPr>
            <a:spLocks noGrp="1" noChangeArrowheads="1"/>
          </p:cNvSpPr>
          <p:nvPr>
            <p:ph idx="1"/>
          </p:nvPr>
        </p:nvSpPr>
        <p:spPr/>
        <p:txBody>
          <a:bodyPr/>
          <a:lstStyle/>
          <a:p>
            <a:pPr eaLnBrk="1" hangingPunct="1"/>
            <a:r>
              <a:rPr lang="en-US" dirty="0">
                <a:latin typeface="Arial" charset="0"/>
              </a:rPr>
              <a:t>Although the United States has no specific federal anti-bullying legislation, employers may still be held liable for tolerating bullying in their workplaces. </a:t>
            </a:r>
          </a:p>
          <a:p>
            <a:pPr eaLnBrk="1" hangingPunct="1"/>
            <a:r>
              <a:rPr lang="en-US" dirty="0">
                <a:latin typeface="Arial" charset="0"/>
              </a:rPr>
              <a:t>If the offending behavior is pervasive enough to be considered threatening, intimidating or allowing the creation of an environment full of hostility, there is potential for a claim of constructive discharge, intentional infliction of emotional distress or relating the bullying to protected class discrimination. </a:t>
            </a:r>
          </a:p>
          <a:p>
            <a:pPr eaLnBrk="1" hangingPunct="1"/>
            <a:endParaRPr lang="en-US" dirty="0">
              <a:latin typeface="Arial" charset="0"/>
            </a:endParaRPr>
          </a:p>
        </p:txBody>
      </p:sp>
      <p:sp>
        <p:nvSpPr>
          <p:cNvPr id="20482"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EF817F18-FBBE-F346-A087-81B777B375E5}" type="slidenum">
              <a:rPr lang="en-US">
                <a:solidFill>
                  <a:srgbClr val="618DD1"/>
                </a:solidFill>
              </a:rPr>
              <a:pPr/>
              <a:t>19</a:t>
            </a:fld>
            <a:endParaRPr lang="en-US" dirty="0">
              <a:solidFill>
                <a:srgbClr val="618DD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latin typeface="Arial" charset="0"/>
              </a:rPr>
              <a:t>Introduction</a:t>
            </a:r>
          </a:p>
        </p:txBody>
      </p:sp>
      <p:sp>
        <p:nvSpPr>
          <p:cNvPr id="9220" name="Rectangle 3"/>
          <p:cNvSpPr>
            <a:spLocks noGrp="1" noChangeArrowheads="1"/>
          </p:cNvSpPr>
          <p:nvPr>
            <p:ph idx="1"/>
          </p:nvPr>
        </p:nvSpPr>
        <p:spPr>
          <a:xfrm>
            <a:off x="640080" y="2054650"/>
            <a:ext cx="7909560" cy="4114800"/>
          </a:xfrm>
        </p:spPr>
        <p:txBody>
          <a:bodyPr/>
          <a:lstStyle/>
          <a:p>
            <a:pPr eaLnBrk="1" hangingPunct="1">
              <a:spcBef>
                <a:spcPts val="500"/>
              </a:spcBef>
              <a:spcAft>
                <a:spcPts val="500"/>
              </a:spcAft>
              <a:buFontTx/>
              <a:buNone/>
            </a:pPr>
            <a:r>
              <a:rPr lang="en-US" dirty="0"/>
              <a:t>Findings from a 2017 survey by the Workplace Bullying Institute revealed the following:</a:t>
            </a:r>
          </a:p>
          <a:p>
            <a:pPr marL="285750" indent="-285750">
              <a:buFont typeface="Arial" panose="020B0604020202020204" pitchFamily="34" charset="0"/>
              <a:buChar char="•"/>
            </a:pPr>
            <a:r>
              <a:rPr lang="en-US" dirty="0"/>
              <a:t>19% of U.S. workers are bullied, and another 19% witness bullying.</a:t>
            </a:r>
          </a:p>
          <a:p>
            <a:pPr marL="285750" indent="-285750">
              <a:buFont typeface="Arial" panose="020B0604020202020204" pitchFamily="34" charset="0"/>
              <a:buChar char="•"/>
            </a:pPr>
            <a:r>
              <a:rPr lang="en-US" dirty="0"/>
              <a:t>61% of U.S. workers are aware of abusive conduct in the workplace.</a:t>
            </a:r>
          </a:p>
          <a:p>
            <a:pPr marL="285750" indent="-285750">
              <a:buFont typeface="Arial" panose="020B0604020202020204" pitchFamily="34" charset="0"/>
              <a:buChar char="•"/>
            </a:pPr>
            <a:r>
              <a:rPr lang="en-US" dirty="0"/>
              <a:t>70% of perpetrators are men, and 60% of targets are women.</a:t>
            </a:r>
          </a:p>
          <a:p>
            <a:pPr marL="285750" indent="-285750">
              <a:buFont typeface="Arial" panose="020B0604020202020204" pitchFamily="34" charset="0"/>
              <a:buChar char="•"/>
            </a:pPr>
            <a:r>
              <a:rPr lang="en-US" dirty="0"/>
              <a:t>61% of bullies are bosses, and the majority (63%) operate alone.</a:t>
            </a:r>
          </a:p>
          <a:p>
            <a:pPr marL="285750" indent="-285750">
              <a:buFont typeface="Arial" panose="020B0604020202020204" pitchFamily="34" charset="0"/>
              <a:buChar char="•"/>
            </a:pPr>
            <a:r>
              <a:rPr lang="en-US" dirty="0"/>
              <a:t>40% of bullied targets are believed to experience adverse health effects.</a:t>
            </a:r>
          </a:p>
          <a:p>
            <a:pPr marL="285750" indent="-285750">
              <a:buFont typeface="Arial" panose="020B0604020202020204" pitchFamily="34" charset="0"/>
              <a:buChar char="•"/>
            </a:pPr>
            <a:r>
              <a:rPr lang="en-US" dirty="0"/>
              <a:t>To make the bullying stop, 65% of targets leave their jobs.</a:t>
            </a:r>
          </a:p>
          <a:p>
            <a:pPr eaLnBrk="1" hangingPunct="1">
              <a:spcBef>
                <a:spcPts val="500"/>
              </a:spcBef>
              <a:spcAft>
                <a:spcPts val="500"/>
              </a:spcAft>
              <a:buFontTx/>
              <a:buNone/>
            </a:pPr>
            <a:endParaRPr lang="en-US" sz="1600" dirty="0">
              <a:latin typeface="Arial" charset="0"/>
            </a:endParaRPr>
          </a:p>
          <a:p>
            <a:pPr eaLnBrk="1" hangingPunct="1">
              <a:lnSpc>
                <a:spcPct val="90000"/>
              </a:lnSpc>
              <a:buFontTx/>
              <a:buNone/>
            </a:pPr>
            <a:r>
              <a:rPr lang="en-US" sz="1600" dirty="0">
                <a:latin typeface="Arial" charset="0"/>
              </a:rPr>
              <a:t>	</a:t>
            </a:r>
            <a:endParaRPr lang="en-US" dirty="0">
              <a:latin typeface="Arial" charset="0"/>
            </a:endParaRPr>
          </a:p>
          <a:p>
            <a:pPr eaLnBrk="1" hangingPunct="1">
              <a:spcBef>
                <a:spcPts val="500"/>
              </a:spcBef>
              <a:spcAft>
                <a:spcPts val="500"/>
              </a:spcAft>
              <a:buFontTx/>
              <a:buNone/>
            </a:pPr>
            <a:endParaRPr lang="en-US" dirty="0">
              <a:latin typeface="Arial" charset="0"/>
            </a:endParaRPr>
          </a:p>
        </p:txBody>
      </p:sp>
      <p:sp>
        <p:nvSpPr>
          <p:cNvPr id="9218"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6761B60A-6A45-484E-ACD0-9F072E1A2323}" type="slidenum">
              <a:rPr lang="en-US">
                <a:solidFill>
                  <a:srgbClr val="618DD1"/>
                </a:solidFill>
              </a:rPr>
              <a:pPr/>
              <a:t>2</a:t>
            </a:fld>
            <a:endParaRPr lang="en-US" dirty="0">
              <a:solidFill>
                <a:srgbClr val="618DD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dirty="0">
                <a:latin typeface="Arial" charset="0"/>
              </a:rPr>
              <a:t>Questions? Comments? </a:t>
            </a:r>
          </a:p>
        </p:txBody>
      </p:sp>
      <p:sp>
        <p:nvSpPr>
          <p:cNvPr id="22530"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79EFD68E-A732-8349-9B5F-6F42B1790010}" type="slidenum">
              <a:rPr lang="en-US">
                <a:solidFill>
                  <a:srgbClr val="618DD1"/>
                </a:solidFill>
              </a:rPr>
              <a:pPr/>
              <a:t>20</a:t>
            </a:fld>
            <a:endParaRPr lang="en-US" dirty="0">
              <a:solidFill>
                <a:srgbClr val="618DD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dirty="0">
                <a:latin typeface="Arial" charset="0"/>
              </a:rPr>
              <a:t>Ways to Confront and Stop Workplace Bullying</a:t>
            </a:r>
          </a:p>
        </p:txBody>
      </p:sp>
      <p:sp>
        <p:nvSpPr>
          <p:cNvPr id="21508" name="Rectangle 3"/>
          <p:cNvSpPr>
            <a:spLocks noGrp="1" noChangeArrowheads="1"/>
          </p:cNvSpPr>
          <p:nvPr>
            <p:ph idx="1"/>
          </p:nvPr>
        </p:nvSpPr>
        <p:spPr/>
        <p:txBody>
          <a:bodyPr/>
          <a:lstStyle/>
          <a:p>
            <a:pPr eaLnBrk="1" hangingPunct="1"/>
            <a:r>
              <a:rPr lang="en-US" dirty="0">
                <a:latin typeface="Arial" charset="0"/>
              </a:rPr>
              <a:t>Establish an anti-bullying policy that explains what bullying is and that it is unacceptable behavior.</a:t>
            </a:r>
          </a:p>
          <a:p>
            <a:pPr eaLnBrk="1" hangingPunct="1"/>
            <a:r>
              <a:rPr lang="en-US" dirty="0">
                <a:latin typeface="Arial" charset="0"/>
              </a:rPr>
              <a:t>Train managers and all other employees on the policy.</a:t>
            </a:r>
          </a:p>
          <a:p>
            <a:pPr eaLnBrk="1" hangingPunct="1"/>
            <a:r>
              <a:rPr lang="en-US" dirty="0">
                <a:latin typeface="Arial" charset="0"/>
              </a:rPr>
              <a:t>Establish processes for reporting, investigating and resolving complaints.</a:t>
            </a:r>
          </a:p>
          <a:p>
            <a:pPr eaLnBrk="1" hangingPunct="1"/>
            <a:r>
              <a:rPr lang="en-US" dirty="0">
                <a:latin typeface="Arial" charset="0"/>
              </a:rPr>
              <a:t>Conduct periodic employee attitude surveys to determine if workplace bullying exists and is not being reported.</a:t>
            </a:r>
          </a:p>
          <a:p>
            <a:pPr eaLnBrk="1" hangingPunct="1"/>
            <a:endParaRPr lang="en-US" dirty="0">
              <a:latin typeface="Arial" charset="0"/>
            </a:endParaRPr>
          </a:p>
        </p:txBody>
      </p:sp>
      <p:sp>
        <p:nvSpPr>
          <p:cNvPr id="21506"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C098B87A-1F8A-2642-86A5-2CA2B21E7218}" type="slidenum">
              <a:rPr lang="en-US">
                <a:solidFill>
                  <a:srgbClr val="618DD1"/>
                </a:solidFill>
              </a:rPr>
              <a:pPr/>
              <a:t>21</a:t>
            </a:fld>
            <a:endParaRPr lang="en-US" dirty="0">
              <a:solidFill>
                <a:srgbClr val="618DD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dirty="0">
                <a:latin typeface="Arial" charset="0"/>
              </a:rPr>
              <a:t>Our Company Policy on Workplace Bullying</a:t>
            </a:r>
          </a:p>
        </p:txBody>
      </p:sp>
      <p:sp>
        <p:nvSpPr>
          <p:cNvPr id="23554"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AD15FE40-0E63-AE42-959D-0880ECEFAC7E}" type="slidenum">
              <a:rPr lang="en-US">
                <a:solidFill>
                  <a:srgbClr val="618DD1"/>
                </a:solidFill>
              </a:rPr>
              <a:pPr/>
              <a:t>22</a:t>
            </a:fld>
            <a:endParaRPr lang="en-US" dirty="0">
              <a:solidFill>
                <a:srgbClr val="618DD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23</a:t>
            </a:fld>
            <a:endParaRPr lang="en-US" dirty="0">
              <a:solidFill>
                <a:srgbClr val="618DD1"/>
              </a:solidFill>
            </a:endParaRPr>
          </a:p>
        </p:txBody>
      </p:sp>
    </p:spTree>
    <p:extLst>
      <p:ext uri="{BB962C8B-B14F-4D97-AF65-F5344CB8AC3E}">
        <p14:creationId xmlns:p14="http://schemas.microsoft.com/office/powerpoint/2010/main" val="2378571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dirty="0">
                <a:latin typeface="Arial" charset="0"/>
              </a:rPr>
              <a:t>Summary</a:t>
            </a:r>
          </a:p>
        </p:txBody>
      </p:sp>
      <p:sp>
        <p:nvSpPr>
          <p:cNvPr id="25604" name="Rectangle 3"/>
          <p:cNvSpPr>
            <a:spLocks noGrp="1" noChangeArrowheads="1"/>
          </p:cNvSpPr>
          <p:nvPr>
            <p:ph idx="1"/>
          </p:nvPr>
        </p:nvSpPr>
        <p:spPr/>
        <p:txBody>
          <a:bodyPr/>
          <a:lstStyle/>
          <a:p>
            <a:pPr eaLnBrk="1" hangingPunct="1">
              <a:buFontTx/>
              <a:buNone/>
            </a:pPr>
            <a:r>
              <a:rPr lang="en-US" dirty="0">
                <a:latin typeface="Arial" charset="0"/>
              </a:rPr>
              <a:t>Workplace bullying is the deliberate, repeated mistreatment of one or more employees driven by a desire to control. </a:t>
            </a:r>
          </a:p>
          <a:p>
            <a:pPr eaLnBrk="1" hangingPunct="1">
              <a:buFontTx/>
              <a:buNone/>
            </a:pPr>
            <a:r>
              <a:rPr lang="en-US" dirty="0">
                <a:latin typeface="Arial" charset="0"/>
              </a:rPr>
              <a:t>Some of the forms it takes are constant and unfair criticism, teasing, yelling, insulting, malicious gossiping, and aggressive behavior. </a:t>
            </a:r>
          </a:p>
          <a:p>
            <a:pPr eaLnBrk="1" hangingPunct="1">
              <a:buFontTx/>
              <a:buNone/>
            </a:pPr>
            <a:r>
              <a:rPr lang="en-US" dirty="0">
                <a:latin typeface="Arial" charset="0"/>
              </a:rPr>
              <a:t>Workplace bullying is inappropriate and unacceptable behavior, but it is not prohibited by any federal law, unlike illegal discrimination and harassment covered by Title VII of the Civil Rights Act, the ADA, the ADEA, GINA and USERRA and under state fair employment laws. </a:t>
            </a:r>
          </a:p>
          <a:p>
            <a:r>
              <a:rPr lang="en-US" dirty="0"/>
              <a:t>Several states have introduced workplace anti-bullying bills in recent years and in 2019, Tennessee’s Healthy Workplace Act, prohibiting workplace bullying that is not based on a protected category, was extended to include private employers. </a:t>
            </a: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p:txBody>
      </p:sp>
      <p:sp>
        <p:nvSpPr>
          <p:cNvPr id="25602"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B8B72FC8-1B64-8E4B-BAC6-2687C7A5EBBF}" type="slidenum">
              <a:rPr lang="en-US">
                <a:solidFill>
                  <a:srgbClr val="618DD1"/>
                </a:solidFill>
              </a:rPr>
              <a:pPr/>
              <a:t>24</a:t>
            </a:fld>
            <a:endParaRPr lang="en-US" dirty="0">
              <a:solidFill>
                <a:srgbClr val="618DD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dirty="0">
                <a:latin typeface="Arial" charset="0"/>
              </a:rPr>
              <a:t>Summary (cont.)</a:t>
            </a:r>
          </a:p>
        </p:txBody>
      </p:sp>
      <p:sp>
        <p:nvSpPr>
          <p:cNvPr id="26628" name="Rectangle 4"/>
          <p:cNvSpPr>
            <a:spLocks noGrp="1" noChangeArrowheads="1"/>
          </p:cNvSpPr>
          <p:nvPr>
            <p:ph idx="1"/>
          </p:nvPr>
        </p:nvSpPr>
        <p:spPr/>
        <p:txBody>
          <a:bodyPr/>
          <a:lstStyle/>
          <a:p>
            <a:pPr eaLnBrk="1" hangingPunct="1">
              <a:buFontTx/>
              <a:buNone/>
            </a:pPr>
            <a:r>
              <a:rPr lang="en-US" dirty="0">
                <a:latin typeface="Arial" charset="0"/>
              </a:rPr>
              <a:t>Employers must confront and stop workplace bullying because of significant effects and damage to both employees and to the company.</a:t>
            </a:r>
          </a:p>
          <a:p>
            <a:pPr eaLnBrk="1" hangingPunct="1">
              <a:buFontTx/>
              <a:buNone/>
            </a:pPr>
            <a:r>
              <a:rPr lang="en-US" dirty="0">
                <a:latin typeface="Arial" charset="0"/>
              </a:rPr>
              <a:t>These include physical and emotional problems suffered by employees, high turnover, low productivity, low morale, and employer liability under federal and state fair employment laws. </a:t>
            </a:r>
          </a:p>
          <a:p>
            <a:pPr eaLnBrk="1" hangingPunct="1">
              <a:buFontTx/>
              <a:buNone/>
            </a:pPr>
            <a:r>
              <a:rPr lang="en-US" dirty="0">
                <a:latin typeface="Arial" charset="0"/>
              </a:rPr>
              <a:t>To confront and stop workplace bullying, employers must establish an anti-bullying policy; train managers and all other employees on the policy; establish processes for reporting, investigating and resolving complaints; and conduct periodic employee attitude surveys to determine if workplace bullying exists but is not being reported.</a:t>
            </a:r>
          </a:p>
          <a:p>
            <a:pPr eaLnBrk="1" hangingPunct="1"/>
            <a:endParaRPr lang="en-US" dirty="0">
              <a:latin typeface="Arial" charset="0"/>
            </a:endParaRPr>
          </a:p>
          <a:p>
            <a:pPr eaLnBrk="1" hangingPunct="1"/>
            <a:endParaRPr lang="en-US" dirty="0">
              <a:latin typeface="Arial" charset="0"/>
            </a:endParaRPr>
          </a:p>
          <a:p>
            <a:pPr eaLnBrk="1" hangingPunct="1">
              <a:buFontTx/>
              <a:buNone/>
            </a:pPr>
            <a:endParaRPr lang="en-US" dirty="0">
              <a:latin typeface="Arial" charset="0"/>
            </a:endParaRPr>
          </a:p>
        </p:txBody>
      </p:sp>
      <p:sp>
        <p:nvSpPr>
          <p:cNvPr id="26626"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58D7170B-CC01-A247-AC8B-EA7337C31BAC}" type="slidenum">
              <a:rPr lang="en-US">
                <a:solidFill>
                  <a:srgbClr val="618DD1"/>
                </a:solidFill>
              </a:rPr>
              <a:pPr/>
              <a:t>25</a:t>
            </a:fld>
            <a:endParaRPr lang="en-US" dirty="0">
              <a:solidFill>
                <a:srgbClr val="618DD1"/>
              </a:solidFill>
            </a:endParaRPr>
          </a:p>
        </p:txBody>
      </p:sp>
      <p:sp>
        <p:nvSpPr>
          <p:cNvPr id="26629" name="Rectangle 5"/>
          <p:cNvSpPr>
            <a:spLocks noChangeArrowheads="1"/>
          </p:cNvSpPr>
          <p:nvPr/>
        </p:nvSpPr>
        <p:spPr bwMode="auto">
          <a:xfrm>
            <a:off x="1828800" y="1676400"/>
            <a:ext cx="70104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pPr>
            <a:r>
              <a:rPr lang="en-US" b="0" dirty="0">
                <a:solidFill>
                  <a:srgbClr val="283B6E"/>
                </a:solid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26</a:t>
            </a:fld>
            <a:endParaRPr lang="en-US" dirty="0">
              <a:solidFill>
                <a:srgbClr val="618DD1"/>
              </a:solidFill>
            </a:endParaRPr>
          </a:p>
        </p:txBody>
      </p:sp>
    </p:spTree>
    <p:extLst>
      <p:ext uri="{BB962C8B-B14F-4D97-AF65-F5344CB8AC3E}">
        <p14:creationId xmlns:p14="http://schemas.microsoft.com/office/powerpoint/2010/main" val="3717498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be sure to </a:t>
            </a:r>
            <a:r>
              <a:rPr lang="en-US" dirty="0"/>
              <a:t>complete the evaluation sheet you received with your handouts</a:t>
            </a:r>
            <a:r>
              <a:rPr lang="en-US" dirty="0">
                <a:latin typeface="Arial" charset="0"/>
              </a:rPr>
              <a:t>.</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27</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latin typeface="Arial" charset="0"/>
              </a:rPr>
              <a:t>Introduction (cont.)</a:t>
            </a:r>
          </a:p>
        </p:txBody>
      </p:sp>
      <p:sp>
        <p:nvSpPr>
          <p:cNvPr id="9220" name="Rectangle 3"/>
          <p:cNvSpPr>
            <a:spLocks noGrp="1" noChangeArrowheads="1"/>
          </p:cNvSpPr>
          <p:nvPr>
            <p:ph idx="1"/>
          </p:nvPr>
        </p:nvSpPr>
        <p:spPr/>
        <p:txBody>
          <a:bodyPr/>
          <a:lstStyle/>
          <a:p>
            <a:pPr eaLnBrk="1" hangingPunct="1">
              <a:spcBef>
                <a:spcPts val="500"/>
              </a:spcBef>
              <a:spcAft>
                <a:spcPts val="500"/>
              </a:spcAft>
              <a:buFontTx/>
              <a:buNone/>
            </a:pPr>
            <a:r>
              <a:rPr lang="en-US" dirty="0">
                <a:latin typeface="Arial" charset="0"/>
              </a:rPr>
              <a:t>Because of the continuing prevalence of workplace bullying and its harmful effects, it is important for employers to know how to recognize, confront and stop bullying in their workplaces. This presentation provides you with that knowledge. </a:t>
            </a:r>
          </a:p>
          <a:p>
            <a:pPr eaLnBrk="1" hangingPunct="1">
              <a:spcBef>
                <a:spcPts val="500"/>
              </a:spcBef>
              <a:spcAft>
                <a:spcPts val="500"/>
              </a:spcAft>
              <a:buFontTx/>
              <a:buNone/>
            </a:pPr>
            <a:endParaRPr lang="en-US" sz="1600" dirty="0">
              <a:latin typeface="Arial" charset="0"/>
            </a:endParaRPr>
          </a:p>
          <a:p>
            <a:pPr eaLnBrk="1" hangingPunct="1">
              <a:lnSpc>
                <a:spcPct val="90000"/>
              </a:lnSpc>
              <a:buFontTx/>
              <a:buNone/>
            </a:pPr>
            <a:r>
              <a:rPr lang="en-US" sz="1600" dirty="0">
                <a:latin typeface="Arial" charset="0"/>
              </a:rPr>
              <a:t>	</a:t>
            </a:r>
            <a:endParaRPr lang="en-US" dirty="0">
              <a:latin typeface="Arial" charset="0"/>
            </a:endParaRPr>
          </a:p>
          <a:p>
            <a:pPr eaLnBrk="1" hangingPunct="1">
              <a:spcBef>
                <a:spcPts val="500"/>
              </a:spcBef>
              <a:spcAft>
                <a:spcPts val="500"/>
              </a:spcAft>
              <a:buFontTx/>
              <a:buNone/>
            </a:pPr>
            <a:endParaRPr lang="en-US" dirty="0">
              <a:latin typeface="Arial" charset="0"/>
            </a:endParaRPr>
          </a:p>
        </p:txBody>
      </p:sp>
      <p:sp>
        <p:nvSpPr>
          <p:cNvPr id="9218"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6761B60A-6A45-484E-ACD0-9F072E1A2323}" type="slidenum">
              <a:rPr lang="en-US">
                <a:solidFill>
                  <a:srgbClr val="618DD1"/>
                </a:solidFill>
              </a:rPr>
              <a:pPr/>
              <a:t>3</a:t>
            </a:fld>
            <a:endParaRPr lang="en-US" dirty="0">
              <a:solidFill>
                <a:srgbClr val="618DD1"/>
              </a:solidFill>
            </a:endParaRPr>
          </a:p>
        </p:txBody>
      </p:sp>
    </p:spTree>
    <p:extLst>
      <p:ext uri="{BB962C8B-B14F-4D97-AF65-F5344CB8AC3E}">
        <p14:creationId xmlns:p14="http://schemas.microsoft.com/office/powerpoint/2010/main" val="4240895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Agenda</a:t>
            </a:r>
            <a:endParaRPr lang="en-US" dirty="0">
              <a:latin typeface="Arial" charset="0"/>
            </a:endParaRPr>
          </a:p>
        </p:txBody>
      </p:sp>
      <p:sp>
        <p:nvSpPr>
          <p:cNvPr id="10244" name="Rectangle 3"/>
          <p:cNvSpPr>
            <a:spLocks noGrp="1" noChangeArrowheads="1"/>
          </p:cNvSpPr>
          <p:nvPr>
            <p:ph idx="1"/>
          </p:nvPr>
        </p:nvSpPr>
        <p:spPr/>
        <p:txBody>
          <a:bodyPr/>
          <a:lstStyle/>
          <a:p>
            <a:pPr marL="342900" indent="-342900" eaLnBrk="1" hangingPunct="1">
              <a:buClr>
                <a:schemeClr val="tx1"/>
              </a:buClr>
              <a:buFont typeface="+mj-lt"/>
              <a:buAutoNum type="arabicPeriod"/>
            </a:pPr>
            <a:r>
              <a:rPr lang="en-US" dirty="0">
                <a:latin typeface="Arial" charset="0"/>
              </a:rPr>
              <a:t>Definition of workplace bullying</a:t>
            </a:r>
          </a:p>
          <a:p>
            <a:pPr marL="342900" indent="-342900" eaLnBrk="1" hangingPunct="1">
              <a:buClr>
                <a:schemeClr val="tx1"/>
              </a:buClr>
              <a:buFont typeface="+mj-lt"/>
              <a:buAutoNum type="arabicPeriod"/>
            </a:pPr>
            <a:r>
              <a:rPr lang="en-US" dirty="0">
                <a:latin typeface="Arial" charset="0"/>
              </a:rPr>
              <a:t>Forms of bullying behavior</a:t>
            </a:r>
          </a:p>
          <a:p>
            <a:pPr marL="342900" indent="-342900" eaLnBrk="1" hangingPunct="1">
              <a:buClr>
                <a:schemeClr val="tx1"/>
              </a:buClr>
              <a:buFont typeface="+mj-lt"/>
              <a:buAutoNum type="arabicPeriod"/>
            </a:pPr>
            <a:r>
              <a:rPr lang="en-US" dirty="0">
                <a:latin typeface="Arial" charset="0"/>
              </a:rPr>
              <a:t>Workplace bullying vs. illegal discrimination and harassment</a:t>
            </a:r>
          </a:p>
          <a:p>
            <a:pPr marL="342900" indent="-342900" eaLnBrk="1" hangingPunct="1">
              <a:buClr>
                <a:schemeClr val="tx1"/>
              </a:buClr>
              <a:buFont typeface="+mj-lt"/>
              <a:buAutoNum type="arabicPeriod"/>
            </a:pPr>
            <a:r>
              <a:rPr lang="en-US" dirty="0">
                <a:latin typeface="Arial" charset="0"/>
              </a:rPr>
              <a:t>Reasons to confront and stop workplace bullying</a:t>
            </a:r>
          </a:p>
          <a:p>
            <a:pPr marL="342900" indent="-342900" eaLnBrk="1" hangingPunct="1">
              <a:buClr>
                <a:schemeClr val="tx1"/>
              </a:buClr>
              <a:buFont typeface="+mj-lt"/>
              <a:buAutoNum type="arabicPeriod"/>
            </a:pPr>
            <a:r>
              <a:rPr lang="en-US" dirty="0">
                <a:latin typeface="Arial" charset="0"/>
              </a:rPr>
              <a:t>Ways to confront and stop workplace bullying</a:t>
            </a:r>
          </a:p>
          <a:p>
            <a:pPr marL="342900" indent="-342900" eaLnBrk="1" hangingPunct="1">
              <a:buClr>
                <a:schemeClr val="tx1"/>
              </a:buClr>
              <a:buFont typeface="+mj-lt"/>
              <a:buAutoNum type="arabicPeriod"/>
            </a:pPr>
            <a:r>
              <a:rPr lang="en-US" dirty="0">
                <a:latin typeface="Arial" charset="0"/>
              </a:rPr>
              <a:t>Our policy on bullying</a:t>
            </a:r>
          </a:p>
          <a:p>
            <a:pPr marL="342900" indent="-342900" eaLnBrk="1" hangingPunct="1">
              <a:buClr>
                <a:schemeClr val="tx1"/>
              </a:buClr>
              <a:buFont typeface="+mj-lt"/>
              <a:buAutoNum type="arabicPeriod"/>
            </a:pPr>
            <a:endParaRPr lang="en-US" dirty="0">
              <a:latin typeface="Arial" charset="0"/>
            </a:endParaRPr>
          </a:p>
          <a:p>
            <a:pPr eaLnBrk="1" hangingPunct="1">
              <a:buClr>
                <a:schemeClr val="tx1"/>
              </a:buClr>
            </a:pPr>
            <a:endParaRPr lang="en-US" dirty="0">
              <a:latin typeface="Arial" charset="0"/>
            </a:endParaRPr>
          </a:p>
          <a:p>
            <a:pPr eaLnBrk="1" hangingPunct="1">
              <a:buClr>
                <a:schemeClr val="tx1"/>
              </a:buClr>
            </a:pPr>
            <a:endParaRPr lang="en-US" b="1" dirty="0">
              <a:latin typeface="Arial" charset="0"/>
            </a:endParaRPr>
          </a:p>
          <a:p>
            <a:pPr eaLnBrk="1" hangingPunct="1">
              <a:buClr>
                <a:schemeClr val="tx1"/>
              </a:buClr>
              <a:buFontTx/>
              <a:buNone/>
            </a:pPr>
            <a:endParaRPr lang="en-US" b="1" dirty="0">
              <a:latin typeface="Arial" charset="0"/>
            </a:endParaRPr>
          </a:p>
          <a:p>
            <a:pPr eaLnBrk="1" hangingPunct="1">
              <a:buClr>
                <a:schemeClr val="tx1"/>
              </a:buClr>
            </a:pPr>
            <a:endParaRPr lang="en-US" sz="1600" dirty="0">
              <a:latin typeface="Arial" charset="0"/>
            </a:endParaRPr>
          </a:p>
          <a:p>
            <a:pPr eaLnBrk="1" hangingPunct="1">
              <a:buClr>
                <a:schemeClr val="tx1"/>
              </a:buClr>
            </a:pPr>
            <a:endParaRPr lang="en-US" sz="1600" dirty="0">
              <a:latin typeface="Arial" charset="0"/>
            </a:endParaRPr>
          </a:p>
          <a:p>
            <a:pPr eaLnBrk="1" hangingPunct="1">
              <a:buClr>
                <a:schemeClr val="tx1"/>
              </a:buClr>
              <a:buFontTx/>
              <a:buNone/>
            </a:pPr>
            <a:endParaRPr lang="en-US" sz="1600" dirty="0">
              <a:latin typeface="Arial" charset="0"/>
            </a:endParaRPr>
          </a:p>
        </p:txBody>
      </p:sp>
      <p:sp>
        <p:nvSpPr>
          <p:cNvPr id="10242"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4627C04D-8AD5-5A49-9CA2-8A3F935D49FA}" type="slidenum">
              <a:rPr lang="en-US">
                <a:solidFill>
                  <a:srgbClr val="618DD1"/>
                </a:solidFill>
              </a:rPr>
              <a:pPr/>
              <a:t>4</a:t>
            </a:fld>
            <a:endParaRPr lang="en-US" dirty="0">
              <a:solidFill>
                <a:srgbClr val="618DD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dirty="0">
                <a:latin typeface="Arial" charset="0"/>
              </a:rPr>
              <a:t>Definition of Workplace Bullying</a:t>
            </a:r>
          </a:p>
        </p:txBody>
      </p:sp>
      <p:sp>
        <p:nvSpPr>
          <p:cNvPr id="11268" name="Rectangle 3"/>
          <p:cNvSpPr>
            <a:spLocks noGrp="1" noChangeArrowheads="1"/>
          </p:cNvSpPr>
          <p:nvPr>
            <p:ph idx="1"/>
          </p:nvPr>
        </p:nvSpPr>
        <p:spPr>
          <a:xfrm>
            <a:off x="692331" y="1783080"/>
            <a:ext cx="7909560" cy="4114800"/>
          </a:xfrm>
        </p:spPr>
        <p:txBody>
          <a:bodyPr/>
          <a:lstStyle/>
          <a:p>
            <a:r>
              <a:rPr lang="en-US" dirty="0">
                <a:latin typeface="Arial" charset="0"/>
              </a:rPr>
              <a:t>Workplace bullying, as defined by the Workplace Bullying Institute, </a:t>
            </a:r>
            <a:r>
              <a:rPr lang="en-US" dirty="0"/>
              <a:t>is repeated, health-harming mistreatment of one or more persons (the targets) by one or more perpetrators. It is </a:t>
            </a:r>
            <a:r>
              <a:rPr lang="en-US" b="1" dirty="0"/>
              <a:t>abusive conduct</a:t>
            </a:r>
            <a:r>
              <a:rPr lang="en-US" dirty="0"/>
              <a:t> that is :</a:t>
            </a:r>
          </a:p>
          <a:p>
            <a:pPr marL="285750" indent="-285750">
              <a:buFont typeface="Arial" panose="020B0604020202020204" pitchFamily="34" charset="0"/>
              <a:buChar char="•"/>
            </a:pPr>
            <a:r>
              <a:rPr lang="en-US" dirty="0"/>
              <a:t>Threatening, humiliating or intimidating, or</a:t>
            </a:r>
          </a:p>
          <a:p>
            <a:pPr marL="285750" indent="-285750">
              <a:buFont typeface="Arial" panose="020B0604020202020204" pitchFamily="34" charset="0"/>
              <a:buChar char="•"/>
            </a:pPr>
            <a:r>
              <a:rPr lang="en-US" dirty="0"/>
              <a:t>Work interference—sabotage—which prevents work from getting done, or</a:t>
            </a:r>
          </a:p>
          <a:p>
            <a:pPr marL="285750" indent="-285750">
              <a:buFont typeface="Arial" panose="020B0604020202020204" pitchFamily="34" charset="0"/>
              <a:buChar char="•"/>
            </a:pPr>
            <a:r>
              <a:rPr lang="en-US" dirty="0"/>
              <a:t>Verbal abuse</a:t>
            </a:r>
          </a:p>
          <a:p>
            <a:pPr eaLnBrk="1" hangingPunct="1">
              <a:buFontTx/>
              <a:buNone/>
            </a:pPr>
            <a:endParaRPr lang="en-US" dirty="0">
              <a:latin typeface="Arial" charset="0"/>
            </a:endParaRPr>
          </a:p>
          <a:p>
            <a:pPr eaLnBrk="1" hangingPunct="1">
              <a:buFontTx/>
              <a:buNone/>
            </a:pPr>
            <a:r>
              <a:rPr lang="en-US" dirty="0">
                <a:latin typeface="Arial" charset="0"/>
              </a:rPr>
              <a:t>It is the deliberate, hurtful, repeated mistreatment of employees driven by a desire to control.</a:t>
            </a:r>
          </a:p>
          <a:p>
            <a:pPr eaLnBrk="1" hangingPunct="1">
              <a:buFontTx/>
              <a:buNone/>
            </a:pPr>
            <a:endParaRPr lang="en-US" dirty="0">
              <a:latin typeface="Arial" charset="0"/>
            </a:endParaRPr>
          </a:p>
        </p:txBody>
      </p:sp>
      <p:sp>
        <p:nvSpPr>
          <p:cNvPr id="11266"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0FB069CB-C84A-BC46-9F5E-1AD89610A9A0}" type="slidenum">
              <a:rPr lang="en-US">
                <a:solidFill>
                  <a:srgbClr val="618DD1"/>
                </a:solidFill>
              </a:rPr>
              <a:pPr/>
              <a:t>5</a:t>
            </a:fld>
            <a:endParaRPr lang="en-US" dirty="0">
              <a:solidFill>
                <a:srgbClr val="618DD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dirty="0">
                <a:latin typeface="Arial" charset="0"/>
              </a:rPr>
              <a:t>Definition of Workplace Bullying (cont.)</a:t>
            </a:r>
          </a:p>
        </p:txBody>
      </p:sp>
      <p:sp>
        <p:nvSpPr>
          <p:cNvPr id="11268" name="Rectangle 3"/>
          <p:cNvSpPr>
            <a:spLocks noGrp="1" noChangeArrowheads="1"/>
          </p:cNvSpPr>
          <p:nvPr>
            <p:ph idx="1"/>
          </p:nvPr>
        </p:nvSpPr>
        <p:spPr/>
        <p:txBody>
          <a:bodyPr/>
          <a:lstStyle/>
          <a:p>
            <a:pPr eaLnBrk="1" hangingPunct="1">
              <a:buFontTx/>
              <a:buNone/>
            </a:pPr>
            <a:r>
              <a:rPr lang="en-US" dirty="0">
                <a:latin typeface="Arial" charset="0"/>
              </a:rPr>
              <a:t>Bullying behavior may exist at any level of an organization. </a:t>
            </a:r>
          </a:p>
          <a:p>
            <a:pPr eaLnBrk="1" hangingPunct="1">
              <a:buFontTx/>
              <a:buNone/>
            </a:pPr>
            <a:r>
              <a:rPr lang="en-US" dirty="0">
                <a:latin typeface="Arial" charset="0"/>
              </a:rPr>
              <a:t>Bullies can be and often are managers and supervisors as well as co-workers. </a:t>
            </a:r>
          </a:p>
          <a:p>
            <a:pPr eaLnBrk="1" hangingPunct="1">
              <a:buFontTx/>
              <a:buNone/>
            </a:pPr>
            <a:endParaRPr lang="en-US" dirty="0">
              <a:latin typeface="Arial" charset="0"/>
            </a:endParaRPr>
          </a:p>
        </p:txBody>
      </p:sp>
      <p:sp>
        <p:nvSpPr>
          <p:cNvPr id="11266"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0FB069CB-C84A-BC46-9F5E-1AD89610A9A0}" type="slidenum">
              <a:rPr lang="en-US">
                <a:solidFill>
                  <a:srgbClr val="618DD1"/>
                </a:solidFill>
              </a:rPr>
              <a:pPr/>
              <a:t>6</a:t>
            </a:fld>
            <a:endParaRPr lang="en-US" dirty="0">
              <a:solidFill>
                <a:srgbClr val="618DD1"/>
              </a:solidFill>
            </a:endParaRPr>
          </a:p>
        </p:txBody>
      </p:sp>
    </p:spTree>
    <p:extLst>
      <p:ext uri="{BB962C8B-B14F-4D97-AF65-F5344CB8AC3E}">
        <p14:creationId xmlns:p14="http://schemas.microsoft.com/office/powerpoint/2010/main" val="123099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a:latin typeface="Arial" charset="0"/>
              </a:rPr>
              <a:t>Definition of Workplace Bullying (cont.)</a:t>
            </a:r>
          </a:p>
        </p:txBody>
      </p:sp>
      <p:sp>
        <p:nvSpPr>
          <p:cNvPr id="10243" name="Content Placeholder 2"/>
          <p:cNvSpPr>
            <a:spLocks noGrp="1"/>
          </p:cNvSpPr>
          <p:nvPr>
            <p:ph idx="1"/>
          </p:nvPr>
        </p:nvSpPr>
        <p:spPr/>
        <p:txBody>
          <a:bodyPr/>
          <a:lstStyle/>
          <a:p>
            <a:r>
              <a:rPr lang="en-US" dirty="0">
                <a:latin typeface="Arial" charset="0"/>
              </a:rPr>
              <a:t>Workplace bullying can generally be considered as negative acts directed toward employees. These include:</a:t>
            </a:r>
          </a:p>
          <a:p>
            <a:pPr marL="285750" indent="-285750">
              <a:buFont typeface="Arial"/>
              <a:buChar char="•"/>
            </a:pPr>
            <a:r>
              <a:rPr lang="en-US" dirty="0">
                <a:latin typeface="Arial" charset="0"/>
              </a:rPr>
              <a:t>Intimidating or undermining employees by demeaning their work standards, not giving them credit, setting them up for failure and constantly reminding them of old mistakes.</a:t>
            </a:r>
          </a:p>
          <a:p>
            <a:pPr marL="285750" indent="-285750" eaLnBrk="1" hangingPunct="1">
              <a:buFont typeface="Arial"/>
              <a:buChar char="•"/>
            </a:pPr>
            <a:r>
              <a:rPr lang="en-US" dirty="0">
                <a:latin typeface="Arial" charset="0"/>
              </a:rPr>
              <a:t>Threatening employees</a:t>
            </a:r>
            <a:r>
              <a:rPr lang="ja-JP" altLang="en-US" dirty="0">
                <a:latin typeface="Arial" charset="0"/>
              </a:rPr>
              <a:t>’</a:t>
            </a:r>
            <a:r>
              <a:rPr lang="en-US" dirty="0">
                <a:latin typeface="Arial" charset="0"/>
              </a:rPr>
              <a:t>personal self-esteem and work status.</a:t>
            </a:r>
          </a:p>
          <a:p>
            <a:pPr marL="285750" indent="-285750" eaLnBrk="1" hangingPunct="1">
              <a:buFont typeface="Arial"/>
              <a:buChar char="•"/>
            </a:pPr>
            <a:r>
              <a:rPr lang="en-US" dirty="0">
                <a:latin typeface="Arial" charset="0"/>
              </a:rPr>
              <a:t>Isolating employees from opportunities, information and interaction with others.</a:t>
            </a:r>
          </a:p>
          <a:p>
            <a:pPr marL="285750" indent="-285750" eaLnBrk="1" hangingPunct="1">
              <a:buFont typeface="Arial"/>
              <a:buChar char="•"/>
            </a:pPr>
            <a:r>
              <a:rPr lang="en-US" dirty="0">
                <a:latin typeface="Arial" charset="0"/>
              </a:rPr>
              <a:t>Giving impossible deadlines, creating undue pressure and stress, and overworking employees.</a:t>
            </a:r>
          </a:p>
          <a:p>
            <a:pPr marL="285750" indent="-285750" eaLnBrk="1" hangingPunct="1">
              <a:buFont typeface="Arial"/>
              <a:buChar char="•"/>
            </a:pPr>
            <a:endParaRPr lang="en-US" dirty="0">
              <a:latin typeface="Arial" charset="0"/>
            </a:endParaRPr>
          </a:p>
          <a:p>
            <a:pPr marL="0" indent="0" eaLnBrk="1" hangingPunct="1">
              <a:buFontTx/>
              <a:buNone/>
            </a:pPr>
            <a:endParaRPr lang="en-US" dirty="0">
              <a:latin typeface="Arial" charset="0"/>
            </a:endParaRPr>
          </a:p>
        </p:txBody>
      </p:sp>
      <p:sp>
        <p:nvSpPr>
          <p:cNvPr id="12292"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FA9DC0E0-6666-8A4E-B2EB-B0B7EEEF223A}" type="slidenum">
              <a:rPr lang="en-US">
                <a:solidFill>
                  <a:srgbClr val="618DD1"/>
                </a:solidFill>
              </a:rPr>
              <a:pPr/>
              <a:t>7</a:t>
            </a:fld>
            <a:endParaRPr lang="en-US" dirty="0">
              <a:solidFill>
                <a:srgbClr val="618DD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latin typeface="Arial" charset="0"/>
              </a:rPr>
              <a:t>Questions? Comments?</a:t>
            </a:r>
          </a:p>
        </p:txBody>
      </p:sp>
      <p:sp>
        <p:nvSpPr>
          <p:cNvPr id="14339"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D4718496-D2A3-2E46-9348-F2F3ADCEE324}" type="slidenum">
              <a:rPr lang="en-US">
                <a:solidFill>
                  <a:srgbClr val="618DD1"/>
                </a:solidFill>
              </a:rPr>
              <a:pPr/>
              <a:t>8</a:t>
            </a:fld>
            <a:endParaRPr lang="en-US" dirty="0">
              <a:solidFill>
                <a:srgbClr val="618DD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a:latin typeface="Arial" charset="0"/>
              </a:rPr>
              <a:t>Forms of Bullying Behavior</a:t>
            </a:r>
          </a:p>
        </p:txBody>
      </p:sp>
      <p:sp>
        <p:nvSpPr>
          <p:cNvPr id="13316" name="Rectangle 3"/>
          <p:cNvSpPr>
            <a:spLocks noGrp="1" noChangeArrowheads="1"/>
          </p:cNvSpPr>
          <p:nvPr>
            <p:ph idx="1"/>
          </p:nvPr>
        </p:nvSpPr>
        <p:spPr/>
        <p:txBody>
          <a:bodyPr/>
          <a:lstStyle/>
          <a:p>
            <a:pPr marL="342900" indent="-342900" eaLnBrk="1" hangingPunct="1">
              <a:buFont typeface="Arial"/>
              <a:buChar char="•"/>
            </a:pPr>
            <a:r>
              <a:rPr lang="en-US" sz="2000" dirty="0">
                <a:latin typeface="Arial" charset="0"/>
              </a:rPr>
              <a:t>Constant and unfair criticism.</a:t>
            </a:r>
          </a:p>
          <a:p>
            <a:pPr marL="342900" indent="-342900" eaLnBrk="1" hangingPunct="1">
              <a:buFont typeface="Arial"/>
              <a:buChar char="•"/>
            </a:pPr>
            <a:r>
              <a:rPr lang="en-US" sz="2000" dirty="0">
                <a:latin typeface="Arial" charset="0"/>
              </a:rPr>
              <a:t>Excluding or isolating someone socially.</a:t>
            </a:r>
          </a:p>
          <a:p>
            <a:pPr marL="342900" indent="-342900" eaLnBrk="1" hangingPunct="1">
              <a:buFont typeface="Arial"/>
              <a:buChar char="•"/>
            </a:pPr>
            <a:r>
              <a:rPr lang="en-US" sz="2000" dirty="0">
                <a:latin typeface="Arial" charset="0"/>
              </a:rPr>
              <a:t>Yelling, shouting and screaming.</a:t>
            </a:r>
          </a:p>
          <a:p>
            <a:pPr marL="342900" indent="-342900" eaLnBrk="1" hangingPunct="1">
              <a:buFont typeface="Arial"/>
              <a:buChar char="•"/>
            </a:pPr>
            <a:r>
              <a:rPr lang="en-US" sz="2000" dirty="0">
                <a:latin typeface="Arial" charset="0"/>
              </a:rPr>
              <a:t>Insults and behind-the-back put-downs.</a:t>
            </a:r>
          </a:p>
          <a:p>
            <a:pPr marL="342900" indent="-342900" eaLnBrk="1" hangingPunct="1">
              <a:buFont typeface="Arial"/>
              <a:buChar char="•"/>
            </a:pPr>
            <a:r>
              <a:rPr lang="en-US" sz="2000" dirty="0">
                <a:latin typeface="Arial" charset="0"/>
              </a:rPr>
              <a:t>Hostile glares and other intimidating gestures.</a:t>
            </a:r>
          </a:p>
          <a:p>
            <a:pPr eaLnBrk="1" hangingPunct="1"/>
            <a:endParaRPr lang="en-US" sz="2000" dirty="0">
              <a:latin typeface="Arial" charset="0"/>
            </a:endParaRPr>
          </a:p>
          <a:p>
            <a:pPr eaLnBrk="1" hangingPunct="1">
              <a:buFontTx/>
              <a:buNone/>
            </a:pPr>
            <a:endParaRPr lang="en-US" sz="2000" dirty="0">
              <a:latin typeface="Arial" charset="0"/>
            </a:endParaRPr>
          </a:p>
        </p:txBody>
      </p:sp>
      <p:sp>
        <p:nvSpPr>
          <p:cNvPr id="13314" name="Slide Number Placeholder 3"/>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8AF7451A-8E75-0745-A543-46D352D4AEAA}" type="slidenum">
              <a:rPr lang="en-US">
                <a:solidFill>
                  <a:srgbClr val="618DD1"/>
                </a:solidFill>
              </a:rPr>
              <a:pPr/>
              <a:t>9</a:t>
            </a:fld>
            <a:endParaRPr lang="en-US" dirty="0">
              <a:solidFill>
                <a:srgbClr val="618DD1"/>
              </a:solidFill>
            </a:endParaRPr>
          </a:p>
        </p:txBody>
      </p:sp>
    </p:spTree>
  </p:cSld>
  <p:clrMapOvr>
    <a:masterClrMapping/>
  </p:clrMapOvr>
</p:sld>
</file>

<file path=ppt/theme/theme1.xml><?xml version="1.0" encoding="utf-8"?>
<a:theme xmlns:a="http://schemas.openxmlformats.org/drawingml/2006/main" name="Relationship Management">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BCFD7368-14B8-E349-A19B-45D35E55236D}" vid="{EB49B660-27CA-6A44-9D73-0DE262758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Relationship Management.potx</Template>
  <TotalTime>1275</TotalTime>
  <Words>1648</Words>
  <Application>Microsoft Office PowerPoint</Application>
  <PresentationFormat>On-screen Show (4:3)</PresentationFormat>
  <Paragraphs>151</Paragraphs>
  <Slides>27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ＭＳ Ｐゴシック</vt:lpstr>
      <vt:lpstr>Arial</vt:lpstr>
      <vt:lpstr>Calibri</vt:lpstr>
      <vt:lpstr>Courier New</vt:lpstr>
      <vt:lpstr>Relationship Management</vt:lpstr>
      <vt:lpstr>Confronting Workplace Bullying</vt:lpstr>
      <vt:lpstr>Introduction</vt:lpstr>
      <vt:lpstr>Introduction (cont.)</vt:lpstr>
      <vt:lpstr>Agenda</vt:lpstr>
      <vt:lpstr>Definition of Workplace Bullying</vt:lpstr>
      <vt:lpstr>Definition of Workplace Bullying (cont.)</vt:lpstr>
      <vt:lpstr>Definition of Workplace Bullying (cont.)</vt:lpstr>
      <vt:lpstr>Questions? Comments?</vt:lpstr>
      <vt:lpstr>Forms of Bullying Behavior</vt:lpstr>
      <vt:lpstr>Forms of Bullying Behavior (cont.)</vt:lpstr>
      <vt:lpstr>Questions? Comments?</vt:lpstr>
      <vt:lpstr>Workplace Bullying vs. Illegal Discrimination and Harassment</vt:lpstr>
      <vt:lpstr>Workplace Bullying vs. Illegal Discrimination and Harassment: Quiz</vt:lpstr>
      <vt:lpstr>Workplace Bullying vs. Illegal Discrimination and Harassment: Quiz (cont.)</vt:lpstr>
      <vt:lpstr>Workplace Bullying vs. Illegal Discrimination and Harassment: Quiz (cont.)</vt:lpstr>
      <vt:lpstr>Questions? Comments?</vt:lpstr>
      <vt:lpstr>Reasons to Confront and Stop Workplace Bullying</vt:lpstr>
      <vt:lpstr>Reasons to Confront and Stop Workplace Bullying (cont.)</vt:lpstr>
      <vt:lpstr>Reasons to Confront and Stop Workplace Bullying (cont.)</vt:lpstr>
      <vt:lpstr>Questions? Comments? </vt:lpstr>
      <vt:lpstr>Ways to Confront and Stop Workplace Bullying</vt:lpstr>
      <vt:lpstr>Our Company Policy on Workplace Bullying</vt:lpstr>
      <vt:lpstr>Questions? Comments?</vt:lpstr>
      <vt:lpstr>Summary</vt:lpstr>
      <vt:lpstr>Summary (cont.)</vt:lpstr>
      <vt:lpstr>Questions? Comments?</vt:lpstr>
      <vt:lpstr>Training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Patton, Erin</cp:lastModifiedBy>
  <cp:revision>77</cp:revision>
  <dcterms:created xsi:type="dcterms:W3CDTF">2016-07-01T18:41:28Z</dcterms:created>
  <dcterms:modified xsi:type="dcterms:W3CDTF">2019-04-30T13:11:34Z</dcterms:modified>
</cp:coreProperties>
</file>