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260" r:id="rId6"/>
    <p:sldId id="290" r:id="rId7"/>
    <p:sldId id="263" r:id="rId8"/>
    <p:sldId id="262" r:id="rId9"/>
    <p:sldId id="274" r:id="rId10"/>
    <p:sldId id="264" r:id="rId11"/>
    <p:sldId id="298" r:id="rId12"/>
    <p:sldId id="286" r:id="rId13"/>
    <p:sldId id="299" r:id="rId14"/>
    <p:sldId id="287" r:id="rId15"/>
    <p:sldId id="269" r:id="rId16"/>
    <p:sldId id="300" r:id="rId17"/>
    <p:sldId id="261" r:id="rId18"/>
    <p:sldId id="292" r:id="rId19"/>
    <p:sldId id="293" r:id="rId20"/>
    <p:sldId id="294" r:id="rId21"/>
    <p:sldId id="295" r:id="rId22"/>
    <p:sldId id="296" r:id="rId23"/>
    <p:sldId id="291" r:id="rId24"/>
    <p:sldId id="288" r:id="rId25"/>
    <p:sldId id="289" r:id="rId26"/>
    <p:sldId id="297"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0201" autoAdjust="0"/>
  </p:normalViewPr>
  <p:slideViewPr>
    <p:cSldViewPr snapToGrid="0">
      <p:cViewPr varScale="1">
        <p:scale>
          <a:sx n="77" d="100"/>
          <a:sy n="77" d="100"/>
        </p:scale>
        <p:origin x="749" y="67"/>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9/16/2021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576620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Insert your policy on this slide or include it in your handouts. </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171654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798728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7249439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377655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17894086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08992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to presenter: Provide handouts of your company’s documentation form(s).  This example is available at https://www.shrm.org/ResourcesAndTools/tools-and-samples/hr-forms/Pages/discipline_written_warning.aspx </a:t>
            </a:r>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2289154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744203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94779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9/16/2021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9/16/2021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9/16/2021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9/16/2021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9/16/2021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9/16/2021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9/16/2021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9/16/2021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9/16/2021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9/16/2021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9/16/2021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Female professional sitting at a table looking down and writing on paper while a second female looks on.">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Disciplinary Actions:</a:t>
            </a:r>
            <a:br>
              <a:rPr kumimoji="0" lang="en-US" sz="4000" b="0" i="0" u="none" strike="noStrike" kern="1200" cap="none" spc="0" normalizeH="0" baseline="0" noProof="0" dirty="0">
                <a:ln>
                  <a:noFill/>
                </a:ln>
                <a:solidFill>
                  <a:srgbClr val="FFFFFF"/>
                </a:solidFill>
                <a:effectLst/>
                <a:uLnTx/>
                <a:uFillTx/>
                <a:latin typeface="+mn-lt"/>
                <a:ea typeface="+mn-ea"/>
                <a:cs typeface="+mn-cs"/>
              </a:rPr>
            </a:br>
            <a:r>
              <a:rPr kumimoji="0" lang="en-US" sz="4000" b="0" i="0" u="none" strike="noStrike" kern="1200" cap="none" spc="0" normalizeH="0" baseline="0" noProof="0" dirty="0">
                <a:ln>
                  <a:noFill/>
                </a:ln>
                <a:solidFill>
                  <a:srgbClr val="FFFFFF"/>
                </a:solidFill>
                <a:effectLst/>
                <a:uLnTx/>
                <a:uFillTx/>
                <a:latin typeface="+mn-lt"/>
                <a:ea typeface="+mn-ea"/>
                <a:cs typeface="+mn-cs"/>
              </a:rPr>
              <a:t>Issues and Documentation</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Progressive Disciplinary Process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Progressive discipline is a method of discipline that uses graduated steps for dealing with problems related to an employee's conduct or performance that do not meet clearly defined standards and policies. </a:t>
            </a:r>
          </a:p>
          <a:p>
            <a:pPr marL="0" indent="0">
              <a:buNone/>
            </a:pPr>
            <a:r>
              <a:rPr lang="en-US" dirty="0"/>
              <a:t>The ultimate objective of progressive discipline is to help employees correct conduct problems and resolve performance issues in the earliest stages. </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Progressive Disciplinary Process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There are four steps in our progressive discipline process:</a:t>
            </a:r>
          </a:p>
          <a:p>
            <a:pPr marL="0" indent="0">
              <a:buNone/>
            </a:pPr>
            <a:endParaRPr lang="en-US" dirty="0"/>
          </a:p>
          <a:p>
            <a:pPr marL="971550" lvl="1" indent="-514350">
              <a:buFont typeface="+mj-lt"/>
              <a:buAutoNum type="arabicPeriod"/>
            </a:pPr>
            <a:r>
              <a:rPr lang="en-US" sz="2800" dirty="0"/>
              <a:t>Verbal warning.</a:t>
            </a:r>
          </a:p>
          <a:p>
            <a:pPr marL="971550" lvl="1" indent="-514350">
              <a:buFont typeface="+mj-lt"/>
              <a:buAutoNum type="arabicPeriod"/>
            </a:pPr>
            <a:r>
              <a:rPr lang="en-US" sz="2800" dirty="0"/>
              <a:t>Written reprimand.</a:t>
            </a:r>
          </a:p>
          <a:p>
            <a:pPr marL="971550" lvl="1" indent="-514350">
              <a:buFont typeface="+mj-lt"/>
              <a:buAutoNum type="arabicPeriod"/>
            </a:pPr>
            <a:r>
              <a:rPr lang="en-US" sz="2800" dirty="0"/>
              <a:t>Final warning or performance improvement plan (may include suspension). </a:t>
            </a:r>
          </a:p>
          <a:p>
            <a:pPr marL="971550" lvl="1" indent="-514350">
              <a:buFont typeface="+mj-lt"/>
              <a:buAutoNum type="arabicPeriod"/>
            </a:pPr>
            <a:r>
              <a:rPr lang="en-US" sz="2800" dirty="0"/>
              <a:t>Termination.</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279012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Our Disciplinary Action Policy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Documenting Disciplinary Actions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28191"/>
            <a:ext cx="10515600" cy="4564684"/>
          </a:xfrm>
        </p:spPr>
        <p:txBody>
          <a:bodyPr>
            <a:normAutofit fontScale="85000" lnSpcReduction="10000"/>
          </a:bodyPr>
          <a:lstStyle/>
          <a:p>
            <a:pPr marL="0" indent="0">
              <a:buNone/>
            </a:pPr>
            <a:r>
              <a:rPr lang="en-US" sz="3200" dirty="0"/>
              <a:t>The following elements should be included in the documentation:</a:t>
            </a:r>
          </a:p>
          <a:p>
            <a:pPr marL="0" indent="0">
              <a:buNone/>
            </a:pPr>
            <a:endParaRPr lang="en-US" dirty="0"/>
          </a:p>
          <a:p>
            <a:r>
              <a:rPr lang="en-US" sz="3200" dirty="0"/>
              <a:t>The name of the person who is writing the warning, the date, the name of the person receiving the warning and anyone else who gets a copy of it (e.g., HR), and where it is located (e.g., the personnel file).</a:t>
            </a:r>
          </a:p>
          <a:p>
            <a:r>
              <a:rPr lang="en-US" sz="3200" dirty="0"/>
              <a:t>A description of the performance issue or conduct that warranted the warning, with specific examples.</a:t>
            </a:r>
          </a:p>
          <a:p>
            <a:r>
              <a:rPr lang="en-US" sz="3200" dirty="0"/>
              <a:t>A summary of prior discussions regarding the issue, with specific dates if available.</a:t>
            </a:r>
          </a:p>
          <a:p>
            <a:r>
              <a:rPr lang="en-US" sz="3200" dirty="0"/>
              <a:t>A summary of prior related disciplinary or performance issues.</a:t>
            </a:r>
          </a:p>
          <a:p>
            <a:r>
              <a:rPr lang="en-US" sz="3200" dirty="0"/>
              <a:t>An explanation of why the issue is important. </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Documenting Disciplinary Actions (cont.)</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15</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1938421"/>
            <a:ext cx="10515600" cy="5471947"/>
          </a:xfrm>
          <a:prstGeom prst="rect">
            <a:avLst/>
          </a:prstGeom>
          <a:noFill/>
        </p:spPr>
        <p:txBody>
          <a:bodyPr wrap="square" rtlCol="0">
            <a:spAutoFit/>
          </a:bodyPr>
          <a:lstStyle/>
          <a:p>
            <a:pPr marL="0" indent="0">
              <a:buNone/>
            </a:pPr>
            <a:r>
              <a:rPr lang="en-US" sz="2700" dirty="0"/>
              <a:t>The following elements should be included in the documentation (cont.):</a:t>
            </a:r>
          </a:p>
          <a:p>
            <a:r>
              <a:rPr lang="en-US" sz="2700" dirty="0"/>
              <a:t>A description of the policies that were violated.</a:t>
            </a:r>
          </a:p>
          <a:p>
            <a:r>
              <a:rPr lang="en-US" sz="2700" dirty="0"/>
              <a:t>An outline of the employer’s expectations.</a:t>
            </a:r>
          </a:p>
          <a:p>
            <a:r>
              <a:rPr lang="en-US" sz="2700" dirty="0"/>
              <a:t>A description of potential consequences for failing to meet those expectations (e.g., a statement that “sustained performance improvement is critical and a failure to improve may result in further action, up to and including termination of employment”).</a:t>
            </a:r>
          </a:p>
          <a:p>
            <a:r>
              <a:rPr lang="en-US" sz="2700" dirty="0"/>
              <a:t>A place for signatures acknowledging that the employee received the warning.</a:t>
            </a:r>
          </a:p>
          <a:p>
            <a:r>
              <a:rPr lang="en-US" sz="2700" dirty="0"/>
              <a:t>A notation that the warning will be included in the employee’s personnel file.</a:t>
            </a:r>
          </a:p>
          <a:p>
            <a:pPr marL="0" indent="0">
              <a:lnSpc>
                <a:spcPct val="150000"/>
              </a:lnSpc>
              <a:buNone/>
            </a:pPr>
            <a:endParaRPr lang="en-US" sz="2400" dirty="0"/>
          </a:p>
        </p:txBody>
      </p:sp>
    </p:spTree>
    <p:extLst>
      <p:ext uri="{BB962C8B-B14F-4D97-AF65-F5344CB8AC3E}">
        <p14:creationId xmlns:p14="http://schemas.microsoft.com/office/powerpoint/2010/main" val="158683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lstStyle/>
          <a:p>
            <a:r>
              <a:rPr lang="en-US" dirty="0"/>
              <a:t>Who</a:t>
            </a:r>
          </a:p>
          <a:p>
            <a:r>
              <a:rPr lang="en-US" dirty="0"/>
              <a:t>What</a:t>
            </a:r>
          </a:p>
          <a:p>
            <a:r>
              <a:rPr lang="en-US" dirty="0"/>
              <a:t>Where</a:t>
            </a:r>
          </a:p>
          <a:p>
            <a:r>
              <a:rPr lang="en-US" dirty="0"/>
              <a:t>When </a:t>
            </a:r>
          </a:p>
          <a:p>
            <a:r>
              <a:rPr lang="en-US" dirty="0"/>
              <a:t>Why (only include when the employee gives his or her own explanation)</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 (Who)</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lstStyle/>
          <a:p>
            <a:pPr marL="0" indent="0">
              <a:buNone/>
            </a:pPr>
            <a:r>
              <a:rPr lang="en-US" sz="3200" b="1" dirty="0"/>
              <a:t>Who:</a:t>
            </a:r>
            <a:br>
              <a:rPr lang="en-US" sz="3200" dirty="0"/>
            </a:br>
            <a:endParaRPr lang="en-US" sz="3200" dirty="0"/>
          </a:p>
          <a:p>
            <a:pPr lvl="1"/>
            <a:r>
              <a:rPr lang="en-US" sz="3200" dirty="0"/>
              <a:t>Who was or is involved?</a:t>
            </a:r>
          </a:p>
          <a:p>
            <a:pPr lvl="2"/>
            <a:r>
              <a:rPr lang="en-US" sz="2800" dirty="0"/>
              <a:t>What is the person’s position within the organization?</a:t>
            </a:r>
          </a:p>
          <a:p>
            <a:pPr lvl="1"/>
            <a:r>
              <a:rPr lang="en-US" sz="3200" dirty="0"/>
              <a:t>Who has first-hand knowledge?</a:t>
            </a:r>
          </a:p>
          <a:p>
            <a:pPr lvl="2"/>
            <a:r>
              <a:rPr lang="en-US" sz="2800" dirty="0"/>
              <a:t>Are there known or potential witnesses?</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10781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 (What)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lstStyle/>
          <a:p>
            <a:pPr marL="0" indent="0">
              <a:buNone/>
            </a:pPr>
            <a:r>
              <a:rPr lang="en-US" sz="3200" b="1" dirty="0"/>
              <a:t>What:</a:t>
            </a:r>
          </a:p>
          <a:p>
            <a:pPr marL="0" indent="0">
              <a:buNone/>
            </a:pPr>
            <a:endParaRPr lang="en-US" sz="3200" b="1" dirty="0"/>
          </a:p>
          <a:p>
            <a:pPr lvl="1"/>
            <a:r>
              <a:rPr lang="en-US" sz="3200" dirty="0"/>
              <a:t>Describe the incident or recurring issue.</a:t>
            </a:r>
          </a:p>
          <a:p>
            <a:pPr lvl="1"/>
            <a:r>
              <a:rPr lang="en-US" sz="3200" dirty="0"/>
              <a:t>Describe the specific behavior or actions.</a:t>
            </a:r>
          </a:p>
          <a:p>
            <a:pPr lvl="1"/>
            <a:r>
              <a:rPr lang="en-US" sz="3200" dirty="0"/>
              <a:t>Use verbs.</a:t>
            </a:r>
          </a:p>
          <a:p>
            <a:pPr lvl="1"/>
            <a:r>
              <a:rPr lang="en-US" sz="3200" dirty="0"/>
              <a:t>Do not add your comments, insights or interpretations.</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836880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a:t>Disciplinary Actions: Issues and Documentation</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 (Where)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a:bodyPr>
          <a:lstStyle/>
          <a:p>
            <a:pPr marL="0" indent="0">
              <a:buNone/>
            </a:pPr>
            <a:r>
              <a:rPr lang="en-US" sz="3200" b="1" dirty="0"/>
              <a:t>Where:</a:t>
            </a:r>
          </a:p>
          <a:p>
            <a:pPr marL="0" indent="0">
              <a:buNone/>
            </a:pPr>
            <a:endParaRPr lang="en-US" sz="3200" b="1" dirty="0"/>
          </a:p>
          <a:p>
            <a:pPr lvl="1"/>
            <a:r>
              <a:rPr lang="en-US" sz="3200" dirty="0"/>
              <a:t>Describe the location of the incident.</a:t>
            </a:r>
          </a:p>
          <a:p>
            <a:pPr lvl="2"/>
            <a:r>
              <a:rPr lang="en-US" sz="2800" dirty="0"/>
              <a:t>Was it at the workplace or on workplace property?</a:t>
            </a:r>
          </a:p>
          <a:p>
            <a:pPr lvl="2"/>
            <a:r>
              <a:rPr lang="en-US" sz="2800" dirty="0"/>
              <a:t>Was it at the client’s/customer’s workplace or on the workplace property?</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2200033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 (When)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a:bodyPr>
          <a:lstStyle/>
          <a:p>
            <a:pPr marL="0" indent="0">
              <a:buNone/>
            </a:pPr>
            <a:r>
              <a:rPr lang="en-US" sz="3200" b="1" dirty="0"/>
              <a:t>When:</a:t>
            </a:r>
          </a:p>
          <a:p>
            <a:pPr marL="0" indent="0">
              <a:buNone/>
            </a:pPr>
            <a:endParaRPr lang="en-US" sz="3200" b="1" dirty="0"/>
          </a:p>
          <a:p>
            <a:pPr lvl="1"/>
            <a:r>
              <a:rPr lang="en-US" sz="3200" dirty="0"/>
              <a:t>Did the incident occur during:</a:t>
            </a:r>
          </a:p>
          <a:p>
            <a:pPr lvl="2"/>
            <a:r>
              <a:rPr lang="en-US" sz="2800" dirty="0"/>
              <a:t>Regular work hours? </a:t>
            </a:r>
          </a:p>
          <a:p>
            <a:pPr lvl="2"/>
            <a:r>
              <a:rPr lang="en-US" sz="2800" dirty="0"/>
              <a:t>Off-duty time?</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912888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Five </a:t>
            </a:r>
            <a:r>
              <a:rPr lang="en-US" dirty="0" err="1">
                <a:solidFill>
                  <a:schemeClr val="bg1"/>
                </a:solidFill>
              </a:rPr>
              <a:t>Ws</a:t>
            </a:r>
            <a:r>
              <a:rPr lang="en-US" dirty="0">
                <a:solidFill>
                  <a:schemeClr val="bg1"/>
                </a:solidFill>
              </a:rPr>
              <a:t> of Documentation (Why)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8"/>
            <a:ext cx="10515600" cy="3761754"/>
          </a:xfrm>
        </p:spPr>
        <p:txBody>
          <a:bodyPr>
            <a:normAutofit lnSpcReduction="10000"/>
          </a:bodyPr>
          <a:lstStyle/>
          <a:p>
            <a:pPr marL="0" indent="0">
              <a:buNone/>
            </a:pPr>
            <a:r>
              <a:rPr lang="en-US" sz="3200" b="1" dirty="0"/>
              <a:t>Why:</a:t>
            </a:r>
          </a:p>
          <a:p>
            <a:pPr marL="0" indent="0">
              <a:buNone/>
            </a:pPr>
            <a:endParaRPr lang="en-US" sz="3200" b="1" dirty="0"/>
          </a:p>
          <a:p>
            <a:pPr lvl="1"/>
            <a:r>
              <a:rPr lang="en-US" sz="3200" dirty="0"/>
              <a:t>Do not guess or speculate.</a:t>
            </a:r>
          </a:p>
          <a:p>
            <a:pPr lvl="1"/>
            <a:r>
              <a:rPr lang="en-US" sz="3200" dirty="0"/>
              <a:t>Investigate and gather information. </a:t>
            </a:r>
          </a:p>
          <a:p>
            <a:pPr lvl="1"/>
            <a:r>
              <a:rPr lang="en-US" sz="3200" dirty="0"/>
              <a:t>Include knowledge or information to support your findings/conclusions.</a:t>
            </a:r>
          </a:p>
          <a:p>
            <a:pPr lvl="1"/>
            <a:r>
              <a:rPr lang="en-US" sz="3200" dirty="0"/>
              <a:t>Allow employees to present their version of events/infraction.</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2736523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2862891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24</a:t>
            </a:fld>
            <a:endParaRPr lang="en-US" dirty="0"/>
          </a:p>
        </p:txBody>
      </p:sp>
      <p:pic>
        <p:nvPicPr>
          <p:cNvPr id="3" name="Picture 2" descr="An example of the layout and content included in a formal written warning.">
            <a:extLst>
              <a:ext uri="{FF2B5EF4-FFF2-40B4-BE49-F238E27FC236}">
                <a16:creationId xmlns:a16="http://schemas.microsoft.com/office/drawing/2014/main" id="{4C3EC26D-6E25-4B62-A664-A7E2300BA78C}"/>
              </a:ext>
            </a:extLst>
          </p:cNvPr>
          <p:cNvPicPr>
            <a:picLocks noChangeAspect="1"/>
          </p:cNvPicPr>
          <p:nvPr/>
        </p:nvPicPr>
        <p:blipFill>
          <a:blip r:embed="rId3"/>
          <a:stretch>
            <a:fillRect/>
          </a:stretch>
        </p:blipFill>
        <p:spPr>
          <a:xfrm>
            <a:off x="4165323" y="1861240"/>
            <a:ext cx="3187328" cy="4860235"/>
          </a:xfrm>
          <a:prstGeom prst="rect">
            <a:avLst/>
          </a:prstGeom>
        </p:spPr>
      </p:pic>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Sample Documentation</a:t>
            </a:r>
          </a:p>
        </p:txBody>
      </p:sp>
    </p:spTree>
    <p:extLst>
      <p:ext uri="{BB962C8B-B14F-4D97-AF65-F5344CB8AC3E}">
        <p14:creationId xmlns:p14="http://schemas.microsoft.com/office/powerpoint/2010/main" val="201996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25</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4355038"/>
          </a:xfrm>
          <a:prstGeom prst="rect">
            <a:avLst/>
          </a:prstGeom>
          <a:noFill/>
        </p:spPr>
        <p:txBody>
          <a:bodyPr wrap="square" rtlCol="0">
            <a:spAutoFit/>
          </a:bodyPr>
          <a:lstStyle/>
          <a:p>
            <a:pPr marL="0" indent="0">
              <a:buNone/>
            </a:pPr>
            <a:r>
              <a:rPr lang="en-US" dirty="0"/>
              <a:t>Follow the principles of discipline including being honest, frank, fair and precise regarding your reasons for dissatisfaction, your future expectations for the employee, and providing the employee with an opportunity to respond.</a:t>
            </a:r>
          </a:p>
          <a:p>
            <a:pPr marL="0" indent="0">
              <a:buNone/>
            </a:pPr>
            <a:r>
              <a:rPr lang="en-US" dirty="0"/>
              <a:t>It is important to consider how and when to discipline. Use the five </a:t>
            </a:r>
            <a:r>
              <a:rPr lang="en-US" dirty="0" err="1"/>
              <a:t>Ws</a:t>
            </a:r>
            <a:r>
              <a:rPr lang="en-US" dirty="0"/>
              <a:t> of documentation (who, what, where, when and why) to document disciplinary actions. </a:t>
            </a:r>
          </a:p>
          <a:p>
            <a:pPr marL="0" indent="0">
              <a:buNone/>
            </a:pPr>
            <a:r>
              <a:rPr lang="en-US" dirty="0"/>
              <a:t>For additional information on our progressive disciplinary process and documentation, contact human resources. </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lstStyle/>
          <a:p>
            <a:pPr marL="0" indent="0">
              <a:buNone/>
            </a:pPr>
            <a:r>
              <a:rPr lang="en-US" dirty="0"/>
              <a:t>An effective discipline program is beneficial to both the employer and employee. It helps employees correct any shortcomings with the goal of becoming a valuable, contributing member of the workforce. </a:t>
            </a:r>
          </a:p>
          <a:p>
            <a:pPr marL="0" indent="0">
              <a:buNone/>
            </a:pPr>
            <a:r>
              <a:rPr lang="en-US" dirty="0"/>
              <a:t>Documentation created as a result of the discipline process can also help protect an employer if a termination or other adverse employment decision becomes necessary.</a:t>
            </a:r>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The principles of disciplinary action.</a:t>
            </a:r>
          </a:p>
          <a:p>
            <a:pPr marL="457200" indent="-457200">
              <a:lnSpc>
                <a:spcPct val="100000"/>
              </a:lnSpc>
              <a:buFont typeface="Arial" panose="020B0604020202020204" pitchFamily="34" charset="0"/>
              <a:buChar char="•"/>
            </a:pPr>
            <a:r>
              <a:rPr lang="en-US" sz="2800" dirty="0">
                <a:solidFill>
                  <a:schemeClr val="tx1"/>
                </a:solidFill>
                <a:latin typeface="+mn-lt"/>
              </a:rPr>
              <a:t>When to take disciplinary action.</a:t>
            </a:r>
          </a:p>
          <a:p>
            <a:pPr marL="457200" indent="-457200">
              <a:lnSpc>
                <a:spcPct val="100000"/>
              </a:lnSpc>
              <a:buFont typeface="Arial" panose="020B0604020202020204" pitchFamily="34" charset="0"/>
              <a:buChar char="•"/>
            </a:pPr>
            <a:r>
              <a:rPr lang="en-US" sz="2800" dirty="0">
                <a:solidFill>
                  <a:schemeClr val="tx1"/>
                </a:solidFill>
                <a:latin typeface="+mn-lt"/>
              </a:rPr>
              <a:t>The progressive disciplinary process.</a:t>
            </a:r>
          </a:p>
          <a:p>
            <a:pPr marL="457200" indent="-457200">
              <a:lnSpc>
                <a:spcPct val="100000"/>
              </a:lnSpc>
              <a:buFont typeface="Arial" panose="020B0604020202020204" pitchFamily="34" charset="0"/>
              <a:buChar char="•"/>
            </a:pPr>
            <a:r>
              <a:rPr lang="en-US" sz="2800" dirty="0">
                <a:solidFill>
                  <a:schemeClr val="tx1"/>
                </a:solidFill>
                <a:latin typeface="+mn-lt"/>
              </a:rPr>
              <a:t>Our disciplinary action policy.</a:t>
            </a:r>
          </a:p>
          <a:p>
            <a:pPr marL="457200" indent="-457200">
              <a:lnSpc>
                <a:spcPct val="100000"/>
              </a:lnSpc>
              <a:buFont typeface="Arial" panose="020B0604020202020204" pitchFamily="34" charset="0"/>
              <a:buChar char="•"/>
            </a:pPr>
            <a:r>
              <a:rPr lang="en-US" sz="2800" dirty="0">
                <a:solidFill>
                  <a:schemeClr val="tx1"/>
                </a:solidFill>
                <a:latin typeface="+mn-lt"/>
              </a:rPr>
              <a:t>Documenting disciplinary action.</a:t>
            </a:r>
          </a:p>
          <a:p>
            <a:pPr marL="457200" indent="-457200">
              <a:lnSpc>
                <a:spcPct val="100000"/>
              </a:lnSpc>
              <a:buFont typeface="Arial" panose="020B0604020202020204" pitchFamily="34" charset="0"/>
              <a:buChar char="•"/>
            </a:pPr>
            <a:r>
              <a:rPr lang="en-US" sz="2800" dirty="0">
                <a:solidFill>
                  <a:schemeClr val="tx1"/>
                </a:solidFill>
                <a:latin typeface="+mn-lt"/>
              </a:rPr>
              <a:t>The five </a:t>
            </a:r>
            <a:r>
              <a:rPr lang="en-US" sz="2800" dirty="0" err="1">
                <a:solidFill>
                  <a:schemeClr val="tx1"/>
                </a:solidFill>
                <a:latin typeface="+mn-lt"/>
              </a:rPr>
              <a:t>Ws</a:t>
            </a:r>
            <a:r>
              <a:rPr lang="en-US" sz="2800" dirty="0">
                <a:solidFill>
                  <a:schemeClr val="tx1"/>
                </a:solidFill>
                <a:latin typeface="+mn-lt"/>
              </a:rPr>
              <a:t> of documentation.</a:t>
            </a:r>
          </a:p>
          <a:p>
            <a:pPr marL="457200" indent="-457200">
              <a:lnSpc>
                <a:spcPct val="100000"/>
              </a:lnSpc>
              <a:buFont typeface="Arial" panose="020B0604020202020204" pitchFamily="34" charset="0"/>
              <a:buChar char="•"/>
            </a:pPr>
            <a:r>
              <a:rPr lang="en-US" sz="2800" dirty="0">
                <a:solidFill>
                  <a:schemeClr val="tx1"/>
                </a:solidFill>
                <a:latin typeface="+mn-lt"/>
              </a:rPr>
              <a:t>Sample documentation.</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Principles of Disciplinary Action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922103"/>
            <a:ext cx="10515600" cy="3254859"/>
          </a:xfrm>
        </p:spPr>
        <p:txBody>
          <a:bodyPr>
            <a:normAutofit fontScale="92500" lnSpcReduction="10000"/>
          </a:bodyPr>
          <a:lstStyle/>
          <a:p>
            <a:r>
              <a:rPr lang="en-US" dirty="0"/>
              <a:t>Make sure discipline is the appropriate tool. Consider coaching or performance appraisal as a first step whenever possible.</a:t>
            </a:r>
          </a:p>
          <a:p>
            <a:r>
              <a:rPr lang="en-US" dirty="0"/>
              <a:t>Be honest, frank, fair and precise regarding your reasons for dissatisfaction and your future expectations for the employee.</a:t>
            </a:r>
          </a:p>
          <a:p>
            <a:r>
              <a:rPr lang="en-US" dirty="0"/>
              <a:t>Maintain a professional manner by keeping the disciplinary process confidential between you and the employee and, when necessary, with HR.</a:t>
            </a:r>
          </a:p>
          <a:p>
            <a:r>
              <a:rPr lang="en-US" dirty="0"/>
              <a:t>Keep your criticism free of nonwork-related matters and personal judgement. </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Principles of Disciplinary Action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24539"/>
            <a:ext cx="10515600" cy="3652423"/>
          </a:xfrm>
        </p:spPr>
        <p:txBody>
          <a:bodyPr>
            <a:normAutofit/>
          </a:bodyPr>
          <a:lstStyle/>
          <a:p>
            <a:r>
              <a:rPr lang="en-US" dirty="0"/>
              <a:t>Provide specific examples of performance discrepancies or work rule violations so the employee fully understands what needs improvement.</a:t>
            </a:r>
          </a:p>
          <a:p>
            <a:r>
              <a:rPr lang="en-US" dirty="0"/>
              <a:t>Allow the employee ample opportunity to respond. </a:t>
            </a:r>
          </a:p>
          <a:p>
            <a:r>
              <a:rPr lang="en-US" dirty="0"/>
              <a:t>Help the employee improve performance by providing specific recommendations and requirements.</a:t>
            </a:r>
          </a:p>
          <a:p>
            <a:r>
              <a:rPr lang="en-US" dirty="0"/>
              <a:t>Communicate clearly so the employee understands the consequences if performance or conduct does not improve.</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3132714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The Principles of Disciplinary Action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normAutofit fontScale="92500" lnSpcReduction="20000"/>
          </a:bodyPr>
          <a:lstStyle/>
          <a:p>
            <a:pPr marL="0" indent="0">
              <a:buNone/>
            </a:pPr>
            <a:r>
              <a:rPr lang="en-US" dirty="0"/>
              <a:t>If employees believe they are being treated fairly, they are much more likely to accept the consequences of their actions. Consistent and fair discipline will also help to prevent successful claims of discrimination or other unlawful conduct.</a:t>
            </a:r>
          </a:p>
          <a:p>
            <a:pPr marL="0" indent="0">
              <a:buNone/>
            </a:pPr>
            <a:endParaRPr lang="en-US" dirty="0"/>
          </a:p>
          <a:p>
            <a:r>
              <a:rPr lang="en-US" dirty="0"/>
              <a:t>Thoroughly investigate the circumstances.</a:t>
            </a:r>
          </a:p>
          <a:p>
            <a:r>
              <a:rPr lang="en-US" dirty="0"/>
              <a:t>Allow the employee an opportunity to respond to the allegation(s).</a:t>
            </a:r>
          </a:p>
          <a:p>
            <a:r>
              <a:rPr lang="en-US" dirty="0"/>
              <a:t>Ensure the "punishment fits the crime" and consequences are applied consistently.</a:t>
            </a:r>
          </a:p>
          <a:p>
            <a:r>
              <a:rPr lang="en-US" dirty="0"/>
              <a:t>Allow for an appeal process to a manager above the rank of the supervisor issuing the discipline and who was not involved in the initial decision.</a:t>
            </a:r>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When to Take Disciplinary Action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643809"/>
            <a:ext cx="10515600" cy="3533154"/>
          </a:xfrm>
        </p:spPr>
        <p:txBody>
          <a:bodyPr>
            <a:normAutofit lnSpcReduction="10000"/>
          </a:bodyPr>
          <a:lstStyle/>
          <a:p>
            <a:pPr marL="0" indent="0">
              <a:buNone/>
            </a:pPr>
            <a:r>
              <a:rPr lang="en-US" dirty="0"/>
              <a:t>Disciplinary action should be taken when:</a:t>
            </a:r>
          </a:p>
          <a:p>
            <a:pPr marL="0" indent="0">
              <a:buNone/>
            </a:pPr>
            <a:endParaRPr lang="en-US" dirty="0"/>
          </a:p>
          <a:p>
            <a:r>
              <a:rPr lang="en-US" dirty="0"/>
              <a:t>The employee has recurring issues such as absenteeism or tardiness.</a:t>
            </a:r>
          </a:p>
          <a:p>
            <a:r>
              <a:rPr lang="en-US" dirty="0"/>
              <a:t>The employee has continuing problems following management instructions or company policies despite additional training, coaching or counseling.</a:t>
            </a:r>
          </a:p>
          <a:p>
            <a:r>
              <a:rPr lang="en-US" dirty="0"/>
              <a:t>The employee engages in serious misconduct such as drug or alcohol abuse or workplace safety violations.</a:t>
            </a:r>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290532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613</TotalTime>
  <Words>1184</Words>
  <Application>Microsoft Office PowerPoint</Application>
  <PresentationFormat>Widescreen</PresentationFormat>
  <Paragraphs>170</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Disciplinary Actions: Issues and Documentation</vt:lpstr>
      <vt:lpstr>WELCOME!</vt:lpstr>
      <vt:lpstr>Introduction</vt:lpstr>
      <vt:lpstr>Agenda</vt:lpstr>
      <vt:lpstr>The Principles of Disciplinary Action</vt:lpstr>
      <vt:lpstr>The Principles of Disciplinary Action (cont.)</vt:lpstr>
      <vt:lpstr>The Principles of Disciplinary Action (cont.)</vt:lpstr>
      <vt:lpstr>When to Take Disciplinary Action</vt:lpstr>
      <vt:lpstr>Questions? Comments?</vt:lpstr>
      <vt:lpstr>The Progressive Disciplinary Process</vt:lpstr>
      <vt:lpstr>The Progressive Disciplinary Process (cont.)</vt:lpstr>
      <vt:lpstr>Our Disciplinary Action Policy</vt:lpstr>
      <vt:lpstr>Questions? Comments?</vt:lpstr>
      <vt:lpstr>Documenting Disciplinary Actions</vt:lpstr>
      <vt:lpstr>Documenting Disciplinary Actions (cont.)</vt:lpstr>
      <vt:lpstr>Questions? Comments?</vt:lpstr>
      <vt:lpstr>The Five Ws of Documentation</vt:lpstr>
      <vt:lpstr>The Five Ws of Documentation (Who)</vt:lpstr>
      <vt:lpstr>The Five Ws of Documentation (What)</vt:lpstr>
      <vt:lpstr>The Five Ws of Documentation (Where)</vt:lpstr>
      <vt:lpstr>The Five Ws of Documentation (When)</vt:lpstr>
      <vt:lpstr>The Five Ws of Documentation (Why)</vt:lpstr>
      <vt:lpstr>Questions? Comments?</vt:lpstr>
      <vt:lpstr>Sample Documentation</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26</cp:revision>
  <dcterms:created xsi:type="dcterms:W3CDTF">2021-07-28T15:46:48Z</dcterms:created>
  <dcterms:modified xsi:type="dcterms:W3CDTF">2021-09-16T18:10:12Z</dcterms:modified>
</cp:coreProperties>
</file>