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sldIdLst>
    <p:sldId id="256" r:id="rId2"/>
    <p:sldId id="257" r:id="rId3"/>
    <p:sldId id="258" r:id="rId4"/>
    <p:sldId id="259" r:id="rId5"/>
    <p:sldId id="260" r:id="rId6"/>
    <p:sldId id="299" r:id="rId7"/>
    <p:sldId id="301" r:id="rId8"/>
    <p:sldId id="302" r:id="rId9"/>
    <p:sldId id="300" r:id="rId10"/>
    <p:sldId id="303" r:id="rId11"/>
    <p:sldId id="304" r:id="rId12"/>
    <p:sldId id="305" r:id="rId13"/>
    <p:sldId id="306" r:id="rId14"/>
    <p:sldId id="308" r:id="rId15"/>
    <p:sldId id="307" r:id="rId16"/>
    <p:sldId id="310" r:id="rId17"/>
    <p:sldId id="311" r:id="rId18"/>
    <p:sldId id="309" r:id="rId19"/>
    <p:sldId id="312" r:id="rId20"/>
    <p:sldId id="314" r:id="rId21"/>
    <p:sldId id="315" r:id="rId22"/>
    <p:sldId id="316" r:id="rId23"/>
    <p:sldId id="317" r:id="rId24"/>
    <p:sldId id="297" r:id="rId25"/>
    <p:sldId id="289" r:id="rId26"/>
    <p:sldId id="319" r:id="rId27"/>
    <p:sldId id="318" r:id="rId28"/>
    <p:sldId id="285"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0201" autoAdjust="0"/>
  </p:normalViewPr>
  <p:slideViewPr>
    <p:cSldViewPr snapToGrid="0">
      <p:cViewPr varScale="1">
        <p:scale>
          <a:sx n="103" d="100"/>
          <a:sy n="103" d="100"/>
        </p:scale>
        <p:origin x="708" y="102"/>
      </p:cViewPr>
      <p:guideLst/>
    </p:cSldViewPr>
  </p:slideViewPr>
  <p:outlineViewPr>
    <p:cViewPr>
      <p:scale>
        <a:sx n="33" d="100"/>
        <a:sy n="33" d="100"/>
      </p:scale>
      <p:origin x="0" y="-11534"/>
    </p:cViewPr>
  </p:outlineViewPr>
  <p:notesTextViewPr>
    <p:cViewPr>
      <p:scale>
        <a:sx n="1" d="1"/>
        <a:sy n="1" d="1"/>
      </p:scale>
      <p:origin x="0" y="0"/>
    </p:cViewPr>
  </p:notesTextViewPr>
  <p:sorterViewPr>
    <p:cViewPr>
      <p:scale>
        <a:sx n="100" d="100"/>
        <a:sy n="100" d="100"/>
      </p:scale>
      <p:origin x="0" y="-1843"/>
    </p:cViewPr>
  </p:sorter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FBDC13-22BB-4AAC-BC9B-FBBF706C7EE2}" type="datetimeFigureOut">
              <a:rPr lang="en-US" smtClean="0"/>
              <a:t>1/26/2023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14EB97-CD1D-4021-A1FE-AF2953771E73}" type="slidenum">
              <a:rPr lang="en-US" smtClean="0"/>
              <a:t>‹#›</a:t>
            </a:fld>
            <a:endParaRPr lang="en-US" dirty="0"/>
          </a:p>
        </p:txBody>
      </p:sp>
    </p:spTree>
    <p:extLst>
      <p:ext uri="{BB962C8B-B14F-4D97-AF65-F5344CB8AC3E}">
        <p14:creationId xmlns:p14="http://schemas.microsoft.com/office/powerpoint/2010/main" val="308992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a:t>
            </a:fld>
            <a:endParaRPr lang="en-US" dirty="0"/>
          </a:p>
        </p:txBody>
      </p:sp>
    </p:spTree>
    <p:extLst>
      <p:ext uri="{BB962C8B-B14F-4D97-AF65-F5344CB8AC3E}">
        <p14:creationId xmlns:p14="http://schemas.microsoft.com/office/powerpoint/2010/main" val="3386142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10</a:t>
            </a:fld>
            <a:endParaRPr lang="en-US" dirty="0"/>
          </a:p>
        </p:txBody>
      </p:sp>
    </p:spTree>
    <p:extLst>
      <p:ext uri="{BB962C8B-B14F-4D97-AF65-F5344CB8AC3E}">
        <p14:creationId xmlns:p14="http://schemas.microsoft.com/office/powerpoint/2010/main" val="14401100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11</a:t>
            </a:fld>
            <a:endParaRPr lang="en-US" dirty="0"/>
          </a:p>
        </p:txBody>
      </p:sp>
    </p:spTree>
    <p:extLst>
      <p:ext uri="{BB962C8B-B14F-4D97-AF65-F5344CB8AC3E}">
        <p14:creationId xmlns:p14="http://schemas.microsoft.com/office/powerpoint/2010/main" val="3075732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12</a:t>
            </a:fld>
            <a:endParaRPr lang="en-US" dirty="0"/>
          </a:p>
        </p:txBody>
      </p:sp>
    </p:spTree>
    <p:extLst>
      <p:ext uri="{BB962C8B-B14F-4D97-AF65-F5344CB8AC3E}">
        <p14:creationId xmlns:p14="http://schemas.microsoft.com/office/powerpoint/2010/main" val="14220097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13</a:t>
            </a:fld>
            <a:endParaRPr lang="en-US" dirty="0"/>
          </a:p>
        </p:txBody>
      </p:sp>
    </p:spTree>
    <p:extLst>
      <p:ext uri="{BB962C8B-B14F-4D97-AF65-F5344CB8AC3E}">
        <p14:creationId xmlns:p14="http://schemas.microsoft.com/office/powerpoint/2010/main" val="8385290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14</a:t>
            </a:fld>
            <a:endParaRPr lang="en-US" dirty="0"/>
          </a:p>
        </p:txBody>
      </p:sp>
    </p:spTree>
    <p:extLst>
      <p:ext uri="{BB962C8B-B14F-4D97-AF65-F5344CB8AC3E}">
        <p14:creationId xmlns:p14="http://schemas.microsoft.com/office/powerpoint/2010/main" val="23208919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15</a:t>
            </a:fld>
            <a:endParaRPr lang="en-US" dirty="0"/>
          </a:p>
        </p:txBody>
      </p:sp>
    </p:spTree>
    <p:extLst>
      <p:ext uri="{BB962C8B-B14F-4D97-AF65-F5344CB8AC3E}">
        <p14:creationId xmlns:p14="http://schemas.microsoft.com/office/powerpoint/2010/main" val="17512748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16</a:t>
            </a:fld>
            <a:endParaRPr lang="en-US" dirty="0"/>
          </a:p>
        </p:txBody>
      </p:sp>
    </p:spTree>
    <p:extLst>
      <p:ext uri="{BB962C8B-B14F-4D97-AF65-F5344CB8AC3E}">
        <p14:creationId xmlns:p14="http://schemas.microsoft.com/office/powerpoint/2010/main" val="37011802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17</a:t>
            </a:fld>
            <a:endParaRPr lang="en-US" dirty="0"/>
          </a:p>
        </p:txBody>
      </p:sp>
    </p:spTree>
    <p:extLst>
      <p:ext uri="{BB962C8B-B14F-4D97-AF65-F5344CB8AC3E}">
        <p14:creationId xmlns:p14="http://schemas.microsoft.com/office/powerpoint/2010/main" val="12468461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18</a:t>
            </a:fld>
            <a:endParaRPr lang="en-US" dirty="0"/>
          </a:p>
        </p:txBody>
      </p:sp>
    </p:spTree>
    <p:extLst>
      <p:ext uri="{BB962C8B-B14F-4D97-AF65-F5344CB8AC3E}">
        <p14:creationId xmlns:p14="http://schemas.microsoft.com/office/powerpoint/2010/main" val="15593219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r>
              <a:rPr lang="en-US" i="1" dirty="0"/>
              <a:t>Discuss what may be considered a request for an accommodation and/or family or medical leave. </a:t>
            </a:r>
          </a:p>
        </p:txBody>
      </p:sp>
      <p:sp>
        <p:nvSpPr>
          <p:cNvPr id="4" name="Slide Number Placeholder 3"/>
          <p:cNvSpPr>
            <a:spLocks noGrp="1"/>
          </p:cNvSpPr>
          <p:nvPr>
            <p:ph type="sldNum" sz="quarter" idx="5"/>
          </p:nvPr>
        </p:nvSpPr>
        <p:spPr/>
        <p:txBody>
          <a:bodyPr/>
          <a:lstStyle/>
          <a:p>
            <a:fld id="{5A14EB97-CD1D-4021-A1FE-AF2953771E73}" type="slidenum">
              <a:rPr lang="en-US" smtClean="0"/>
              <a:t>19</a:t>
            </a:fld>
            <a:endParaRPr lang="en-US" dirty="0"/>
          </a:p>
        </p:txBody>
      </p:sp>
    </p:spTree>
    <p:extLst>
      <p:ext uri="{BB962C8B-B14F-4D97-AF65-F5344CB8AC3E}">
        <p14:creationId xmlns:p14="http://schemas.microsoft.com/office/powerpoint/2010/main" val="2840254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to presenter: </a:t>
            </a:r>
            <a:r>
              <a:rPr lang="en-US" sz="1200" dirty="0"/>
              <a:t>This sample presentation is intended for presentation to supervisors and other individuals who manage employees. It is designed to be presented by an individual who is knowledgeable in both proper documentation and the employer’s policy and practices. This is a sample presentation that must be customized to include and match the employer’s own policies and practices.</a:t>
            </a:r>
          </a:p>
        </p:txBody>
      </p:sp>
      <p:sp>
        <p:nvSpPr>
          <p:cNvPr id="4" name="Slide Number Placeholder 3"/>
          <p:cNvSpPr>
            <a:spLocks noGrp="1"/>
          </p:cNvSpPr>
          <p:nvPr>
            <p:ph type="sldNum" sz="quarter" idx="5"/>
          </p:nvPr>
        </p:nvSpPr>
        <p:spPr/>
        <p:txBody>
          <a:bodyPr/>
          <a:lstStyle/>
          <a:p>
            <a:fld id="{5A14EB97-CD1D-4021-A1FE-AF2953771E73}" type="slidenum">
              <a:rPr lang="en-US" smtClean="0"/>
              <a:t>2</a:t>
            </a:fld>
            <a:endParaRPr lang="en-US" dirty="0"/>
          </a:p>
        </p:txBody>
      </p:sp>
    </p:spTree>
    <p:extLst>
      <p:ext uri="{BB962C8B-B14F-4D97-AF65-F5344CB8AC3E}">
        <p14:creationId xmlns:p14="http://schemas.microsoft.com/office/powerpoint/2010/main" val="41216173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20</a:t>
            </a:fld>
            <a:endParaRPr lang="en-US" dirty="0"/>
          </a:p>
        </p:txBody>
      </p:sp>
    </p:spTree>
    <p:extLst>
      <p:ext uri="{BB962C8B-B14F-4D97-AF65-F5344CB8AC3E}">
        <p14:creationId xmlns:p14="http://schemas.microsoft.com/office/powerpoint/2010/main" val="14855201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people outside the organization read the documentation, would they understand the situation and the impact it had on other employees or the company? Or is there too much company jargon and too many assumptions in the documentation?</a:t>
            </a:r>
          </a:p>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21</a:t>
            </a:fld>
            <a:endParaRPr lang="en-US" dirty="0"/>
          </a:p>
        </p:txBody>
      </p:sp>
    </p:spTree>
    <p:extLst>
      <p:ext uri="{BB962C8B-B14F-4D97-AF65-F5344CB8AC3E}">
        <p14:creationId xmlns:p14="http://schemas.microsoft.com/office/powerpoint/2010/main" val="867517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Distribute a copy of the written warning template to attendees.</a:t>
            </a:r>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22</a:t>
            </a:fld>
            <a:endParaRPr lang="en-US" dirty="0"/>
          </a:p>
        </p:txBody>
      </p:sp>
    </p:spTree>
    <p:extLst>
      <p:ext uri="{BB962C8B-B14F-4D97-AF65-F5344CB8AC3E}">
        <p14:creationId xmlns:p14="http://schemas.microsoft.com/office/powerpoint/2010/main" val="13052909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23</a:t>
            </a:fld>
            <a:endParaRPr lang="en-US" dirty="0"/>
          </a:p>
        </p:txBody>
      </p:sp>
    </p:spTree>
    <p:extLst>
      <p:ext uri="{BB962C8B-B14F-4D97-AF65-F5344CB8AC3E}">
        <p14:creationId xmlns:p14="http://schemas.microsoft.com/office/powerpoint/2010/main" val="19135123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24</a:t>
            </a:fld>
            <a:endParaRPr lang="en-US" dirty="0"/>
          </a:p>
        </p:txBody>
      </p:sp>
    </p:spTree>
    <p:extLst>
      <p:ext uri="{BB962C8B-B14F-4D97-AF65-F5344CB8AC3E}">
        <p14:creationId xmlns:p14="http://schemas.microsoft.com/office/powerpoint/2010/main" val="42099984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25</a:t>
            </a:fld>
            <a:endParaRPr lang="en-US" dirty="0"/>
          </a:p>
        </p:txBody>
      </p:sp>
    </p:spTree>
    <p:extLst>
      <p:ext uri="{BB962C8B-B14F-4D97-AF65-F5344CB8AC3E}">
        <p14:creationId xmlns:p14="http://schemas.microsoft.com/office/powerpoint/2010/main" val="37340792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26</a:t>
            </a:fld>
            <a:endParaRPr lang="en-US" dirty="0"/>
          </a:p>
        </p:txBody>
      </p:sp>
    </p:spTree>
    <p:extLst>
      <p:ext uri="{BB962C8B-B14F-4D97-AF65-F5344CB8AC3E}">
        <p14:creationId xmlns:p14="http://schemas.microsoft.com/office/powerpoint/2010/main" val="7488891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27</a:t>
            </a:fld>
            <a:endParaRPr lang="en-US" dirty="0"/>
          </a:p>
        </p:txBody>
      </p:sp>
    </p:spTree>
    <p:extLst>
      <p:ext uri="{BB962C8B-B14F-4D97-AF65-F5344CB8AC3E}">
        <p14:creationId xmlns:p14="http://schemas.microsoft.com/office/powerpoint/2010/main" val="36689494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28</a:t>
            </a:fld>
            <a:endParaRPr lang="en-US" dirty="0"/>
          </a:p>
        </p:txBody>
      </p:sp>
    </p:spTree>
    <p:extLst>
      <p:ext uri="{BB962C8B-B14F-4D97-AF65-F5344CB8AC3E}">
        <p14:creationId xmlns:p14="http://schemas.microsoft.com/office/powerpoint/2010/main" val="2067526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Employers have many employment matters to document, including discipline, medical leave such as Family and Medical Leave Act (FMLA) leave, accommodations such as Americans with Disabilities Act (ADA) accommodations, performance feedback, harassment claims, layoffs, training and career development, pay practices, and recruiting practices. </a:t>
            </a:r>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a:t>
            </a:fld>
            <a:endParaRPr lang="en-US" dirty="0"/>
          </a:p>
        </p:txBody>
      </p:sp>
    </p:spTree>
    <p:extLst>
      <p:ext uri="{BB962C8B-B14F-4D97-AF65-F5344CB8AC3E}">
        <p14:creationId xmlns:p14="http://schemas.microsoft.com/office/powerpoint/2010/main" val="779504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4</a:t>
            </a:fld>
            <a:endParaRPr lang="en-US" dirty="0"/>
          </a:p>
        </p:txBody>
      </p:sp>
    </p:spTree>
    <p:extLst>
      <p:ext uri="{BB962C8B-B14F-4D97-AF65-F5344CB8AC3E}">
        <p14:creationId xmlns:p14="http://schemas.microsoft.com/office/powerpoint/2010/main" val="319979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5</a:t>
            </a:fld>
            <a:endParaRPr lang="en-US" dirty="0"/>
          </a:p>
        </p:txBody>
      </p:sp>
    </p:spTree>
    <p:extLst>
      <p:ext uri="{BB962C8B-B14F-4D97-AF65-F5344CB8AC3E}">
        <p14:creationId xmlns:p14="http://schemas.microsoft.com/office/powerpoint/2010/main" val="3130063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6</a:t>
            </a:fld>
            <a:endParaRPr lang="en-US" dirty="0"/>
          </a:p>
        </p:txBody>
      </p:sp>
    </p:spTree>
    <p:extLst>
      <p:ext uri="{BB962C8B-B14F-4D97-AF65-F5344CB8AC3E}">
        <p14:creationId xmlns:p14="http://schemas.microsoft.com/office/powerpoint/2010/main" val="113711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7</a:t>
            </a:fld>
            <a:endParaRPr lang="en-US" dirty="0"/>
          </a:p>
        </p:txBody>
      </p:sp>
    </p:spTree>
    <p:extLst>
      <p:ext uri="{BB962C8B-B14F-4D97-AF65-F5344CB8AC3E}">
        <p14:creationId xmlns:p14="http://schemas.microsoft.com/office/powerpoint/2010/main" val="33424259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8</a:t>
            </a:fld>
            <a:endParaRPr lang="en-US" dirty="0"/>
          </a:p>
        </p:txBody>
      </p:sp>
    </p:spTree>
    <p:extLst>
      <p:ext uri="{BB962C8B-B14F-4D97-AF65-F5344CB8AC3E}">
        <p14:creationId xmlns:p14="http://schemas.microsoft.com/office/powerpoint/2010/main" val="18956071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9</a:t>
            </a:fld>
            <a:endParaRPr lang="en-US" dirty="0"/>
          </a:p>
        </p:txBody>
      </p:sp>
    </p:spTree>
    <p:extLst>
      <p:ext uri="{BB962C8B-B14F-4D97-AF65-F5344CB8AC3E}">
        <p14:creationId xmlns:p14="http://schemas.microsoft.com/office/powerpoint/2010/main" val="2181228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02D20-F53B-40DB-A6E7-AD7BD45EEA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9A7D66-BA80-4EEE-B8C5-0237F66636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0CEA2060-0596-4633-9C7D-B61A0FB572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76C6DBC-01DA-4896-8F28-F5290F0F882D}"/>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762628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DBB48-3661-480F-B8B3-C10C08E222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F9044E-D00C-4775-A57B-EE3CF28B83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756DDB-C8EF-4E38-A7A9-F911A9D7E6A7}"/>
              </a:ext>
            </a:extLst>
          </p:cNvPr>
          <p:cNvSpPr>
            <a:spLocks noGrp="1"/>
          </p:cNvSpPr>
          <p:nvPr>
            <p:ph type="dt" sz="half" idx="10"/>
          </p:nvPr>
        </p:nvSpPr>
        <p:spPr/>
        <p:txBody>
          <a:bodyPr/>
          <a:lstStyle/>
          <a:p>
            <a:fld id="{CCBBBFF5-32D7-4809-8B36-3F01B3F201AD}" type="datetime1">
              <a:rPr lang="en-US" smtClean="0"/>
              <a:t>1/26/2023</a:t>
            </a:fld>
            <a:endParaRPr lang="en-US" dirty="0"/>
          </a:p>
        </p:txBody>
      </p:sp>
      <p:sp>
        <p:nvSpPr>
          <p:cNvPr id="5" name="Footer Placeholder 4">
            <a:extLst>
              <a:ext uri="{FF2B5EF4-FFF2-40B4-BE49-F238E27FC236}">
                <a16:creationId xmlns:a16="http://schemas.microsoft.com/office/drawing/2014/main" id="{3F4D1334-907C-4B59-9348-3FFC27CE4E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8ECC4D-CA19-41FF-AEB8-1B34A627DB56}"/>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22839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6C4017-54FE-4D65-AFE7-79B0BDAE58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D249D5-58F0-4DD8-9E48-1AE5622BCC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783FD3-8A7E-437C-9A42-C76DF38B5C15}"/>
              </a:ext>
            </a:extLst>
          </p:cNvPr>
          <p:cNvSpPr>
            <a:spLocks noGrp="1"/>
          </p:cNvSpPr>
          <p:nvPr>
            <p:ph type="dt" sz="half" idx="10"/>
          </p:nvPr>
        </p:nvSpPr>
        <p:spPr/>
        <p:txBody>
          <a:bodyPr/>
          <a:lstStyle/>
          <a:p>
            <a:fld id="{249D5367-5776-4DEA-99FB-6BE7850233BF}" type="datetime1">
              <a:rPr lang="en-US" smtClean="0"/>
              <a:t>1/26/2023</a:t>
            </a:fld>
            <a:endParaRPr lang="en-US" dirty="0"/>
          </a:p>
        </p:txBody>
      </p:sp>
      <p:sp>
        <p:nvSpPr>
          <p:cNvPr id="5" name="Footer Placeholder 4">
            <a:extLst>
              <a:ext uri="{FF2B5EF4-FFF2-40B4-BE49-F238E27FC236}">
                <a16:creationId xmlns:a16="http://schemas.microsoft.com/office/drawing/2014/main" id="{9B01F617-A822-4C24-8766-3B82FB1C8E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7C5F4AF-722F-461F-B472-ED61CFB1DEC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2734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6B575-A850-4C06-8B5D-8C65DCC37B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138F4E-73F9-4DC5-B353-F60AD2BD86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88B461-15DA-4DFF-8D58-B96458E32B6D}"/>
              </a:ext>
            </a:extLst>
          </p:cNvPr>
          <p:cNvSpPr>
            <a:spLocks noGrp="1"/>
          </p:cNvSpPr>
          <p:nvPr>
            <p:ph type="dt" sz="half" idx="10"/>
          </p:nvPr>
        </p:nvSpPr>
        <p:spPr/>
        <p:txBody>
          <a:bodyPr/>
          <a:lstStyle/>
          <a:p>
            <a:fld id="{B0B4A36B-6303-45B7-9206-903743AE8F04}" type="datetime1">
              <a:rPr lang="en-US" smtClean="0"/>
              <a:t>1/26/2023</a:t>
            </a:fld>
            <a:endParaRPr lang="en-US" dirty="0"/>
          </a:p>
        </p:txBody>
      </p:sp>
      <p:sp>
        <p:nvSpPr>
          <p:cNvPr id="5" name="Footer Placeholder 4">
            <a:extLst>
              <a:ext uri="{FF2B5EF4-FFF2-40B4-BE49-F238E27FC236}">
                <a16:creationId xmlns:a16="http://schemas.microsoft.com/office/drawing/2014/main" id="{EC7DEFFB-AF4C-4DFA-AC96-C18E3884E7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8F933C-0281-46F6-9F87-446199BFCF3B}"/>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7933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B705E-CBDF-4C8C-AF7A-BAD15FA899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31C90A-5D31-4471-9807-F0051387CE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2D1424-70D8-4AF0-8C06-72AB1CA4A08C}"/>
              </a:ext>
            </a:extLst>
          </p:cNvPr>
          <p:cNvSpPr>
            <a:spLocks noGrp="1"/>
          </p:cNvSpPr>
          <p:nvPr>
            <p:ph type="dt" sz="half" idx="10"/>
          </p:nvPr>
        </p:nvSpPr>
        <p:spPr/>
        <p:txBody>
          <a:bodyPr/>
          <a:lstStyle/>
          <a:p>
            <a:fld id="{357DFF65-7F02-4F51-A266-C463948BB3F9}" type="datetime1">
              <a:rPr lang="en-US" smtClean="0"/>
              <a:t>1/26/2023</a:t>
            </a:fld>
            <a:endParaRPr lang="en-US" dirty="0"/>
          </a:p>
        </p:txBody>
      </p:sp>
      <p:sp>
        <p:nvSpPr>
          <p:cNvPr id="5" name="Footer Placeholder 4">
            <a:extLst>
              <a:ext uri="{FF2B5EF4-FFF2-40B4-BE49-F238E27FC236}">
                <a16:creationId xmlns:a16="http://schemas.microsoft.com/office/drawing/2014/main" id="{A297C34C-DAA9-4359-BF0E-289588CCD4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5FEA43-21EF-4615-A7FC-F7C4290980B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298377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EA2BC-9F29-46EC-9DD1-DF9E3B9E89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748034-C477-4BD9-BA3D-7115082886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B8AF16-B271-4AE9-AD46-DE8882FBEC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B43A28-7CFD-4C4B-84E4-BA08F2771D16}"/>
              </a:ext>
            </a:extLst>
          </p:cNvPr>
          <p:cNvSpPr>
            <a:spLocks noGrp="1"/>
          </p:cNvSpPr>
          <p:nvPr>
            <p:ph type="dt" sz="half" idx="10"/>
          </p:nvPr>
        </p:nvSpPr>
        <p:spPr/>
        <p:txBody>
          <a:bodyPr/>
          <a:lstStyle/>
          <a:p>
            <a:fld id="{5C5E8BC7-C951-49CF-8733-962535FE6B41}" type="datetime1">
              <a:rPr lang="en-US" smtClean="0"/>
              <a:t>1/26/2023</a:t>
            </a:fld>
            <a:endParaRPr lang="en-US" dirty="0"/>
          </a:p>
        </p:txBody>
      </p:sp>
      <p:sp>
        <p:nvSpPr>
          <p:cNvPr id="6" name="Footer Placeholder 5">
            <a:extLst>
              <a:ext uri="{FF2B5EF4-FFF2-40B4-BE49-F238E27FC236}">
                <a16:creationId xmlns:a16="http://schemas.microsoft.com/office/drawing/2014/main" id="{1591AF9D-1B0B-40DD-900A-C1446AD60FC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B187F2A-A35B-4FF0-8993-23BCC2A59EE4}"/>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91869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B4B3C-D238-4FBC-8F3C-A7BAF1CEE1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1BB14B-7D1F-409E-A09C-C88A7E45F9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F92AE4-23B9-437A-AFFC-06CE46C759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D4F639-B40F-43AB-BA24-AB966F43D6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A57499-6681-4AFF-A0AA-9C42ABCCE9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276F88-9D46-4B58-B452-401F9544BE09}"/>
              </a:ext>
            </a:extLst>
          </p:cNvPr>
          <p:cNvSpPr>
            <a:spLocks noGrp="1"/>
          </p:cNvSpPr>
          <p:nvPr>
            <p:ph type="dt" sz="half" idx="10"/>
          </p:nvPr>
        </p:nvSpPr>
        <p:spPr/>
        <p:txBody>
          <a:bodyPr/>
          <a:lstStyle/>
          <a:p>
            <a:fld id="{66AFD466-588C-4AA6-AD7A-66FC6151CFB6}" type="datetime1">
              <a:rPr lang="en-US" smtClean="0"/>
              <a:t>1/26/2023</a:t>
            </a:fld>
            <a:endParaRPr lang="en-US" dirty="0"/>
          </a:p>
        </p:txBody>
      </p:sp>
      <p:sp>
        <p:nvSpPr>
          <p:cNvPr id="8" name="Footer Placeholder 7">
            <a:extLst>
              <a:ext uri="{FF2B5EF4-FFF2-40B4-BE49-F238E27FC236}">
                <a16:creationId xmlns:a16="http://schemas.microsoft.com/office/drawing/2014/main" id="{416CEF2C-84D2-4851-993D-A15406F828D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E8F028B-88F2-47C4-A0E7-7F3ED05C628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1861884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C555A-3048-4FD1-9C0A-8DF32E6173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3B62C4-27F4-4F95-909E-A2E7DD48DCCC}"/>
              </a:ext>
            </a:extLst>
          </p:cNvPr>
          <p:cNvSpPr>
            <a:spLocks noGrp="1"/>
          </p:cNvSpPr>
          <p:nvPr>
            <p:ph type="dt" sz="half" idx="10"/>
          </p:nvPr>
        </p:nvSpPr>
        <p:spPr/>
        <p:txBody>
          <a:bodyPr/>
          <a:lstStyle/>
          <a:p>
            <a:fld id="{5DC1F1C4-B4CB-4502-A36D-360FC5884BEF}" type="datetime1">
              <a:rPr lang="en-US" smtClean="0"/>
              <a:t>1/26/2023</a:t>
            </a:fld>
            <a:endParaRPr lang="en-US" dirty="0"/>
          </a:p>
        </p:txBody>
      </p:sp>
      <p:sp>
        <p:nvSpPr>
          <p:cNvPr id="4" name="Footer Placeholder 3">
            <a:extLst>
              <a:ext uri="{FF2B5EF4-FFF2-40B4-BE49-F238E27FC236}">
                <a16:creationId xmlns:a16="http://schemas.microsoft.com/office/drawing/2014/main" id="{3A3E2D17-F54A-432A-BDAA-E02AB427E41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5F140A8-0D80-4322-9F88-C0B42A4C75D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35801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92E774-879C-41C5-B2A7-69B875CFFD19}"/>
              </a:ext>
            </a:extLst>
          </p:cNvPr>
          <p:cNvSpPr>
            <a:spLocks noGrp="1"/>
          </p:cNvSpPr>
          <p:nvPr>
            <p:ph type="dt" sz="half" idx="10"/>
          </p:nvPr>
        </p:nvSpPr>
        <p:spPr/>
        <p:txBody>
          <a:bodyPr/>
          <a:lstStyle/>
          <a:p>
            <a:fld id="{74D594AC-0F05-4110-9597-22D3C540DDC3}" type="datetime1">
              <a:rPr lang="en-US" smtClean="0"/>
              <a:t>1/26/2023</a:t>
            </a:fld>
            <a:endParaRPr lang="en-US" dirty="0"/>
          </a:p>
        </p:txBody>
      </p:sp>
      <p:sp>
        <p:nvSpPr>
          <p:cNvPr id="3" name="Footer Placeholder 2">
            <a:extLst>
              <a:ext uri="{FF2B5EF4-FFF2-40B4-BE49-F238E27FC236}">
                <a16:creationId xmlns:a16="http://schemas.microsoft.com/office/drawing/2014/main" id="{3B14BE1C-99DB-497D-BAB9-4B3D8006925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908FBF4-4C9D-4C8B-A7C1-FDCFDD62B428}"/>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825404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B6358-B464-4DD0-91C1-B4E0B13795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7C4D7B-52B0-43B6-8B5C-1940EC480E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E1C20B-7BAA-42A0-A1E2-7E0E280F4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F49FF2-AEB3-4AB8-AD95-0DC14C88D608}"/>
              </a:ext>
            </a:extLst>
          </p:cNvPr>
          <p:cNvSpPr>
            <a:spLocks noGrp="1"/>
          </p:cNvSpPr>
          <p:nvPr>
            <p:ph type="dt" sz="half" idx="10"/>
          </p:nvPr>
        </p:nvSpPr>
        <p:spPr/>
        <p:txBody>
          <a:bodyPr/>
          <a:lstStyle/>
          <a:p>
            <a:fld id="{6B27A7C8-82D1-47E2-8E71-33E2D24B89A9}" type="datetime1">
              <a:rPr lang="en-US" smtClean="0"/>
              <a:t>1/26/2023</a:t>
            </a:fld>
            <a:endParaRPr lang="en-US" dirty="0"/>
          </a:p>
        </p:txBody>
      </p:sp>
      <p:sp>
        <p:nvSpPr>
          <p:cNvPr id="6" name="Footer Placeholder 5">
            <a:extLst>
              <a:ext uri="{FF2B5EF4-FFF2-40B4-BE49-F238E27FC236}">
                <a16:creationId xmlns:a16="http://schemas.microsoft.com/office/drawing/2014/main" id="{FB75F78D-80A4-47C7-A7A3-2346D20AF9C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FE2265-CF4E-4617-A7D2-CF951F79124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274634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54917-34C3-4933-AE2F-E527FDCF32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D402CE-DB31-4C74-BE62-16FFE2C4E7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CBB90E6-C73C-44BC-BE79-84816FB7A9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EF99EA-6224-468B-81E7-4392BEAE1203}"/>
              </a:ext>
            </a:extLst>
          </p:cNvPr>
          <p:cNvSpPr>
            <a:spLocks noGrp="1"/>
          </p:cNvSpPr>
          <p:nvPr>
            <p:ph type="dt" sz="half" idx="10"/>
          </p:nvPr>
        </p:nvSpPr>
        <p:spPr/>
        <p:txBody>
          <a:bodyPr/>
          <a:lstStyle/>
          <a:p>
            <a:fld id="{3826278C-9917-43A4-84C2-EAF625D66A76}" type="datetime1">
              <a:rPr lang="en-US" smtClean="0"/>
              <a:t>1/26/2023</a:t>
            </a:fld>
            <a:endParaRPr lang="en-US" dirty="0"/>
          </a:p>
        </p:txBody>
      </p:sp>
      <p:sp>
        <p:nvSpPr>
          <p:cNvPr id="6" name="Footer Placeholder 5">
            <a:extLst>
              <a:ext uri="{FF2B5EF4-FFF2-40B4-BE49-F238E27FC236}">
                <a16:creationId xmlns:a16="http://schemas.microsoft.com/office/drawing/2014/main" id="{EB677679-D087-4E87-97D5-CF5FEFA7F15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A8E08AB-75E3-4304-9B3A-B25D2B0044C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971248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A088BC-1497-42ED-A227-654F094A3B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7DC7AD-A758-44E3-803A-0315EA66A3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54148-D075-4219-BEF7-CAFD315755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3026FC-EF57-4B8D-ACFA-C86D7C0D14E6}" type="datetime1">
              <a:rPr lang="en-US" smtClean="0"/>
              <a:t>1/26/2023</a:t>
            </a:fld>
            <a:endParaRPr lang="en-US" dirty="0"/>
          </a:p>
        </p:txBody>
      </p:sp>
      <p:sp>
        <p:nvSpPr>
          <p:cNvPr id="5" name="Footer Placeholder 4">
            <a:extLst>
              <a:ext uri="{FF2B5EF4-FFF2-40B4-BE49-F238E27FC236}">
                <a16:creationId xmlns:a16="http://schemas.microsoft.com/office/drawing/2014/main" id="{48B10003-E77B-49AD-B444-59C5951F69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286676C-4E5A-4913-AFD6-CA6BB30F57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25B40-28DA-43CD-A97E-EA3E1B04B7D2}" type="slidenum">
              <a:rPr lang="en-US" smtClean="0"/>
              <a:t>‹#›</a:t>
            </a:fld>
            <a:endParaRPr lang="en-US" dirty="0"/>
          </a:p>
        </p:txBody>
      </p:sp>
    </p:spTree>
    <p:extLst>
      <p:ext uri="{BB962C8B-B14F-4D97-AF65-F5344CB8AC3E}">
        <p14:creationId xmlns:p14="http://schemas.microsoft.com/office/powerpoint/2010/main" val="2939777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4">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a:extLst>
              <a:ext uri="{FF2B5EF4-FFF2-40B4-BE49-F238E27FC236}">
                <a16:creationId xmlns:a16="http://schemas.microsoft.com/office/drawing/2014/main" id="{23301606-DA84-46C1-9B88-890805B4BD25}"/>
              </a:ext>
            </a:extLst>
          </p:cNvPr>
          <p:cNvPicPr>
            <a:picLocks noChangeAspect="1"/>
          </p:cNvPicPr>
          <p:nvPr/>
        </p:nvPicPr>
        <p:blipFill>
          <a:blip r:embed="rId3">
            <a:extLst>
              <a:ext uri="{28A0092B-C50C-407E-A947-70E740481C1C}">
                <a14:useLocalDpi xmlns:a14="http://schemas.microsoft.com/office/drawing/2010/main" val="0"/>
              </a:ext>
            </a:extLst>
          </a:blip>
          <a:srcRect l="10441" r="10441"/>
          <a:stretch/>
        </p:blipFill>
        <p:spPr>
          <a:xfrm>
            <a:off x="3966886" y="8920"/>
            <a:ext cx="8160026" cy="6875809"/>
          </a:xfrm>
          <a:prstGeom prst="rect">
            <a:avLst/>
          </a:prstGeom>
        </p:spPr>
      </p:pic>
      <p:sp>
        <p:nvSpPr>
          <p:cNvPr id="3" name="Subtitle 2">
            <a:extLst>
              <a:ext uri="{FF2B5EF4-FFF2-40B4-BE49-F238E27FC236}">
                <a16:creationId xmlns:a16="http://schemas.microsoft.com/office/drawing/2014/main" id="{79451EBB-5D3E-4977-AE35-40D81DB67EBF}"/>
              </a:ext>
            </a:extLst>
          </p:cNvPr>
          <p:cNvSpPr>
            <a:spLocks noGrp="1"/>
          </p:cNvSpPr>
          <p:nvPr>
            <p:ph type="title" idx="4294967295"/>
          </p:nvPr>
        </p:nvSpPr>
        <p:spPr>
          <a:xfrm>
            <a:off x="65088" y="1101725"/>
            <a:ext cx="3557587" cy="1382713"/>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FFFFFF"/>
                </a:solidFill>
                <a:effectLst/>
                <a:uLnTx/>
                <a:uFillTx/>
                <a:latin typeface="+mn-lt"/>
                <a:ea typeface="+mn-ea"/>
                <a:cs typeface="+mn-cs"/>
              </a:rPr>
              <a:t>Documenting Employment Actions</a:t>
            </a:r>
          </a:p>
        </p:txBody>
      </p:sp>
    </p:spTree>
    <p:extLst>
      <p:ext uri="{BB962C8B-B14F-4D97-AF65-F5344CB8AC3E}">
        <p14:creationId xmlns:p14="http://schemas.microsoft.com/office/powerpoint/2010/main" val="978428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Effective vs Ineffective Documentation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76062"/>
            <a:ext cx="10515600" cy="3851206"/>
          </a:xfrm>
        </p:spPr>
        <p:txBody>
          <a:bodyPr>
            <a:normAutofit lnSpcReduction="10000"/>
          </a:bodyPr>
          <a:lstStyle/>
          <a:p>
            <a:pPr marL="0" indent="0">
              <a:buNone/>
            </a:pPr>
            <a:r>
              <a:rPr lang="en-US" dirty="0"/>
              <a:t>Effective documentation will generally include:</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The employer’s expectation.</a:t>
            </a:r>
          </a:p>
          <a:p>
            <a:pPr marL="342900" indent="-342900">
              <a:buFont typeface="Arial" panose="020B0604020202020204" pitchFamily="34" charset="0"/>
              <a:buChar char="•"/>
            </a:pPr>
            <a:r>
              <a:rPr lang="en-US" dirty="0"/>
              <a:t>How the employee has failed to meet that expectation.</a:t>
            </a:r>
          </a:p>
          <a:p>
            <a:pPr marL="342900" indent="-342900">
              <a:buFont typeface="Arial" panose="020B0604020202020204" pitchFamily="34" charset="0"/>
              <a:buChar char="•"/>
            </a:pPr>
            <a:r>
              <a:rPr lang="en-US" dirty="0"/>
              <a:t>Reference to prior counseling or discipline.</a:t>
            </a:r>
          </a:p>
          <a:p>
            <a:pPr marL="342900" indent="-342900">
              <a:buFont typeface="Arial" panose="020B0604020202020204" pitchFamily="34" charset="0"/>
              <a:buChar char="•"/>
            </a:pPr>
            <a:r>
              <a:rPr lang="en-US" dirty="0"/>
              <a:t>The employer’s expectations for the employee going forward.</a:t>
            </a:r>
          </a:p>
          <a:p>
            <a:pPr marL="342900" indent="-342900">
              <a:buFont typeface="Arial" panose="020B0604020202020204" pitchFamily="34" charset="0"/>
              <a:buChar char="•"/>
            </a:pPr>
            <a:r>
              <a:rPr lang="en-US" dirty="0"/>
              <a:t>The consequences of the employee’s failure to make the requisite improvement.</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10</a:t>
            </a:fld>
            <a:endParaRPr lang="en-US" dirty="0"/>
          </a:p>
        </p:txBody>
      </p:sp>
    </p:spTree>
    <p:extLst>
      <p:ext uri="{BB962C8B-B14F-4D97-AF65-F5344CB8AC3E}">
        <p14:creationId xmlns:p14="http://schemas.microsoft.com/office/powerpoint/2010/main" val="1564737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Effective vs Ineffective Documentation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918252"/>
            <a:ext cx="10515600" cy="4438098"/>
          </a:xfrm>
        </p:spPr>
        <p:txBody>
          <a:bodyPr>
            <a:normAutofit fontScale="92500" lnSpcReduction="10000"/>
          </a:bodyPr>
          <a:lstStyle/>
          <a:p>
            <a:pPr marL="0" indent="0">
              <a:buNone/>
            </a:pPr>
            <a:r>
              <a:rPr lang="en-US" dirty="0"/>
              <a:t>Common disciplinary documentation mistakes include:</a:t>
            </a:r>
          </a:p>
          <a:p>
            <a:pPr marL="0" indent="0">
              <a:buNone/>
            </a:pPr>
            <a:endParaRPr lang="en-US" dirty="0"/>
          </a:p>
          <a:p>
            <a:r>
              <a:rPr lang="en-US" dirty="0"/>
              <a:t>Using labels without providing behavioral examples. </a:t>
            </a:r>
          </a:p>
          <a:p>
            <a:r>
              <a:rPr lang="en-US" dirty="0"/>
              <a:t>Using words that sound like “proxies” for bias or retaliation. </a:t>
            </a:r>
          </a:p>
          <a:p>
            <a:r>
              <a:rPr lang="en-US" dirty="0"/>
              <a:t>Focusing on the employee’s intent (as opposed to results). </a:t>
            </a:r>
          </a:p>
          <a:p>
            <a:r>
              <a:rPr lang="en-US" dirty="0"/>
              <a:t>Focusing on the perceived cause of a performance problem as opposed to the problem itself. </a:t>
            </a:r>
          </a:p>
          <a:p>
            <a:r>
              <a:rPr lang="en-US" dirty="0"/>
              <a:t>Using absolutes that are not credible (e.g., always and never).</a:t>
            </a:r>
          </a:p>
          <a:p>
            <a:r>
              <a:rPr lang="en-US" dirty="0"/>
              <a:t>Including everything an employee has ever done wrong/overkill.</a:t>
            </a:r>
          </a:p>
          <a:p>
            <a:r>
              <a:rPr lang="en-US" dirty="0"/>
              <a:t>Failing to make clear the consequences of lack of improvement. </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11</a:t>
            </a:fld>
            <a:endParaRPr lang="en-US" dirty="0"/>
          </a:p>
        </p:txBody>
      </p:sp>
    </p:spTree>
    <p:extLst>
      <p:ext uri="{BB962C8B-B14F-4D97-AF65-F5344CB8AC3E}">
        <p14:creationId xmlns:p14="http://schemas.microsoft.com/office/powerpoint/2010/main" val="1432257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Effective vs Ineffective Documentation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918252"/>
            <a:ext cx="10515600" cy="4438098"/>
          </a:xfrm>
        </p:spPr>
        <p:txBody>
          <a:bodyPr>
            <a:normAutofit fontScale="85000" lnSpcReduction="20000"/>
          </a:bodyPr>
          <a:lstStyle/>
          <a:p>
            <a:pPr marL="0" indent="0">
              <a:buNone/>
            </a:pPr>
            <a:r>
              <a:rPr lang="en-US" dirty="0"/>
              <a:t>Seven rules for creating “bulletproof” documentation:</a:t>
            </a:r>
          </a:p>
          <a:p>
            <a:pPr marL="0" indent="0">
              <a:buNone/>
            </a:pPr>
            <a:endParaRPr lang="en-US" dirty="0"/>
          </a:p>
          <a:p>
            <a:pPr marL="514350" indent="-514350">
              <a:buFont typeface="+mj-lt"/>
              <a:buAutoNum type="arabicPeriod"/>
            </a:pPr>
            <a:r>
              <a:rPr lang="en-US" dirty="0"/>
              <a:t>Describe company expectations. Clearly state what the job description or the company policies require. </a:t>
            </a:r>
          </a:p>
          <a:p>
            <a:pPr marL="514350" indent="-514350">
              <a:buFont typeface="+mj-lt"/>
              <a:buAutoNum type="arabicPeriod"/>
            </a:pPr>
            <a:r>
              <a:rPr lang="en-US" dirty="0"/>
              <a:t>Describe the behavior or performance that must change (or that you want to continue). Describe the conduct, not the individual. </a:t>
            </a:r>
          </a:p>
          <a:p>
            <a:pPr marL="514350" indent="-514350">
              <a:buFont typeface="+mj-lt"/>
              <a:buAutoNum type="arabicPeriod"/>
            </a:pPr>
            <a:r>
              <a:rPr lang="en-US" dirty="0"/>
              <a:t>Include the employee’s explanation for why expectations aren’t being met. Having a two-way conversation shows the manager’s attempt to be fair and learn how to help the individual. </a:t>
            </a:r>
          </a:p>
          <a:p>
            <a:pPr marL="514350" indent="-514350">
              <a:buFont typeface="+mj-lt"/>
              <a:buAutoNum type="arabicPeriod"/>
            </a:pPr>
            <a:r>
              <a:rPr lang="en-US" dirty="0"/>
              <a:t>Prepare a detailed action plan that the employee should use to improve performance. Include specific steps the employee will take to improve and what you will do to help. </a:t>
            </a:r>
            <a:br>
              <a:rPr lang="en-US" dirty="0"/>
            </a:br>
            <a:endParaRPr lang="en-US" dirty="0"/>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12</a:t>
            </a:fld>
            <a:endParaRPr lang="en-US" dirty="0"/>
          </a:p>
        </p:txBody>
      </p:sp>
    </p:spTree>
    <p:extLst>
      <p:ext uri="{BB962C8B-B14F-4D97-AF65-F5344CB8AC3E}">
        <p14:creationId xmlns:p14="http://schemas.microsoft.com/office/powerpoint/2010/main" val="2024315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Effective vs Ineffective Documentation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918252"/>
            <a:ext cx="10515600" cy="4438098"/>
          </a:xfrm>
        </p:spPr>
        <p:txBody>
          <a:bodyPr>
            <a:normAutofit fontScale="92500" lnSpcReduction="20000"/>
          </a:bodyPr>
          <a:lstStyle/>
          <a:p>
            <a:pPr marL="0" indent="0">
              <a:buNone/>
            </a:pPr>
            <a:r>
              <a:rPr lang="en-US" dirty="0"/>
              <a:t>Seven rules for creating “bulletproof” documentation (cont.):</a:t>
            </a:r>
          </a:p>
          <a:p>
            <a:pPr marL="0" indent="0">
              <a:buNone/>
            </a:pPr>
            <a:endParaRPr lang="en-US" dirty="0"/>
          </a:p>
          <a:p>
            <a:pPr marL="514350" indent="-514350">
              <a:buFont typeface="+mj-lt"/>
              <a:buAutoNum type="arabicPeriod" startAt="5"/>
            </a:pPr>
            <a:r>
              <a:rPr lang="en-US" dirty="0"/>
              <a:t>Set deadlines for correcting the behavior or performance. Be specific, say, “We expect your report will be turned in by 5 p.m. tomorrow.” </a:t>
            </a:r>
          </a:p>
          <a:p>
            <a:pPr marL="514350" indent="-514350">
              <a:buFont typeface="+mj-lt"/>
              <a:buAutoNum type="arabicPeriod" startAt="5"/>
            </a:pPr>
            <a:r>
              <a:rPr lang="en-US" dirty="0"/>
              <a:t>Describe the consequences if the behavior or poor performance continues. </a:t>
            </a:r>
          </a:p>
          <a:p>
            <a:pPr marL="514350" indent="-514350">
              <a:buFont typeface="+mj-lt"/>
              <a:buAutoNum type="arabicPeriod" startAt="5"/>
            </a:pPr>
            <a:r>
              <a:rPr lang="en-US" dirty="0"/>
              <a:t>Avoid vague phrases that could provide grounds for discrimination lawsuits. Don’t terminate someone for a “bad attitude” or because he isn’t a good “culture fit.” Those are red flags that could cause the employee to believe the firing is attributable to gender, race or national origin—or to the employee’s membership in another group protected under federal, state or local civil rights laws.</a:t>
            </a:r>
            <a:br>
              <a:rPr lang="en-US" dirty="0"/>
            </a:br>
            <a:endParaRPr lang="en-US" dirty="0"/>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13</a:t>
            </a:fld>
            <a:endParaRPr lang="en-US" dirty="0"/>
          </a:p>
        </p:txBody>
      </p:sp>
    </p:spTree>
    <p:extLst>
      <p:ext uri="{BB962C8B-B14F-4D97-AF65-F5344CB8AC3E}">
        <p14:creationId xmlns:p14="http://schemas.microsoft.com/office/powerpoint/2010/main" val="3148485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14</a:t>
            </a:fld>
            <a:endParaRPr lang="en-US" dirty="0"/>
          </a:p>
        </p:txBody>
      </p:sp>
    </p:spTree>
    <p:extLst>
      <p:ext uri="{BB962C8B-B14F-4D97-AF65-F5344CB8AC3E}">
        <p14:creationId xmlns:p14="http://schemas.microsoft.com/office/powerpoint/2010/main" val="2996751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Implications of Not Documenting</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76670"/>
            <a:ext cx="10515600" cy="4179680"/>
          </a:xfrm>
        </p:spPr>
        <p:txBody>
          <a:bodyPr>
            <a:normAutofit/>
          </a:bodyPr>
          <a:lstStyle/>
          <a:p>
            <a:r>
              <a:rPr lang="en-US" dirty="0"/>
              <a:t>Performance or attendance does not improve, and there are negative impacts to business, morale and eventually the manager’s own performance.</a:t>
            </a:r>
          </a:p>
          <a:p>
            <a:r>
              <a:rPr lang="en-US" dirty="0"/>
              <a:t>Increased frustration by manager and co-workers.</a:t>
            </a:r>
          </a:p>
          <a:p>
            <a:r>
              <a:rPr lang="en-US" dirty="0"/>
              <a:t>Misunderstandings or interpretation of a discussion.</a:t>
            </a:r>
          </a:p>
          <a:p>
            <a:r>
              <a:rPr lang="en-US" dirty="0"/>
              <a:t>Employees not treated equitably or fairly.</a:t>
            </a:r>
          </a:p>
          <a:p>
            <a:r>
              <a:rPr lang="en-US" dirty="0"/>
              <a:t>Lack of documented formal evidence for defense in the event of legal claims.</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15</a:t>
            </a:fld>
            <a:endParaRPr lang="en-US" dirty="0"/>
          </a:p>
        </p:txBody>
      </p:sp>
    </p:spTree>
    <p:extLst>
      <p:ext uri="{BB962C8B-B14F-4D97-AF65-F5344CB8AC3E}">
        <p14:creationId xmlns:p14="http://schemas.microsoft.com/office/powerpoint/2010/main" val="29185038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Employment Actions that Require Documentation </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76670"/>
            <a:ext cx="10515600" cy="4179680"/>
          </a:xfrm>
        </p:spPr>
        <p:txBody>
          <a:bodyPr>
            <a:normAutofit/>
          </a:bodyPr>
          <a:lstStyle/>
          <a:p>
            <a:r>
              <a:rPr lang="en-US" dirty="0"/>
              <a:t>Setting and revising annual performance goals and objectives.</a:t>
            </a:r>
          </a:p>
          <a:p>
            <a:r>
              <a:rPr lang="en-US" dirty="0"/>
              <a:t>Midyear and annual performance reviews.</a:t>
            </a:r>
          </a:p>
          <a:p>
            <a:r>
              <a:rPr lang="en-US" dirty="0"/>
              <a:t>Violation of company policy, procedure, practice or code of conduct.</a:t>
            </a:r>
          </a:p>
          <a:p>
            <a:r>
              <a:rPr lang="en-US" dirty="0"/>
              <a:t>Attendance issues.</a:t>
            </a:r>
          </a:p>
          <a:p>
            <a:r>
              <a:rPr lang="en-US" dirty="0"/>
              <a:t>Poor performance.</a:t>
            </a:r>
          </a:p>
          <a:p>
            <a:r>
              <a:rPr lang="en-US" dirty="0"/>
              <a:t>Safety violations.</a:t>
            </a:r>
          </a:p>
          <a:p>
            <a:r>
              <a:rPr lang="en-US" dirty="0"/>
              <a:t>Investigations.</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16</a:t>
            </a:fld>
            <a:endParaRPr lang="en-US" dirty="0"/>
          </a:p>
        </p:txBody>
      </p:sp>
    </p:spTree>
    <p:extLst>
      <p:ext uri="{BB962C8B-B14F-4D97-AF65-F5344CB8AC3E}">
        <p14:creationId xmlns:p14="http://schemas.microsoft.com/office/powerpoint/2010/main" val="33789122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Employment Actions that Require Documentation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76670"/>
            <a:ext cx="10515600" cy="4179680"/>
          </a:xfrm>
        </p:spPr>
        <p:txBody>
          <a:bodyPr>
            <a:normAutofit/>
          </a:bodyPr>
          <a:lstStyle/>
          <a:p>
            <a:pPr marL="342900" indent="-342900">
              <a:lnSpc>
                <a:spcPct val="90000"/>
              </a:lnSpc>
              <a:buFont typeface="Arial" charset="0"/>
              <a:buChar char="•"/>
            </a:pPr>
            <a:r>
              <a:rPr lang="en-US" dirty="0"/>
              <a:t>Demotions.</a:t>
            </a:r>
          </a:p>
          <a:p>
            <a:pPr marL="342900" indent="-342900">
              <a:lnSpc>
                <a:spcPct val="90000"/>
              </a:lnSpc>
              <a:buFont typeface="Arial" charset="0"/>
              <a:buChar char="•"/>
            </a:pPr>
            <a:r>
              <a:rPr lang="en-US" dirty="0"/>
              <a:t>Promotions.</a:t>
            </a:r>
          </a:p>
          <a:p>
            <a:pPr marL="342900" indent="-342900">
              <a:lnSpc>
                <a:spcPct val="90000"/>
              </a:lnSpc>
              <a:buFont typeface="Arial" charset="0"/>
              <a:buChar char="•"/>
            </a:pPr>
            <a:r>
              <a:rPr lang="en-US" dirty="0"/>
              <a:t>Change in job duties.</a:t>
            </a:r>
          </a:p>
          <a:p>
            <a:pPr marL="342900" indent="-342900">
              <a:lnSpc>
                <a:spcPct val="90000"/>
              </a:lnSpc>
              <a:buFont typeface="Arial" charset="0"/>
              <a:buChar char="•"/>
            </a:pPr>
            <a:r>
              <a:rPr lang="en-US" dirty="0"/>
              <a:t>Training needs and accomplishments.</a:t>
            </a:r>
          </a:p>
          <a:p>
            <a:pPr marL="342900" indent="-342900">
              <a:lnSpc>
                <a:spcPct val="90000"/>
              </a:lnSpc>
              <a:buFont typeface="Arial" charset="0"/>
              <a:buChar char="•"/>
            </a:pPr>
            <a:r>
              <a:rPr lang="en-US" dirty="0"/>
              <a:t>Bonus and merit increase decisions.</a:t>
            </a:r>
          </a:p>
          <a:p>
            <a:pPr marL="342900" indent="-342900">
              <a:lnSpc>
                <a:spcPct val="90000"/>
              </a:lnSpc>
              <a:buFont typeface="Arial" charset="0"/>
              <a:buChar char="•"/>
            </a:pPr>
            <a:r>
              <a:rPr lang="en-US" dirty="0"/>
              <a:t>Placing an employee on probation.</a:t>
            </a:r>
          </a:p>
          <a:p>
            <a:pPr marL="342900" indent="-342900">
              <a:lnSpc>
                <a:spcPct val="90000"/>
              </a:lnSpc>
              <a:buFont typeface="Arial" charset="0"/>
              <a:buChar char="•"/>
            </a:pPr>
            <a:r>
              <a:rPr lang="en-US" dirty="0"/>
              <a:t>Suspension.</a:t>
            </a:r>
          </a:p>
          <a:p>
            <a:pPr marL="342900" indent="-342900">
              <a:lnSpc>
                <a:spcPct val="90000"/>
              </a:lnSpc>
              <a:buFont typeface="Arial" charset="0"/>
              <a:buChar char="•"/>
            </a:pPr>
            <a:r>
              <a:rPr lang="en-US" dirty="0"/>
              <a:t>Termination.</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17</a:t>
            </a:fld>
            <a:endParaRPr lang="en-US" dirty="0"/>
          </a:p>
        </p:txBody>
      </p:sp>
    </p:spTree>
    <p:extLst>
      <p:ext uri="{BB962C8B-B14F-4D97-AF65-F5344CB8AC3E}">
        <p14:creationId xmlns:p14="http://schemas.microsoft.com/office/powerpoint/2010/main" val="2550177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18</a:t>
            </a:fld>
            <a:endParaRPr lang="en-US" dirty="0"/>
          </a:p>
        </p:txBody>
      </p:sp>
    </p:spTree>
    <p:extLst>
      <p:ext uri="{BB962C8B-B14F-4D97-AF65-F5344CB8AC3E}">
        <p14:creationId xmlns:p14="http://schemas.microsoft.com/office/powerpoint/2010/main" val="26946158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When to Consult with HR</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76670"/>
            <a:ext cx="4399722" cy="4179680"/>
          </a:xfrm>
        </p:spPr>
        <p:txBody>
          <a:bodyPr>
            <a:normAutofit/>
          </a:bodyPr>
          <a:lstStyle/>
          <a:p>
            <a:pPr marL="342900" indent="-342900">
              <a:lnSpc>
                <a:spcPct val="90000"/>
              </a:lnSpc>
              <a:buFont typeface="Arial" charset="0"/>
              <a:buChar char="•"/>
            </a:pPr>
            <a:r>
              <a:rPr lang="en-US" dirty="0"/>
              <a:t>Accommodations—religious and medical.</a:t>
            </a:r>
          </a:p>
          <a:p>
            <a:pPr marL="342900" indent="-342900">
              <a:lnSpc>
                <a:spcPct val="90000"/>
              </a:lnSpc>
              <a:buFont typeface="Arial" charset="0"/>
              <a:buChar char="•"/>
            </a:pPr>
            <a:r>
              <a:rPr lang="en-US" dirty="0"/>
              <a:t>Requests for family or medical leave.</a:t>
            </a:r>
          </a:p>
          <a:p>
            <a:pPr marL="342900" indent="-342900">
              <a:lnSpc>
                <a:spcPct val="90000"/>
              </a:lnSpc>
              <a:buFont typeface="Arial" charset="0"/>
              <a:buChar char="•"/>
            </a:pPr>
            <a:r>
              <a:rPr lang="en-US" dirty="0"/>
              <a:t>Significant changes to job duties.</a:t>
            </a:r>
          </a:p>
          <a:p>
            <a:pPr marL="342900" indent="-342900">
              <a:lnSpc>
                <a:spcPct val="90000"/>
              </a:lnSpc>
              <a:buFont typeface="Arial" charset="0"/>
              <a:buChar char="•"/>
            </a:pPr>
            <a:r>
              <a:rPr lang="en-US" dirty="0"/>
              <a:t>Demotions.</a:t>
            </a:r>
          </a:p>
          <a:p>
            <a:pPr marL="342900" indent="-342900">
              <a:lnSpc>
                <a:spcPct val="90000"/>
              </a:lnSpc>
              <a:buFont typeface="Arial" charset="0"/>
              <a:buChar char="•"/>
            </a:pPr>
            <a:r>
              <a:rPr lang="en-US" dirty="0"/>
              <a:t>Promotions.</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19</a:t>
            </a:fld>
            <a:endParaRPr lang="en-US" dirty="0"/>
          </a:p>
        </p:txBody>
      </p:sp>
      <p:sp>
        <p:nvSpPr>
          <p:cNvPr id="6" name="Content Placeholder 2">
            <a:extLst>
              <a:ext uri="{FF2B5EF4-FFF2-40B4-BE49-F238E27FC236}">
                <a16:creationId xmlns:a16="http://schemas.microsoft.com/office/drawing/2014/main" id="{0B6F758B-ED52-4245-8549-97F838CB9211}"/>
              </a:ext>
            </a:extLst>
          </p:cNvPr>
          <p:cNvSpPr txBox="1">
            <a:spLocks/>
          </p:cNvSpPr>
          <p:nvPr/>
        </p:nvSpPr>
        <p:spPr>
          <a:xfrm>
            <a:off x="5860774" y="2176670"/>
            <a:ext cx="4399722" cy="417968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p>
        </p:txBody>
      </p:sp>
      <p:sp>
        <p:nvSpPr>
          <p:cNvPr id="7" name="TextBox 6">
            <a:extLst>
              <a:ext uri="{FF2B5EF4-FFF2-40B4-BE49-F238E27FC236}">
                <a16:creationId xmlns:a16="http://schemas.microsoft.com/office/drawing/2014/main" id="{F3991E56-7F76-479F-9875-DE7C0C30A403}"/>
              </a:ext>
            </a:extLst>
          </p:cNvPr>
          <p:cNvSpPr txBox="1"/>
          <p:nvPr/>
        </p:nvSpPr>
        <p:spPr>
          <a:xfrm>
            <a:off x="6231422" y="2176670"/>
            <a:ext cx="4029074" cy="3539430"/>
          </a:xfrm>
          <a:prstGeom prst="rect">
            <a:avLst/>
          </a:prstGeom>
          <a:noFill/>
        </p:spPr>
        <p:txBody>
          <a:bodyPr wrap="square">
            <a:spAutoFit/>
          </a:bodyPr>
          <a:lstStyle/>
          <a:p>
            <a:pPr marL="457200" indent="-457200">
              <a:buFont typeface="Arial" panose="020B0604020202020204" pitchFamily="34" charset="0"/>
              <a:buChar char="•"/>
            </a:pPr>
            <a:r>
              <a:rPr lang="en-US" sz="2800" dirty="0"/>
              <a:t>Harassment or discrimination claims.</a:t>
            </a:r>
          </a:p>
          <a:p>
            <a:pPr marL="457200" indent="-457200">
              <a:buFont typeface="Arial" panose="020B0604020202020204" pitchFamily="34" charset="0"/>
              <a:buChar char="•"/>
            </a:pPr>
            <a:r>
              <a:rPr lang="en-US" sz="2800" dirty="0"/>
              <a:t>Final written warning.</a:t>
            </a:r>
          </a:p>
          <a:p>
            <a:pPr marL="457200" indent="-457200">
              <a:buFont typeface="Arial" panose="020B0604020202020204" pitchFamily="34" charset="0"/>
              <a:buChar char="•"/>
            </a:pPr>
            <a:r>
              <a:rPr lang="en-US" sz="2800" dirty="0"/>
              <a:t>Egregious code of conduct or policy violations.</a:t>
            </a:r>
          </a:p>
          <a:p>
            <a:pPr marL="457200" indent="-457200">
              <a:buFont typeface="Arial" panose="020B0604020202020204" pitchFamily="34" charset="0"/>
              <a:buChar char="•"/>
            </a:pPr>
            <a:r>
              <a:rPr lang="en-US" sz="2800" dirty="0"/>
              <a:t>Layoffs.</a:t>
            </a:r>
          </a:p>
          <a:p>
            <a:pPr marL="457200" indent="-457200">
              <a:buFont typeface="Arial" panose="020B0604020202020204" pitchFamily="34" charset="0"/>
              <a:buChar char="•"/>
            </a:pPr>
            <a:r>
              <a:rPr lang="en-US" sz="2800" dirty="0"/>
              <a:t>Terminations.</a:t>
            </a:r>
          </a:p>
        </p:txBody>
      </p:sp>
    </p:spTree>
    <p:extLst>
      <p:ext uri="{BB962C8B-B14F-4D97-AF65-F5344CB8AC3E}">
        <p14:creationId xmlns:p14="http://schemas.microsoft.com/office/powerpoint/2010/main" val="2936830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3386E7E-6334-4532-8C09-D11134519BD9}"/>
              </a:ext>
            </a:extLst>
          </p:cNvPr>
          <p:cNvSpPr txBox="1">
            <a:spLocks noGrp="1"/>
          </p:cNvSpPr>
          <p:nvPr>
            <p:ph type="title" idx="4294967295"/>
          </p:nvPr>
        </p:nvSpPr>
        <p:spPr>
          <a:xfrm>
            <a:off x="4141714" y="2921168"/>
            <a:ext cx="3908571" cy="10156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chemeClr val="accent1">
                    <a:lumMod val="50000"/>
                  </a:schemeClr>
                </a:solidFill>
                <a:effectLst/>
                <a:uLnTx/>
                <a:uFillTx/>
                <a:latin typeface="+mn-lt"/>
                <a:ea typeface="+mn-ea"/>
                <a:cs typeface="+mn-cs"/>
              </a:rPr>
              <a:t>WELCOME!</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6">
            <a:extLst>
              <a:ext uri="{FF2B5EF4-FFF2-40B4-BE49-F238E27FC236}">
                <a16:creationId xmlns:a16="http://schemas.microsoft.com/office/drawing/2014/main" id="{A0175800-1188-46F2-BEC3-F872D70031EC}"/>
              </a:ext>
              <a:ext uri="{C183D7F6-B498-43B3-948B-1728B52AA6E4}">
                <adec:decorative xmlns:adec="http://schemas.microsoft.com/office/drawing/2017/decorative" val="1"/>
              </a:ext>
            </a:extLst>
          </p:cNvPr>
          <p:cNvSpPr/>
          <p:nvPr/>
        </p:nvSpPr>
        <p:spPr>
          <a:xfrm>
            <a:off x="838199" y="201336"/>
            <a:ext cx="10515600" cy="9144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4000" dirty="0"/>
          </a:p>
        </p:txBody>
      </p:sp>
      <p:sp>
        <p:nvSpPr>
          <p:cNvPr id="8" name="Slide Number Placeholder 7">
            <a:extLst>
              <a:ext uri="{FF2B5EF4-FFF2-40B4-BE49-F238E27FC236}">
                <a16:creationId xmlns:a16="http://schemas.microsoft.com/office/drawing/2014/main" id="{848A368C-E846-4D0E-9267-4DB457635958}"/>
              </a:ext>
            </a:extLst>
          </p:cNvPr>
          <p:cNvSpPr>
            <a:spLocks noGrp="1"/>
          </p:cNvSpPr>
          <p:nvPr>
            <p:ph type="sldNum" sz="quarter" idx="12"/>
          </p:nvPr>
        </p:nvSpPr>
        <p:spPr/>
        <p:txBody>
          <a:bodyPr/>
          <a:lstStyle/>
          <a:p>
            <a:fld id="{7D625B40-28DA-43CD-A97E-EA3E1B04B7D2}" type="slidenum">
              <a:rPr lang="en-US" smtClean="0"/>
              <a:t>2</a:t>
            </a:fld>
            <a:endParaRPr lang="en-US" dirty="0"/>
          </a:p>
        </p:txBody>
      </p:sp>
    </p:spTree>
    <p:extLst>
      <p:ext uri="{BB962C8B-B14F-4D97-AF65-F5344CB8AC3E}">
        <p14:creationId xmlns:p14="http://schemas.microsoft.com/office/powerpoint/2010/main" val="1912516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20</a:t>
            </a:fld>
            <a:endParaRPr lang="en-US" dirty="0"/>
          </a:p>
        </p:txBody>
      </p:sp>
    </p:spTree>
    <p:extLst>
      <p:ext uri="{BB962C8B-B14F-4D97-AF65-F5344CB8AC3E}">
        <p14:creationId xmlns:p14="http://schemas.microsoft.com/office/powerpoint/2010/main" val="37390575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and How to Document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76670"/>
            <a:ext cx="10515600" cy="4179680"/>
          </a:xfrm>
        </p:spPr>
        <p:txBody>
          <a:bodyPr>
            <a:normAutofit fontScale="92500" lnSpcReduction="20000"/>
          </a:bodyPr>
          <a:lstStyle/>
          <a:p>
            <a:pPr marL="0" indent="0">
              <a:lnSpc>
                <a:spcPct val="90000"/>
              </a:lnSpc>
              <a:buNone/>
            </a:pPr>
            <a:r>
              <a:rPr lang="en-US" b="1" dirty="0"/>
              <a:t>For general attendance and performance concerns, and minor policy violations:</a:t>
            </a:r>
          </a:p>
          <a:p>
            <a:pPr marL="342900" indent="-342900">
              <a:lnSpc>
                <a:spcPct val="90000"/>
              </a:lnSpc>
              <a:buFont typeface="Arial" charset="0"/>
              <a:buChar char="•"/>
            </a:pPr>
            <a:r>
              <a:rPr lang="en-US" dirty="0"/>
              <a:t>Follow the company discipline policy.</a:t>
            </a:r>
          </a:p>
          <a:p>
            <a:pPr marL="342900" indent="-342900">
              <a:lnSpc>
                <a:spcPct val="90000"/>
              </a:lnSpc>
              <a:buFont typeface="Arial" charset="0"/>
              <a:buChar char="•"/>
            </a:pPr>
            <a:r>
              <a:rPr lang="en-US" dirty="0"/>
              <a:t>Discuss an employee’s performance with the employee continuously as part of the performance management process. </a:t>
            </a:r>
          </a:p>
          <a:p>
            <a:pPr marL="342900" indent="-342900">
              <a:lnSpc>
                <a:spcPct val="90000"/>
              </a:lnSpc>
              <a:buFont typeface="Arial" charset="0"/>
              <a:buChar char="•"/>
            </a:pPr>
            <a:r>
              <a:rPr lang="en-US" dirty="0"/>
              <a:t>Document the issue timely.</a:t>
            </a:r>
          </a:p>
          <a:p>
            <a:pPr marL="342900" indent="-342900">
              <a:lnSpc>
                <a:spcPct val="90000"/>
              </a:lnSpc>
              <a:buFont typeface="Arial" charset="0"/>
              <a:buChar char="•"/>
            </a:pPr>
            <a:r>
              <a:rPr lang="en-US" dirty="0"/>
              <a:t>Document only the facts, not subjective judgments or conclusions.</a:t>
            </a:r>
          </a:p>
          <a:p>
            <a:pPr marL="342900" indent="-342900">
              <a:lnSpc>
                <a:spcPct val="90000"/>
              </a:lnSpc>
              <a:buFont typeface="Arial" charset="0"/>
              <a:buChar char="•"/>
            </a:pPr>
            <a:r>
              <a:rPr lang="en-US" dirty="0"/>
              <a:t>Be thorough and avoid company jargon and assumptions. </a:t>
            </a:r>
          </a:p>
          <a:p>
            <a:pPr marL="342900" indent="-342900">
              <a:lnSpc>
                <a:spcPct val="90000"/>
              </a:lnSpc>
              <a:buFont typeface="Arial" charset="0"/>
              <a:buChar char="•"/>
            </a:pPr>
            <a:r>
              <a:rPr lang="en-US" dirty="0"/>
              <a:t>Make notes in writing. Include when (date and time), who was present, what was discussed, the employee’s response, and the outcome, including a date for a follow-up meeting.</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21</a:t>
            </a:fld>
            <a:endParaRPr lang="en-US" dirty="0"/>
          </a:p>
        </p:txBody>
      </p:sp>
    </p:spTree>
    <p:extLst>
      <p:ext uri="{BB962C8B-B14F-4D97-AF65-F5344CB8AC3E}">
        <p14:creationId xmlns:p14="http://schemas.microsoft.com/office/powerpoint/2010/main" val="42065126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and How to Document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76670"/>
            <a:ext cx="10515600" cy="4179680"/>
          </a:xfrm>
        </p:spPr>
        <p:txBody>
          <a:bodyPr>
            <a:normAutofit/>
          </a:bodyPr>
          <a:lstStyle/>
          <a:p>
            <a:pPr marL="0" indent="0">
              <a:buNone/>
            </a:pPr>
            <a:r>
              <a:rPr lang="en-US" b="1" dirty="0"/>
              <a:t>For formal written warnings:</a:t>
            </a:r>
          </a:p>
          <a:p>
            <a:r>
              <a:rPr lang="en-US" dirty="0"/>
              <a:t>Use the company provided template.</a:t>
            </a:r>
          </a:p>
          <a:p>
            <a:r>
              <a:rPr lang="en-US" dirty="0"/>
              <a:t>Cite examples of how the employee has not met performance or attendance expectations.</a:t>
            </a:r>
          </a:p>
          <a:p>
            <a:r>
              <a:rPr lang="en-US" dirty="0"/>
              <a:t>Give specific guidance for improving performance or attendance.</a:t>
            </a:r>
          </a:p>
          <a:p>
            <a:r>
              <a:rPr lang="en-US" dirty="0"/>
              <a:t>Describe the consequences of continued failure to meet expectations.</a:t>
            </a:r>
          </a:p>
          <a:p>
            <a:r>
              <a:rPr lang="en-US" dirty="0"/>
              <a:t>Have a face-to-face discussion (whenever possible) with the employee and review the warning document in detail.</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22</a:t>
            </a:fld>
            <a:endParaRPr lang="en-US" dirty="0"/>
          </a:p>
        </p:txBody>
      </p:sp>
    </p:spTree>
    <p:extLst>
      <p:ext uri="{BB962C8B-B14F-4D97-AF65-F5344CB8AC3E}">
        <p14:creationId xmlns:p14="http://schemas.microsoft.com/office/powerpoint/2010/main" val="35818948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and How to Document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76670"/>
            <a:ext cx="10515600" cy="4179680"/>
          </a:xfrm>
        </p:spPr>
        <p:txBody>
          <a:bodyPr>
            <a:normAutofit lnSpcReduction="10000"/>
          </a:bodyPr>
          <a:lstStyle/>
          <a:p>
            <a:pPr>
              <a:lnSpc>
                <a:spcPct val="90000"/>
              </a:lnSpc>
              <a:buNone/>
            </a:pPr>
            <a:r>
              <a:rPr lang="en-US" b="1" dirty="0"/>
              <a:t>For formal written warnings (cont.):</a:t>
            </a:r>
          </a:p>
          <a:p>
            <a:pPr>
              <a:lnSpc>
                <a:spcPct val="90000"/>
              </a:lnSpc>
              <a:buNone/>
            </a:pPr>
            <a:endParaRPr lang="en-US" dirty="0"/>
          </a:p>
          <a:p>
            <a:pPr marL="285750" indent="-285750">
              <a:lnSpc>
                <a:spcPct val="90000"/>
              </a:lnSpc>
              <a:buFont typeface="Arial" charset="0"/>
              <a:buChar char="•"/>
            </a:pPr>
            <a:r>
              <a:rPr lang="en-US" dirty="0"/>
              <a:t>Have the employee sign the warning to acknowledge the discussion and confirm the receipt and understanding of the document.</a:t>
            </a:r>
          </a:p>
          <a:p>
            <a:pPr marL="285750" indent="-285750">
              <a:lnSpc>
                <a:spcPct val="90000"/>
              </a:lnSpc>
              <a:buFont typeface="Arial" charset="0"/>
              <a:buChar char="•"/>
            </a:pPr>
            <a:r>
              <a:rPr lang="en-US" dirty="0"/>
              <a:t>Document the discussion from the discipline meeting in writing and attach to the warning document.</a:t>
            </a:r>
          </a:p>
          <a:p>
            <a:pPr marL="285750" indent="-285750">
              <a:lnSpc>
                <a:spcPct val="90000"/>
              </a:lnSpc>
              <a:buFont typeface="Arial" charset="0"/>
              <a:buChar char="•"/>
            </a:pPr>
            <a:r>
              <a:rPr lang="en-US" dirty="0"/>
              <a:t>Give a copy of the warning documents to HR. </a:t>
            </a:r>
          </a:p>
          <a:p>
            <a:pPr marL="285750" indent="-285750">
              <a:lnSpc>
                <a:spcPct val="90000"/>
              </a:lnSpc>
              <a:buFont typeface="Arial" charset="0"/>
              <a:buChar char="•"/>
            </a:pPr>
            <a:r>
              <a:rPr lang="en-US" dirty="0"/>
              <a:t>Discuss any issues that came up during the discipline meeting with HR.</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23</a:t>
            </a:fld>
            <a:endParaRPr lang="en-US" dirty="0"/>
          </a:p>
        </p:txBody>
      </p:sp>
    </p:spTree>
    <p:extLst>
      <p:ext uri="{BB962C8B-B14F-4D97-AF65-F5344CB8AC3E}">
        <p14:creationId xmlns:p14="http://schemas.microsoft.com/office/powerpoint/2010/main" val="3869120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24</a:t>
            </a:fld>
            <a:endParaRPr lang="en-US" dirty="0"/>
          </a:p>
        </p:txBody>
      </p:sp>
    </p:spTree>
    <p:extLst>
      <p:ext uri="{BB962C8B-B14F-4D97-AF65-F5344CB8AC3E}">
        <p14:creationId xmlns:p14="http://schemas.microsoft.com/office/powerpoint/2010/main" val="10710143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25</a:t>
            </a:fld>
            <a:endParaRPr lang="en-US" dirty="0"/>
          </a:p>
        </p:txBody>
      </p:sp>
      <p:sp>
        <p:nvSpPr>
          <p:cNvPr id="8" name="Content Placeholder 7">
            <a:extLst>
              <a:ext uri="{FF2B5EF4-FFF2-40B4-BE49-F238E27FC236}">
                <a16:creationId xmlns:a16="http://schemas.microsoft.com/office/drawing/2014/main" id="{881EBD76-48F8-4B9C-AA75-0CB125306703}"/>
              </a:ext>
            </a:extLst>
          </p:cNvPr>
          <p:cNvSpPr txBox="1">
            <a:spLocks noGrp="1"/>
          </p:cNvSpPr>
          <p:nvPr>
            <p:ph idx="1"/>
          </p:nvPr>
        </p:nvSpPr>
        <p:spPr>
          <a:xfrm>
            <a:off x="838200" y="2046978"/>
            <a:ext cx="9856304" cy="3835922"/>
          </a:xfrm>
          <a:prstGeom prst="rect">
            <a:avLst/>
          </a:prstGeom>
          <a:noFill/>
        </p:spPr>
        <p:txBody>
          <a:bodyPr wrap="square" rtlCol="0">
            <a:spAutoFit/>
          </a:bodyPr>
          <a:lstStyle/>
          <a:p>
            <a:r>
              <a:rPr lang="en-US" dirty="0"/>
              <a:t>Documentation is important for both the employer and the employee.</a:t>
            </a:r>
          </a:p>
          <a:p>
            <a:r>
              <a:rPr lang="en-US" dirty="0"/>
              <a:t>Good documentation answers the questions who, what, where, and when.</a:t>
            </a:r>
          </a:p>
          <a:p>
            <a:r>
              <a:rPr lang="en-US" dirty="0"/>
              <a:t>Document early. Do not wait.</a:t>
            </a:r>
          </a:p>
          <a:p>
            <a:r>
              <a:rPr lang="en-US" dirty="0"/>
              <a:t>Discussion without documentation equals misunderstandings.</a:t>
            </a:r>
          </a:p>
          <a:p>
            <a:r>
              <a:rPr lang="en-US" dirty="0"/>
              <a:t>Discuss and document only the facts. </a:t>
            </a:r>
          </a:p>
          <a:p>
            <a:pPr marL="0" indent="0">
              <a:buNone/>
            </a:pPr>
            <a:endParaRPr lang="en-US" dirty="0"/>
          </a:p>
        </p:txBody>
      </p:sp>
    </p:spTree>
    <p:extLst>
      <p:ext uri="{BB962C8B-B14F-4D97-AF65-F5344CB8AC3E}">
        <p14:creationId xmlns:p14="http://schemas.microsoft.com/office/powerpoint/2010/main" val="31922197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 (cont.)</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26</a:t>
            </a:fld>
            <a:endParaRPr lang="en-US" dirty="0"/>
          </a:p>
        </p:txBody>
      </p:sp>
      <p:sp>
        <p:nvSpPr>
          <p:cNvPr id="8" name="Content Placeholder 7">
            <a:extLst>
              <a:ext uri="{FF2B5EF4-FFF2-40B4-BE49-F238E27FC236}">
                <a16:creationId xmlns:a16="http://schemas.microsoft.com/office/drawing/2014/main" id="{881EBD76-48F8-4B9C-AA75-0CB125306703}"/>
              </a:ext>
            </a:extLst>
          </p:cNvPr>
          <p:cNvSpPr txBox="1">
            <a:spLocks noGrp="1"/>
          </p:cNvSpPr>
          <p:nvPr>
            <p:ph idx="1"/>
          </p:nvPr>
        </p:nvSpPr>
        <p:spPr>
          <a:xfrm>
            <a:off x="838200" y="2275578"/>
            <a:ext cx="9856304" cy="4223720"/>
          </a:xfrm>
          <a:prstGeom prst="rect">
            <a:avLst/>
          </a:prstGeom>
          <a:noFill/>
        </p:spPr>
        <p:txBody>
          <a:bodyPr wrap="square" rtlCol="0">
            <a:spAutoFit/>
          </a:bodyPr>
          <a:lstStyle/>
          <a:p>
            <a:r>
              <a:rPr lang="en-US" dirty="0"/>
              <a:t>Give specific examples for how the employee is not meeting expectations and specific guidance for how the employee can improve.</a:t>
            </a:r>
          </a:p>
          <a:p>
            <a:r>
              <a:rPr lang="en-US" dirty="0"/>
              <a:t>Always consult with HR about matters concerning FMLA, ADA, harassment claims, final warnings and terminations. </a:t>
            </a:r>
          </a:p>
          <a:p>
            <a:r>
              <a:rPr lang="en-US" dirty="0"/>
              <a:t>Ask the employee to sign documentation of disciplinary actions.</a:t>
            </a:r>
          </a:p>
          <a:p>
            <a:r>
              <a:rPr lang="en-US" dirty="0"/>
              <a:t>Give a copy of the disciplinary action to HR and the employee.</a:t>
            </a:r>
          </a:p>
          <a:p>
            <a:r>
              <a:rPr lang="en-US" dirty="0"/>
              <a:t>Discuss any issues arising from the meeting with HR.</a:t>
            </a:r>
          </a:p>
          <a:p>
            <a:pPr marL="0" indent="0">
              <a:buNone/>
            </a:pPr>
            <a:endParaRPr lang="en-US" dirty="0"/>
          </a:p>
        </p:txBody>
      </p:sp>
    </p:spTree>
    <p:extLst>
      <p:ext uri="{BB962C8B-B14F-4D97-AF65-F5344CB8AC3E}">
        <p14:creationId xmlns:p14="http://schemas.microsoft.com/office/powerpoint/2010/main" val="22224066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27</a:t>
            </a:fld>
            <a:endParaRPr lang="en-US" dirty="0"/>
          </a:p>
        </p:txBody>
      </p:sp>
    </p:spTree>
    <p:extLst>
      <p:ext uri="{BB962C8B-B14F-4D97-AF65-F5344CB8AC3E}">
        <p14:creationId xmlns:p14="http://schemas.microsoft.com/office/powerpoint/2010/main" val="3360717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a:solidFill>
                  <a:schemeClr val="bg1"/>
                </a:solidFill>
              </a:rPr>
              <a:t>Training </a:t>
            </a:r>
            <a:r>
              <a:rPr lang="en-US" dirty="0">
                <a:solidFill>
                  <a:schemeClr val="bg1"/>
                </a:solidFill>
              </a:rPr>
              <a:t>Evaluation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768367"/>
            <a:ext cx="10515600" cy="3408596"/>
          </a:xfrm>
        </p:spPr>
        <p:txBody>
          <a:bodyPr/>
          <a:lstStyle/>
          <a:p>
            <a:pPr marL="0" indent="0">
              <a:buNone/>
            </a:pPr>
            <a:r>
              <a:rPr lang="en-US" sz="2800" dirty="0"/>
              <a:t>Please complete the training evaluation sheet included in the handouts.</a:t>
            </a:r>
          </a:p>
          <a:p>
            <a:pPr marL="0" indent="0">
              <a:buNone/>
            </a:pPr>
            <a:endParaRPr lang="en-US" sz="2800" dirty="0"/>
          </a:p>
          <a:p>
            <a:pPr marL="0" indent="0">
              <a:buNone/>
            </a:pPr>
            <a:r>
              <a:rPr lang="en-US" sz="2800" dirty="0"/>
              <a:t>Thank you for your interest and attention! </a:t>
            </a:r>
          </a:p>
          <a:p>
            <a:endParaRPr lang="en-US" dirty="0"/>
          </a:p>
        </p:txBody>
      </p:sp>
      <p:sp>
        <p:nvSpPr>
          <p:cNvPr id="5" name="Slide Number Placeholder 4">
            <a:extLst>
              <a:ext uri="{FF2B5EF4-FFF2-40B4-BE49-F238E27FC236}">
                <a16:creationId xmlns:a16="http://schemas.microsoft.com/office/drawing/2014/main" id="{3E05E61B-6751-4087-BE1D-7479609A8278}"/>
              </a:ext>
            </a:extLst>
          </p:cNvPr>
          <p:cNvSpPr>
            <a:spLocks noGrp="1"/>
          </p:cNvSpPr>
          <p:nvPr>
            <p:ph type="sldNum" sz="quarter" idx="12"/>
          </p:nvPr>
        </p:nvSpPr>
        <p:spPr/>
        <p:txBody>
          <a:bodyPr/>
          <a:lstStyle/>
          <a:p>
            <a:fld id="{7D625B40-28DA-43CD-A97E-EA3E1B04B7D2}" type="slidenum">
              <a:rPr lang="en-US" smtClean="0"/>
              <a:t>28</a:t>
            </a:fld>
            <a:endParaRPr lang="en-US" dirty="0"/>
          </a:p>
        </p:txBody>
      </p:sp>
    </p:spTree>
    <p:extLst>
      <p:ext uri="{BB962C8B-B14F-4D97-AF65-F5344CB8AC3E}">
        <p14:creationId xmlns:p14="http://schemas.microsoft.com/office/powerpoint/2010/main" val="54452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Introduction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584173"/>
            <a:ext cx="10515600" cy="3592789"/>
          </a:xfrm>
        </p:spPr>
        <p:txBody>
          <a:bodyPr>
            <a:normAutofit lnSpcReduction="10000"/>
          </a:bodyPr>
          <a:lstStyle/>
          <a:p>
            <a:pPr marL="0" indent="0">
              <a:buNone/>
            </a:pPr>
            <a:r>
              <a:rPr lang="en-US" dirty="0"/>
              <a:t>The goal of good documentation is to create a record of employment, including facts of incidences and the steps and actions by the employer in an employment matter. Effective documentation serves as an aid to future managers and HR professionals for historical perspective, audits and legal claims.</a:t>
            </a:r>
          </a:p>
          <a:p>
            <a:pPr marL="0" indent="0">
              <a:buNone/>
            </a:pPr>
            <a:endParaRPr lang="en-US" dirty="0"/>
          </a:p>
          <a:p>
            <a:pPr marL="0" indent="0">
              <a:buNone/>
            </a:pPr>
            <a:r>
              <a:rPr lang="en-US" dirty="0"/>
              <a:t>This presentation provides you, as supervisors, with information on what and how to document as well as the importance of good employment documentation. </a:t>
            </a:r>
          </a:p>
          <a:p>
            <a:pPr marL="0" indent="0">
              <a:buNone/>
            </a:pPr>
            <a:endParaRPr lang="en-US" dirty="0"/>
          </a:p>
        </p:txBody>
      </p:sp>
      <p:sp>
        <p:nvSpPr>
          <p:cNvPr id="5" name="Slide Number Placeholder 4">
            <a:extLst>
              <a:ext uri="{FF2B5EF4-FFF2-40B4-BE49-F238E27FC236}">
                <a16:creationId xmlns:a16="http://schemas.microsoft.com/office/drawing/2014/main" id="{3AC3659C-90BE-4461-8DED-0F4D739B6688}"/>
              </a:ext>
            </a:extLst>
          </p:cNvPr>
          <p:cNvSpPr>
            <a:spLocks noGrp="1"/>
          </p:cNvSpPr>
          <p:nvPr>
            <p:ph type="sldNum" sz="quarter" idx="12"/>
          </p:nvPr>
        </p:nvSpPr>
        <p:spPr/>
        <p:txBody>
          <a:bodyPr/>
          <a:lstStyle/>
          <a:p>
            <a:fld id="{7D625B40-28DA-43CD-A97E-EA3E1B04B7D2}" type="slidenum">
              <a:rPr lang="en-US" smtClean="0"/>
              <a:t>3</a:t>
            </a:fld>
            <a:endParaRPr lang="en-US" dirty="0"/>
          </a:p>
        </p:txBody>
      </p:sp>
    </p:spTree>
    <p:extLst>
      <p:ext uri="{BB962C8B-B14F-4D97-AF65-F5344CB8AC3E}">
        <p14:creationId xmlns:p14="http://schemas.microsoft.com/office/powerpoint/2010/main" val="1089104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Agenda</a:t>
            </a:r>
          </a:p>
        </p:txBody>
      </p:sp>
      <p:sp>
        <p:nvSpPr>
          <p:cNvPr id="5" name="Text Placeholder 2">
            <a:extLst>
              <a:ext uri="{FF2B5EF4-FFF2-40B4-BE49-F238E27FC236}">
                <a16:creationId xmlns:a16="http://schemas.microsoft.com/office/drawing/2014/main" id="{793BD4AD-F14B-4D59-B7CA-D49B77561D5E}"/>
              </a:ext>
            </a:extLst>
          </p:cNvPr>
          <p:cNvSpPr txBox="1">
            <a:spLocks noGrp="1"/>
          </p:cNvSpPr>
          <p:nvPr>
            <p:ph idx="1"/>
          </p:nvPr>
        </p:nvSpPr>
        <p:spPr>
          <a:xfrm>
            <a:off x="1073426" y="2227223"/>
            <a:ext cx="9211477" cy="4351338"/>
          </a:xfrm>
          <a:prstGeom prst="rect">
            <a:avLst/>
          </a:prstGeom>
        </p:spPr>
        <p:txBody>
          <a:bodyPr vert="horz">
            <a:normAutofit/>
          </a:bodyPr>
          <a:lstStyle>
            <a:lvl1pPr marL="0" marR="0" indent="0" algn="l" defTabSz="457155" rtl="0" eaLnBrk="1" fontAlgn="auto" latinLnBrk="0" hangingPunct="1">
              <a:lnSpc>
                <a:spcPts val="1780"/>
              </a:lnSpc>
              <a:spcBef>
                <a:spcPts val="0"/>
              </a:spcBef>
              <a:spcAft>
                <a:spcPts val="1200"/>
              </a:spcAft>
              <a:buClrTx/>
              <a:buSzTx/>
              <a:buFont typeface="Arial"/>
              <a:buNone/>
              <a:tabLst/>
              <a:defRPr lang="en-US" sz="1100" b="0" i="0" kern="1200">
                <a:solidFill>
                  <a:schemeClr val="tx1">
                    <a:lumMod val="65000"/>
                    <a:lumOff val="35000"/>
                  </a:schemeClr>
                </a:solidFill>
                <a:effectLst/>
                <a:latin typeface="+mj-lt"/>
                <a:ea typeface="Arial" charset="0"/>
                <a:cs typeface="Arial" charset="0"/>
              </a:defRPr>
            </a:lvl1pPr>
            <a:lvl2pPr marL="741307" indent="-284142" algn="l" defTabSz="455579"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1329" indent="-226997" algn="l" defTabSz="455579"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598493"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5659"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349"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4"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58"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14"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a:lnSpc>
                <a:spcPct val="100000"/>
              </a:lnSpc>
              <a:buFont typeface="Arial" panose="020B0604020202020204" pitchFamily="34" charset="0"/>
              <a:buChar char="•"/>
            </a:pPr>
            <a:r>
              <a:rPr lang="en-US" sz="2800" dirty="0">
                <a:solidFill>
                  <a:schemeClr val="tx1"/>
                </a:solidFill>
                <a:latin typeface="+mn-lt"/>
              </a:rPr>
              <a:t>Types of documentation</a:t>
            </a:r>
          </a:p>
          <a:p>
            <a:pPr marL="457200" indent="-457200">
              <a:lnSpc>
                <a:spcPct val="100000"/>
              </a:lnSpc>
              <a:buFont typeface="Arial" panose="020B0604020202020204" pitchFamily="34" charset="0"/>
              <a:buChar char="•"/>
            </a:pPr>
            <a:r>
              <a:rPr lang="en-US" sz="2800" dirty="0">
                <a:solidFill>
                  <a:schemeClr val="tx1"/>
                </a:solidFill>
                <a:latin typeface="+mn-lt"/>
              </a:rPr>
              <a:t>Reasons documentation is important</a:t>
            </a:r>
          </a:p>
          <a:p>
            <a:pPr marL="457200" indent="-457200">
              <a:lnSpc>
                <a:spcPct val="100000"/>
              </a:lnSpc>
              <a:buFont typeface="Arial" panose="020B0604020202020204" pitchFamily="34" charset="0"/>
              <a:buChar char="•"/>
            </a:pPr>
            <a:r>
              <a:rPr lang="en-US" sz="2800" dirty="0">
                <a:solidFill>
                  <a:schemeClr val="tx1"/>
                </a:solidFill>
                <a:latin typeface="+mn-lt"/>
              </a:rPr>
              <a:t>Effective vs ineffective documentation</a:t>
            </a:r>
          </a:p>
          <a:p>
            <a:pPr marL="457200" indent="-457200">
              <a:lnSpc>
                <a:spcPct val="100000"/>
              </a:lnSpc>
              <a:buFont typeface="Arial" panose="020B0604020202020204" pitchFamily="34" charset="0"/>
              <a:buChar char="•"/>
            </a:pPr>
            <a:r>
              <a:rPr lang="en-US" sz="2800" dirty="0">
                <a:solidFill>
                  <a:schemeClr val="tx1"/>
                </a:solidFill>
                <a:latin typeface="+mn-lt"/>
              </a:rPr>
              <a:t>Implications of not documenting</a:t>
            </a:r>
          </a:p>
          <a:p>
            <a:pPr marL="457200" indent="-457200">
              <a:lnSpc>
                <a:spcPct val="100000"/>
              </a:lnSpc>
              <a:buFont typeface="Arial" panose="020B0604020202020204" pitchFamily="34" charset="0"/>
              <a:buChar char="•"/>
            </a:pPr>
            <a:r>
              <a:rPr lang="en-US" sz="2800" dirty="0">
                <a:solidFill>
                  <a:schemeClr val="tx1"/>
                </a:solidFill>
                <a:latin typeface="+mn-lt"/>
              </a:rPr>
              <a:t>Employment actions that require documentation</a:t>
            </a:r>
          </a:p>
          <a:p>
            <a:pPr marL="457200" indent="-457200">
              <a:lnSpc>
                <a:spcPct val="100000"/>
              </a:lnSpc>
              <a:buFont typeface="Arial" panose="020B0604020202020204" pitchFamily="34" charset="0"/>
              <a:buChar char="•"/>
            </a:pPr>
            <a:r>
              <a:rPr lang="en-US" sz="2800" dirty="0">
                <a:solidFill>
                  <a:schemeClr val="tx1"/>
                </a:solidFill>
                <a:latin typeface="+mn-lt"/>
              </a:rPr>
              <a:t>When to consult with HR</a:t>
            </a:r>
          </a:p>
          <a:p>
            <a:pPr marL="457200" indent="-457200">
              <a:lnSpc>
                <a:spcPct val="100000"/>
              </a:lnSpc>
              <a:buFont typeface="Arial" panose="020B0604020202020204" pitchFamily="34" charset="0"/>
              <a:buChar char="•"/>
            </a:pPr>
            <a:r>
              <a:rPr lang="en-US" sz="2800" dirty="0">
                <a:solidFill>
                  <a:schemeClr val="tx1"/>
                </a:solidFill>
                <a:latin typeface="+mn-lt"/>
              </a:rPr>
              <a:t>What and how to document</a:t>
            </a:r>
          </a:p>
          <a:p>
            <a:pPr>
              <a:lnSpc>
                <a:spcPct val="100000"/>
              </a:lnSpc>
            </a:pPr>
            <a:endParaRPr lang="en-US" sz="2800" dirty="0">
              <a:latin typeface="+mn-lt"/>
            </a:endParaRPr>
          </a:p>
        </p:txBody>
      </p:sp>
      <p:sp>
        <p:nvSpPr>
          <p:cNvPr id="7" name="Slide Number Placeholder 6">
            <a:extLst>
              <a:ext uri="{FF2B5EF4-FFF2-40B4-BE49-F238E27FC236}">
                <a16:creationId xmlns:a16="http://schemas.microsoft.com/office/drawing/2014/main" id="{1F215928-5EE3-48F1-9DC1-ECC5FE325D43}"/>
              </a:ext>
            </a:extLst>
          </p:cNvPr>
          <p:cNvSpPr>
            <a:spLocks noGrp="1"/>
          </p:cNvSpPr>
          <p:nvPr>
            <p:ph type="sldNum" sz="quarter" idx="12"/>
          </p:nvPr>
        </p:nvSpPr>
        <p:spPr/>
        <p:txBody>
          <a:bodyPr/>
          <a:lstStyle/>
          <a:p>
            <a:fld id="{7D625B40-28DA-43CD-A97E-EA3E1B04B7D2}" type="slidenum">
              <a:rPr lang="en-US" smtClean="0"/>
              <a:t>4</a:t>
            </a:fld>
            <a:endParaRPr lang="en-US" dirty="0"/>
          </a:p>
        </p:txBody>
      </p:sp>
    </p:spTree>
    <p:extLst>
      <p:ext uri="{BB962C8B-B14F-4D97-AF65-F5344CB8AC3E}">
        <p14:creationId xmlns:p14="http://schemas.microsoft.com/office/powerpoint/2010/main" val="1355474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Types of Documentation </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464904"/>
            <a:ext cx="10515600" cy="3662363"/>
          </a:xfrm>
        </p:spPr>
        <p:txBody>
          <a:bodyPr>
            <a:normAutofit fontScale="92500"/>
          </a:bodyPr>
          <a:lstStyle/>
          <a:p>
            <a:pPr marL="285750" indent="-285750">
              <a:buFont typeface="Arial" panose="020B0604020202020204" pitchFamily="34" charset="0"/>
              <a:buChar char="•"/>
            </a:pPr>
            <a:r>
              <a:rPr lang="en-US" dirty="0"/>
              <a:t>Handwritten or typed notes from coaching and counseling sessions with employees.</a:t>
            </a:r>
          </a:p>
          <a:p>
            <a:pPr marL="285750" indent="-285750">
              <a:buFont typeface="Arial" panose="020B0604020202020204" pitchFamily="34" charset="0"/>
              <a:buChar char="•"/>
            </a:pPr>
            <a:r>
              <a:rPr lang="en-US" dirty="0"/>
              <a:t>Follow-up email summarizing a performance discussion meeting.</a:t>
            </a:r>
          </a:p>
          <a:p>
            <a:pPr marL="285750" indent="-285750">
              <a:buFont typeface="Arial" panose="020B0604020202020204" pitchFamily="34" charset="0"/>
              <a:buChar char="•"/>
            </a:pPr>
            <a:r>
              <a:rPr lang="en-US" dirty="0"/>
              <a:t>Written comments including specific examples in performance reviews.</a:t>
            </a:r>
          </a:p>
          <a:p>
            <a:pPr marL="285750" indent="-285750">
              <a:buFont typeface="Arial" panose="020B0604020202020204" pitchFamily="34" charset="0"/>
              <a:buChar char="•"/>
            </a:pPr>
            <a:r>
              <a:rPr lang="en-US" dirty="0"/>
              <a:t>Disciplinary actions, such as warning documents with specific examples and consequences. </a:t>
            </a:r>
          </a:p>
          <a:p>
            <a:pPr marL="285750" indent="-285750">
              <a:buFont typeface="Arial" panose="020B0604020202020204" pitchFamily="34" charset="0"/>
              <a:buChar char="•"/>
            </a:pPr>
            <a:r>
              <a:rPr lang="en-US" dirty="0"/>
              <a:t>Handwritten or typed explanations with business reasons for employment actions such as demotions, promotions and layoffs.</a:t>
            </a:r>
          </a:p>
          <a:p>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5</a:t>
            </a:fld>
            <a:endParaRPr lang="en-US" dirty="0"/>
          </a:p>
        </p:txBody>
      </p:sp>
    </p:spTree>
    <p:extLst>
      <p:ext uri="{BB962C8B-B14F-4D97-AF65-F5344CB8AC3E}">
        <p14:creationId xmlns:p14="http://schemas.microsoft.com/office/powerpoint/2010/main" val="889995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6</a:t>
            </a:fld>
            <a:endParaRPr lang="en-US" dirty="0"/>
          </a:p>
        </p:txBody>
      </p:sp>
    </p:spTree>
    <p:extLst>
      <p:ext uri="{BB962C8B-B14F-4D97-AF65-F5344CB8AC3E}">
        <p14:creationId xmlns:p14="http://schemas.microsoft.com/office/powerpoint/2010/main" val="811974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Reasons Documentation Is Important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683564"/>
            <a:ext cx="10515600" cy="3443703"/>
          </a:xfrm>
        </p:spPr>
        <p:txBody>
          <a:bodyPr>
            <a:normAutofit/>
          </a:bodyPr>
          <a:lstStyle/>
          <a:p>
            <a:r>
              <a:rPr lang="en-US" dirty="0"/>
              <a:t>Establishes a record of employment actions taken and the reasons for the actions. Memories fail, managers move on, and other circumstances change. </a:t>
            </a:r>
          </a:p>
          <a:p>
            <a:r>
              <a:rPr lang="en-US" dirty="0"/>
              <a:t>Informs employees of what is expected of them and the consequences if they do not meet expectations. Employees should never be surprised if termination becomes necessary.</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7</a:t>
            </a:fld>
            <a:endParaRPr lang="en-US" dirty="0"/>
          </a:p>
        </p:txBody>
      </p:sp>
    </p:spTree>
    <p:extLst>
      <p:ext uri="{BB962C8B-B14F-4D97-AF65-F5344CB8AC3E}">
        <p14:creationId xmlns:p14="http://schemas.microsoft.com/office/powerpoint/2010/main" val="2531171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Reasons Documentation Is Important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673626"/>
            <a:ext cx="10515600" cy="3453642"/>
          </a:xfrm>
        </p:spPr>
        <p:txBody>
          <a:bodyPr>
            <a:normAutofit/>
          </a:bodyPr>
          <a:lstStyle/>
          <a:p>
            <a:r>
              <a:rPr lang="en-US" dirty="0"/>
              <a:t>Serves as evidence of the employer’s business reasons for actions taken, in the event an employee takes formal or informal steps with a claim against a manager or employer. </a:t>
            </a:r>
          </a:p>
          <a:p>
            <a:r>
              <a:rPr lang="en-US" dirty="0"/>
              <a:t>From a performance management standpoint, it serves as a written record to guide both the employer’s and the employee’s future behavior. It gives the employee the opportunity to improve.</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8</a:t>
            </a:fld>
            <a:endParaRPr lang="en-US" dirty="0"/>
          </a:p>
        </p:txBody>
      </p:sp>
    </p:spTree>
    <p:extLst>
      <p:ext uri="{BB962C8B-B14F-4D97-AF65-F5344CB8AC3E}">
        <p14:creationId xmlns:p14="http://schemas.microsoft.com/office/powerpoint/2010/main" val="2563727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9</a:t>
            </a:fld>
            <a:endParaRPr lang="en-US" dirty="0"/>
          </a:p>
        </p:txBody>
      </p:sp>
    </p:spTree>
    <p:extLst>
      <p:ext uri="{BB962C8B-B14F-4D97-AF65-F5344CB8AC3E}">
        <p14:creationId xmlns:p14="http://schemas.microsoft.com/office/powerpoint/2010/main" val="30839056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763</TotalTime>
  <Words>1551</Words>
  <Application>Microsoft Office PowerPoint</Application>
  <PresentationFormat>Widescreen</PresentationFormat>
  <Paragraphs>197</Paragraphs>
  <Slides>28</Slides>
  <Notes>28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Documenting Employment Actions</vt:lpstr>
      <vt:lpstr>WELCOME!</vt:lpstr>
      <vt:lpstr>Introduction</vt:lpstr>
      <vt:lpstr>Agenda</vt:lpstr>
      <vt:lpstr>Types of Documentation </vt:lpstr>
      <vt:lpstr>Questions? Comments?</vt:lpstr>
      <vt:lpstr>Reasons Documentation Is Important</vt:lpstr>
      <vt:lpstr>Reasons Documentation Is Important (cont.)</vt:lpstr>
      <vt:lpstr>Questions? Comments?</vt:lpstr>
      <vt:lpstr>Effective vs Ineffective Documentation</vt:lpstr>
      <vt:lpstr>Effective vs Ineffective Documentation</vt:lpstr>
      <vt:lpstr>Effective vs Ineffective Documentation</vt:lpstr>
      <vt:lpstr>Effective vs Ineffective Documentation</vt:lpstr>
      <vt:lpstr>Questions? Comments?</vt:lpstr>
      <vt:lpstr>Implications of Not Documenting</vt:lpstr>
      <vt:lpstr>Employment Actions that Require Documentation </vt:lpstr>
      <vt:lpstr>Employment Actions that Require Documentation (cont.)</vt:lpstr>
      <vt:lpstr>Questions? Comments?</vt:lpstr>
      <vt:lpstr>When to Consult with HR</vt:lpstr>
      <vt:lpstr>Questions? Comments?</vt:lpstr>
      <vt:lpstr>What and How to Document</vt:lpstr>
      <vt:lpstr>What and How to Document (cont.)</vt:lpstr>
      <vt:lpstr>What and How to Document (cont.)</vt:lpstr>
      <vt:lpstr>Questions? Comments?</vt:lpstr>
      <vt:lpstr>Summary</vt:lpstr>
      <vt:lpstr>Summary (cont.)</vt:lpstr>
      <vt:lpstr>Questions? Comments?</vt:lpstr>
      <vt:lpstr>Training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Patton, Erin</dc:creator>
  <cp:lastModifiedBy>Patton, Erin</cp:lastModifiedBy>
  <cp:revision>30</cp:revision>
  <dcterms:created xsi:type="dcterms:W3CDTF">2021-07-28T15:46:48Z</dcterms:created>
  <dcterms:modified xsi:type="dcterms:W3CDTF">2023-01-26T15:40:57Z</dcterms:modified>
</cp:coreProperties>
</file>