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20"/>
  </p:notesMasterIdLst>
  <p:sldIdLst>
    <p:sldId id="256" r:id="rId2"/>
    <p:sldId id="265" r:id="rId3"/>
    <p:sldId id="266" r:id="rId4"/>
    <p:sldId id="267" r:id="rId5"/>
    <p:sldId id="268" r:id="rId6"/>
    <p:sldId id="291" r:id="rId7"/>
    <p:sldId id="279" r:id="rId8"/>
    <p:sldId id="283" r:id="rId9"/>
    <p:sldId id="284" r:id="rId10"/>
    <p:sldId id="258" r:id="rId11"/>
    <p:sldId id="285" r:id="rId12"/>
    <p:sldId id="286" r:id="rId13"/>
    <p:sldId id="287" r:id="rId14"/>
    <p:sldId id="288" r:id="rId15"/>
    <p:sldId id="289" r:id="rId16"/>
    <p:sldId id="290" r:id="rId17"/>
    <p:sldId id="293" r:id="rId18"/>
    <p:sldId id="26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8"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20" autoAdjust="0"/>
    <p:restoredTop sz="92740" autoAdjust="0"/>
  </p:normalViewPr>
  <p:slideViewPr>
    <p:cSldViewPr snapToGrid="0" snapToObjects="1">
      <p:cViewPr varScale="1">
        <p:scale>
          <a:sx n="65" d="100"/>
          <a:sy n="65" d="100"/>
        </p:scale>
        <p:origin x="84" y="660"/>
      </p:cViewPr>
      <p:guideLst/>
    </p:cSldViewPr>
  </p:slideViewPr>
  <p:notesTextViewPr>
    <p:cViewPr>
      <p:scale>
        <a:sx n="1" d="1"/>
        <a:sy n="1" d="1"/>
      </p:scale>
      <p:origin x="0" y="-384"/>
    </p:cViewPr>
  </p:notesTextViewPr>
  <p:sorterViewPr>
    <p:cViewPr>
      <p:scale>
        <a:sx n="66" d="100"/>
        <a:sy n="66" d="100"/>
      </p:scale>
      <p:origin x="0" y="0"/>
    </p:cViewPr>
  </p:sorterViewPr>
  <p:notesViewPr>
    <p:cSldViewPr snapToGrid="0" snapToObjects="1">
      <p:cViewPr varScale="1">
        <p:scale>
          <a:sx n="86" d="100"/>
          <a:sy n="86" d="100"/>
        </p:scale>
        <p:origin x="3928" y="2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228056392"/>
        <c:axId val="228056000"/>
      </c:barChart>
      <c:catAx>
        <c:axId val="228056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28056000"/>
        <c:crosses val="autoZero"/>
        <c:auto val="1"/>
        <c:lblAlgn val="ctr"/>
        <c:lblOffset val="100"/>
        <c:noMultiLvlLbl val="0"/>
      </c:catAx>
      <c:valAx>
        <c:axId val="228056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8056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6722-437C-ADDA-A572F548E34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6722-437C-ADDA-A572F548E34A}"/>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6722-437C-ADDA-A572F548E34A}"/>
            </c:ext>
          </c:extLst>
        </c:ser>
        <c:dLbls>
          <c:showLegendKey val="0"/>
          <c:showVal val="0"/>
          <c:showCatName val="0"/>
          <c:showSerName val="0"/>
          <c:showPercent val="0"/>
          <c:showBubbleSize val="0"/>
        </c:dLbls>
        <c:gapWidth val="219"/>
        <c:overlap val="-27"/>
        <c:axId val="228057568"/>
        <c:axId val="228057960"/>
      </c:barChart>
      <c:catAx>
        <c:axId val="22805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28057960"/>
        <c:crosses val="autoZero"/>
        <c:auto val="1"/>
        <c:lblAlgn val="ctr"/>
        <c:lblOffset val="100"/>
        <c:noMultiLvlLbl val="0"/>
      </c:catAx>
      <c:valAx>
        <c:axId val="228057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8057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12"/>
        <c:axId val="229335400"/>
        <c:axId val="229335792"/>
      </c:barChart>
      <c:catAx>
        <c:axId val="229335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29335792"/>
        <c:crosses val="autoZero"/>
        <c:auto val="1"/>
        <c:lblAlgn val="ctr"/>
        <c:lblOffset val="100"/>
        <c:noMultiLvlLbl val="0"/>
      </c:catAx>
      <c:valAx>
        <c:axId val="229335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9335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78CE-4942-94F0-14EB615D7CD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78CE-4942-94F0-14EB615D7CD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78CE-4942-94F0-14EB615D7CD7}"/>
            </c:ext>
          </c:extLst>
        </c:ser>
        <c:dLbls>
          <c:showLegendKey val="0"/>
          <c:showVal val="0"/>
          <c:showCatName val="0"/>
          <c:showSerName val="0"/>
          <c:showPercent val="0"/>
          <c:showBubbleSize val="0"/>
        </c:dLbls>
        <c:gapWidth val="112"/>
        <c:axId val="229336576"/>
        <c:axId val="229336968"/>
      </c:barChart>
      <c:catAx>
        <c:axId val="229336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29336968"/>
        <c:crosses val="autoZero"/>
        <c:auto val="1"/>
        <c:lblAlgn val="ctr"/>
        <c:lblOffset val="100"/>
        <c:noMultiLvlLbl val="0"/>
      </c:catAx>
      <c:valAx>
        <c:axId val="229336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933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229-4C57-8742-15CA875207CA}"/>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229-4C57-8742-15CA875207CA}"/>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229-4C57-8742-15CA875207CA}"/>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229-4C57-8742-15CA875207C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8-7229-4C57-8742-15CA875207CA}"/>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62E-492A-8331-25296E814B2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62E-492A-8331-25296E814B2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62E-492A-8331-25296E814B2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62E-492A-8331-25296E814B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8-D62E-492A-8331-25296E814B2D}"/>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6722-437C-ADDA-A572F548E34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6722-437C-ADDA-A572F548E34A}"/>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6722-437C-ADDA-A572F548E34A}"/>
            </c:ext>
          </c:extLst>
        </c:ser>
        <c:dLbls>
          <c:showLegendKey val="0"/>
          <c:showVal val="0"/>
          <c:showCatName val="0"/>
          <c:showSerName val="0"/>
          <c:showPercent val="0"/>
          <c:showBubbleSize val="0"/>
        </c:dLbls>
        <c:gapWidth val="219"/>
        <c:overlap val="-27"/>
        <c:axId val="396077288"/>
        <c:axId val="396077680"/>
      </c:barChart>
      <c:catAx>
        <c:axId val="39607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96077680"/>
        <c:crosses val="autoZero"/>
        <c:auto val="1"/>
        <c:lblAlgn val="ctr"/>
        <c:lblOffset val="100"/>
        <c:noMultiLvlLbl val="0"/>
      </c:catAx>
      <c:valAx>
        <c:axId val="396077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6077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A91FA-A7FC-DC4E-9142-C62601BC72D6}" type="datetimeFigureOut">
              <a:rPr lang="en-US" smtClean="0"/>
              <a:t>2/10/2017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9C414A-5609-4441-93C8-BDE474D57A95}" type="slidenum">
              <a:rPr lang="en-US" smtClean="0"/>
              <a:t>‹#›</a:t>
            </a:fld>
            <a:endParaRPr lang="en-US" dirty="0"/>
          </a:p>
        </p:txBody>
      </p:sp>
    </p:spTree>
    <p:extLst>
      <p:ext uri="{BB962C8B-B14F-4D97-AF65-F5344CB8AC3E}">
        <p14:creationId xmlns:p14="http://schemas.microsoft.com/office/powerpoint/2010/main" val="51006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C414A-5609-4441-93C8-BDE474D57A95}" type="slidenum">
              <a:rPr lang="en-US" smtClean="0"/>
              <a:t>1</a:t>
            </a:fld>
            <a:endParaRPr lang="en-US" dirty="0"/>
          </a:p>
        </p:txBody>
      </p:sp>
    </p:spTree>
    <p:extLst>
      <p:ext uri="{BB962C8B-B14F-4D97-AF65-F5344CB8AC3E}">
        <p14:creationId xmlns:p14="http://schemas.microsoft.com/office/powerpoint/2010/main" val="18019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sz="1200" dirty="0"/>
              <a:t>This sample presentation is intended to be presented to supervisors, managers and employees. It is designed to be presented by an individual who has knowledge of the subject matter and best practices regarding the use of social media in the workplace.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7C9C414A-5609-4441-93C8-BDE474D57A95}" type="slidenum">
              <a:rPr lang="en-US" smtClean="0"/>
              <a:t>2</a:t>
            </a:fld>
            <a:endParaRPr lang="en-US" dirty="0"/>
          </a:p>
        </p:txBody>
      </p:sp>
    </p:spTree>
    <p:extLst>
      <p:ext uri="{BB962C8B-B14F-4D97-AF65-F5344CB8AC3E}">
        <p14:creationId xmlns:p14="http://schemas.microsoft.com/office/powerpoint/2010/main" val="177840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C414A-5609-4441-93C8-BDE474D57A95}" type="slidenum">
              <a:rPr lang="en-US" smtClean="0"/>
              <a:t>4</a:t>
            </a:fld>
            <a:endParaRPr lang="en-US" dirty="0"/>
          </a:p>
        </p:txBody>
      </p:sp>
    </p:spTree>
    <p:extLst>
      <p:ext uri="{BB962C8B-B14F-4D97-AF65-F5344CB8AC3E}">
        <p14:creationId xmlns:p14="http://schemas.microsoft.com/office/powerpoint/2010/main" val="79738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i="0" dirty="0">
                <a:solidFill>
                  <a:schemeClr val="tx1">
                    <a:lumMod val="95000"/>
                    <a:lumOff val="5000"/>
                  </a:schemeClr>
                </a:solidFill>
              </a:rPr>
              <a:t>Note to presenter: Provide copies of your policy and procedures to all attendees and review all or the most important components. You may also want to add the most important part of these procedures to this presentation. To view a sample policy that was ruled lawful by the NLRB in May 2012 in Operations Management Manual,</a:t>
            </a:r>
            <a:r>
              <a:rPr lang="en-US" altLang="en-US" b="0" i="0" baseline="0" dirty="0">
                <a:solidFill>
                  <a:schemeClr val="tx1">
                    <a:lumMod val="95000"/>
                    <a:lumOff val="5000"/>
                  </a:schemeClr>
                </a:solidFill>
              </a:rPr>
              <a:t> visit </a:t>
            </a:r>
            <a:r>
              <a:rPr lang="en-US" altLang="en-US" b="0" i="0" dirty="0">
                <a:solidFill>
                  <a:schemeClr val="tx1">
                    <a:lumMod val="95000"/>
                    <a:lumOff val="5000"/>
                  </a:schemeClr>
                </a:solidFill>
              </a:rPr>
              <a:t>https://www.shrm.org/resourcesandtools/tools-and-samples/policies/pages/socialmediapolicy.aspx.</a:t>
            </a:r>
            <a:endParaRPr lang="en-US" i="0" dirty="0"/>
          </a:p>
        </p:txBody>
      </p:sp>
      <p:sp>
        <p:nvSpPr>
          <p:cNvPr id="4" name="Slide Number Placeholder 3"/>
          <p:cNvSpPr>
            <a:spLocks noGrp="1"/>
          </p:cNvSpPr>
          <p:nvPr>
            <p:ph type="sldNum" sz="quarter" idx="10"/>
          </p:nvPr>
        </p:nvSpPr>
        <p:spPr/>
        <p:txBody>
          <a:bodyPr/>
          <a:lstStyle/>
          <a:p>
            <a:fld id="{7C9C414A-5609-4441-93C8-BDE474D57A95}" type="slidenum">
              <a:rPr lang="en-US" smtClean="0"/>
              <a:t>6</a:t>
            </a:fld>
            <a:endParaRPr lang="en-US" dirty="0"/>
          </a:p>
        </p:txBody>
      </p:sp>
    </p:spTree>
    <p:extLst>
      <p:ext uri="{BB962C8B-B14F-4D97-AF65-F5344CB8AC3E}">
        <p14:creationId xmlns:p14="http://schemas.microsoft.com/office/powerpoint/2010/main" val="161330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C414A-5609-4441-93C8-BDE474D57A95}" type="slidenum">
              <a:rPr lang="en-US" smtClean="0"/>
              <a:t>17</a:t>
            </a:fld>
            <a:endParaRPr lang="en-US" dirty="0"/>
          </a:p>
        </p:txBody>
      </p:sp>
    </p:spTree>
    <p:extLst>
      <p:ext uri="{BB962C8B-B14F-4D97-AF65-F5344CB8AC3E}">
        <p14:creationId xmlns:p14="http://schemas.microsoft.com/office/powerpoint/2010/main" val="1459034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smtClean="0"/>
              <a:t>Click to edit Master text styles</a:t>
            </a:r>
          </a:p>
        </p:txBody>
      </p:sp>
      <p:sp>
        <p:nvSpPr>
          <p:cNvPr id="3" name="Rectangle 2"/>
          <p:cNvSpPr/>
          <p:nvPr/>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3541" y="320935"/>
            <a:ext cx="1579929" cy="276999"/>
          </a:xfrm>
          <a:prstGeom prst="rect">
            <a:avLst/>
          </a:prstGeom>
          <a:noFill/>
        </p:spPr>
        <p:txBody>
          <a:bodyPr wrap="square" rtlCol="0">
            <a:spAutoFit/>
          </a:bodyPr>
          <a:lstStyle/>
          <a:p>
            <a:pPr algn="l"/>
            <a:r>
              <a:rPr lang="en-US" sz="1200" b="1" i="0" smtClean="0">
                <a:solidFill>
                  <a:schemeClr val="bg1"/>
                </a:solidFill>
                <a:latin typeface="Arial" charset="0"/>
                <a:ea typeface="Arial" charset="0"/>
                <a:cs typeface="Arial" charset="0"/>
              </a:rPr>
              <a:t>COMMUNICATION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3"/>
          <a:stretch>
            <a:fillRect/>
          </a:stretch>
        </p:blipFill>
        <p:spPr>
          <a:xfrm>
            <a:off x="320041" y="5198534"/>
            <a:ext cx="1466230" cy="845462"/>
          </a:xfrm>
          <a:prstGeom prst="rect">
            <a:avLst/>
          </a:prstGeom>
        </p:spPr>
      </p:pic>
      <p:pic>
        <p:nvPicPr>
          <p:cNvPr id="4" name="Picture 3"/>
          <p:cNvPicPr>
            <a:picLocks noChangeAspect="1"/>
          </p:cNvPicPr>
          <p:nvPr/>
        </p:nvPicPr>
        <p:blipFill>
          <a:blip r:embed="rId4"/>
          <a:stretch>
            <a:fillRect/>
          </a:stretch>
        </p:blipFill>
        <p:spPr>
          <a:xfrm>
            <a:off x="316068" y="333064"/>
            <a:ext cx="347472" cy="281511"/>
          </a:xfrm>
          <a:prstGeom prst="rect">
            <a:avLst/>
          </a:prstGeom>
        </p:spPr>
      </p:pic>
      <p:pic>
        <p:nvPicPr>
          <p:cNvPr id="10" name="Picture 9"/>
          <p:cNvPicPr>
            <a:picLocks noChangeAspect="1"/>
          </p:cNvPicPr>
          <p:nvPr userDrawn="1"/>
        </p:nvPicPr>
        <p:blipFill>
          <a:blip r:embed="rId2"/>
          <a:stretch>
            <a:fillRect/>
          </a:stretch>
        </p:blipFill>
        <p:spPr>
          <a:xfrm>
            <a:off x="0" y="0"/>
            <a:ext cx="9144000" cy="4800600"/>
          </a:xfrm>
          <a:prstGeom prst="rect">
            <a:avLst/>
          </a:prstGeom>
        </p:spPr>
      </p:pic>
      <p:sp>
        <p:nvSpPr>
          <p:cNvPr id="11" name="Rectangle 10"/>
          <p:cNvSpPr/>
          <p:nvPr userDrawn="1"/>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63541" y="320935"/>
            <a:ext cx="1579929"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COMMUNICATION</a:t>
            </a:r>
          </a:p>
        </p:txBody>
      </p:sp>
      <p:pic>
        <p:nvPicPr>
          <p:cNvPr id="14" name="Picture 13"/>
          <p:cNvPicPr>
            <a:picLocks noChangeAspect="1"/>
          </p:cNvPicPr>
          <p:nvPr userDrawn="1"/>
        </p:nvPicPr>
        <p:blipFill>
          <a:blip r:embed="rId3"/>
          <a:stretch>
            <a:fillRect/>
          </a:stretch>
        </p:blipFill>
        <p:spPr>
          <a:xfrm>
            <a:off x="320041" y="5198534"/>
            <a:ext cx="1466230" cy="845462"/>
          </a:xfrm>
          <a:prstGeom prst="rect">
            <a:avLst/>
          </a:prstGeom>
        </p:spPr>
      </p:pic>
      <p:pic>
        <p:nvPicPr>
          <p:cNvPr id="15" name="Picture 14"/>
          <p:cNvPicPr>
            <a:picLocks noChangeAspect="1"/>
          </p:cNvPicPr>
          <p:nvPr userDrawn="1"/>
        </p:nvPicPr>
        <p:blipFill>
          <a:blip r:embed="rId4"/>
          <a:stretch>
            <a:fillRect/>
          </a:stretch>
        </p:blipFill>
        <p:spPr>
          <a:xfrm>
            <a:off x="316068" y="333064"/>
            <a:ext cx="347472" cy="281511"/>
          </a:xfrm>
          <a:prstGeom prst="rect">
            <a:avLst/>
          </a:prstGeom>
        </p:spPr>
      </p:pic>
    </p:spTree>
    <p:extLst>
      <p:ext uri="{BB962C8B-B14F-4D97-AF65-F5344CB8AC3E}">
        <p14:creationId xmlns:p14="http://schemas.microsoft.com/office/powerpoint/2010/main" val="3076208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p:extLst>
              <p:ext uri="{D42A27DB-BD31-4B8C-83A1-F6EECF244321}">
                <p14:modId xmlns:p14="http://schemas.microsoft.com/office/powerpoint/2010/main" val="28940036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3206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2021440075"/>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79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p:extLst>
              <p:ext uri="{D42A27DB-BD31-4B8C-83A1-F6EECF244321}">
                <p14:modId xmlns:p14="http://schemas.microsoft.com/office/powerpoint/2010/main" val="68661764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3246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22140781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050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90250394"/>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gridCol w="2523066"/>
                <a:gridCol w="2523066"/>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tr>
            </a:tbl>
          </a:graphicData>
        </a:graphic>
      </p:graphicFrame>
      <p:graphicFrame>
        <p:nvGraphicFramePr>
          <p:cNvPr id="4" name="Table 3"/>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 xmlns:a16="http://schemas.microsoft.com/office/drawing/2014/main" val="20000"/>
                    </a:ext>
                  </a:extLst>
                </a:gridCol>
                <a:gridCol w="2523066">
                  <a:extLst>
                    <a:ext uri="{9D8B030D-6E8A-4147-A177-3AD203B41FA5}">
                      <a16:colId xmlns="" xmlns:a16="http://schemas.microsoft.com/office/drawing/2014/main" val="20001"/>
                    </a:ext>
                  </a:extLst>
                </a:gridCol>
                <a:gridCol w="2523066">
                  <a:extLst>
                    <a:ext uri="{9D8B030D-6E8A-4147-A177-3AD203B41FA5}">
                      <a16:colId xmlns=""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25980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smtClean="0"/>
              <a:t>Click icon to add chart</a:t>
            </a:r>
            <a:endParaRPr lang="en-US"/>
          </a:p>
        </p:txBody>
      </p:sp>
    </p:spTree>
    <p:extLst>
      <p:ext uri="{BB962C8B-B14F-4D97-AF65-F5344CB8AC3E}">
        <p14:creationId xmlns:p14="http://schemas.microsoft.com/office/powerpoint/2010/main" val="2580105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579929"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COMMUNICATION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8" y="333064"/>
            <a:ext cx="347472" cy="281511"/>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COMMUNICATION</a:t>
            </a:r>
          </a:p>
        </p:txBody>
      </p:sp>
      <p:pic>
        <p:nvPicPr>
          <p:cNvPr id="3" name="Picture 2"/>
          <p:cNvPicPr>
            <a:picLocks noChangeAspect="1"/>
          </p:cNvPicPr>
          <p:nvPr userDrawn="1"/>
        </p:nvPicPr>
        <p:blipFill>
          <a:blip r:embed="rId2"/>
          <a:stretch>
            <a:fillRect/>
          </a:stretch>
        </p:blipFill>
        <p:spPr>
          <a:xfrm>
            <a:off x="4122420" y="289834"/>
            <a:ext cx="899160" cy="728472"/>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smtClean="0"/>
              <a:t>Dividing Slide Name</a:t>
            </a:r>
            <a:endParaRPr lang="en-US" dirty="0"/>
          </a:p>
        </p:txBody>
      </p:sp>
      <p:sp>
        <p:nvSpPr>
          <p:cNvPr id="11" name="TextBox 10"/>
          <p:cNvSpPr txBox="1"/>
          <p:nvPr/>
        </p:nvSpPr>
        <p:spPr>
          <a:xfrm>
            <a:off x="2997200" y="1153434"/>
            <a:ext cx="3149600" cy="276999"/>
          </a:xfrm>
          <a:prstGeom prst="rect">
            <a:avLst/>
          </a:prstGeom>
          <a:noFill/>
        </p:spPr>
        <p:txBody>
          <a:bodyPr wrap="square" rtlCol="0">
            <a:spAutoFit/>
          </a:bodyPr>
          <a:lstStyle/>
          <a:p>
            <a:pPr algn="ctr"/>
            <a:r>
              <a:rPr lang="en-US" sz="1200" b="1" i="0" dirty="0" smtClean="0">
                <a:solidFill>
                  <a:srgbClr val="888888"/>
                </a:solidFill>
                <a:latin typeface="Arial" charset="0"/>
                <a:ea typeface="Arial" charset="0"/>
                <a:cs typeface="Arial" charset="0"/>
              </a:rPr>
              <a:t>COMMUNICATION</a:t>
            </a:r>
            <a:endParaRPr lang="en-US" sz="1200" b="1" i="0" dirty="0">
              <a:solidFill>
                <a:srgbClr val="888888"/>
              </a:solidFill>
              <a:latin typeface="Arial" charset="0"/>
              <a:ea typeface="Arial" charset="0"/>
              <a:cs typeface="Arial" charset="0"/>
            </a:endParaRPr>
          </a:p>
        </p:txBody>
      </p:sp>
      <p:pic>
        <p:nvPicPr>
          <p:cNvPr id="3" name="Picture 2"/>
          <p:cNvPicPr>
            <a:picLocks noChangeAspect="1"/>
          </p:cNvPicPr>
          <p:nvPr/>
        </p:nvPicPr>
        <p:blipFill>
          <a:blip r:embed="rId2"/>
          <a:stretch>
            <a:fillRect/>
          </a:stretch>
        </p:blipFill>
        <p:spPr>
          <a:xfrm>
            <a:off x="4122420" y="289834"/>
            <a:ext cx="899160" cy="728472"/>
          </a:xfrm>
          <a:prstGeom prst="rect">
            <a:avLst/>
          </a:prstGeom>
        </p:spPr>
      </p:pic>
      <p:sp>
        <p:nvSpPr>
          <p:cNvPr id="6" name="Rectangle 5"/>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COMMUNICATION</a:t>
            </a:r>
          </a:p>
        </p:txBody>
      </p:sp>
      <p:pic>
        <p:nvPicPr>
          <p:cNvPr id="8" name="Picture 7"/>
          <p:cNvPicPr>
            <a:picLocks noChangeAspect="1"/>
          </p:cNvPicPr>
          <p:nvPr userDrawn="1"/>
        </p:nvPicPr>
        <p:blipFill>
          <a:blip r:embed="rId2"/>
          <a:stretch>
            <a:fillRect/>
          </a:stretch>
        </p:blipFill>
        <p:spPr>
          <a:xfrm>
            <a:off x="4122420" y="289834"/>
            <a:ext cx="899160" cy="728472"/>
          </a:xfrm>
          <a:prstGeom prst="rect">
            <a:avLst/>
          </a:prstGeom>
        </p:spPr>
      </p:pic>
    </p:spTree>
    <p:extLst>
      <p:ext uri="{BB962C8B-B14F-4D97-AF65-F5344CB8AC3E}">
        <p14:creationId xmlns:p14="http://schemas.microsoft.com/office/powerpoint/2010/main" val="2718830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 xmlns:a16="http://schemas.microsoft.com/office/drawing/2014/main" val="20000"/>
                    </a:ext>
                  </a:extLst>
                </a:gridCol>
                <a:gridCol w="2523066">
                  <a:extLst>
                    <a:ext uri="{9D8B030D-6E8A-4147-A177-3AD203B41FA5}">
                      <a16:colId xmlns="" xmlns:a16="http://schemas.microsoft.com/office/drawing/2014/main" val="20001"/>
                    </a:ext>
                  </a:extLst>
                </a:gridCol>
                <a:gridCol w="2523066">
                  <a:extLst>
                    <a:ext uri="{9D8B030D-6E8A-4147-A177-3AD203B41FA5}">
                      <a16:colId xmlns=""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smtClean="0"/>
              <a:t>Table of Contents</a:t>
            </a:r>
            <a:endParaRPr lang="en-US" dirty="0"/>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Title Here</a:t>
            </a:r>
          </a:p>
          <a:p>
            <a:r>
              <a:rPr lang="en-US" dirty="0" smtClean="0"/>
              <a:t>Title Here</a:t>
            </a:r>
          </a:p>
          <a:p>
            <a:r>
              <a:rPr lang="en-US" dirty="0" smtClean="0"/>
              <a:t>Title Here</a:t>
            </a:r>
          </a:p>
          <a:p>
            <a:r>
              <a:rPr lang="en-US" dirty="0" smtClean="0"/>
              <a:t>Title Here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57772437"/>
      </p:ext>
    </p:extLst>
  </p:cSld>
  <p:clrMapOvr>
    <a:masterClrMapping/>
  </p:clrMapOvr>
  <p:extLst mod="1">
    <p:ext uri="{DCECCB84-F9BA-43D5-87BE-67443E8EF086}">
      <p15:sldGuideLst xmlns:p15="http://schemas.microsoft.com/office/powerpoint/2012/main">
        <p15:guide id="0" orient="horz" pos="384" userDrawn="1">
          <p15:clr>
            <a:srgbClr val="FBAE40"/>
          </p15:clr>
        </p15:guide>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29824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smtClean="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smtClean="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smtClean="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smtClean="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smtClean="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smtClean="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smtClean="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smtClean="0"/>
          </a:p>
          <a:p>
            <a:pPr lvl="0"/>
            <a:endParaRPr lang="en-US" dirty="0" smtClean="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343001249"/>
      </p:ext>
    </p:extLst>
  </p:cSld>
  <p:clrMapOvr>
    <a:masterClrMapping/>
  </p:clrMapOvr>
  <p:extLst mod="1">
    <p:ext uri="{DCECCB84-F9BA-43D5-87BE-67443E8EF086}">
      <p15:sldGuideLst xmlns:p15="http://schemas.microsoft.com/office/powerpoint/2012/main">
        <p15:guide id="0" orient="horz" pos="360" userDrawn="1">
          <p15:clr>
            <a:srgbClr val="FBAE40"/>
          </p15:clr>
        </p15:guide>
        <p15:guide id="1"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smtClean="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smtClean="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smtClean="0"/>
              <a:t>Placeholder text goes here. Placeholder text goes here. Placeholder text goes here.</a:t>
            </a:r>
          </a:p>
          <a:p>
            <a:pPr lvl="0"/>
            <a:r>
              <a:rPr lang="en-US" dirty="0" smtClean="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smtClean="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smtClean="0"/>
              <a:t>Placeholder text goes here. Placeholder text goes here. Placeholder text goes here.</a:t>
            </a:r>
          </a:p>
          <a:p>
            <a:pPr lvl="0"/>
            <a:r>
              <a:rPr lang="en-US" dirty="0" smtClean="0"/>
              <a:t> </a:t>
            </a:r>
          </a:p>
          <a:p>
            <a:pPr lvl="0"/>
            <a:endParaRPr lang="en-US" dirty="0" smtClean="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046444450"/>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21845682"/>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smtClean="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smtClean="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smtClean="0"/>
              <a:t>Numbered bullets here.</a:t>
            </a:r>
          </a:p>
        </p:txBody>
      </p:sp>
    </p:spTree>
    <p:extLst>
      <p:ext uri="{BB962C8B-B14F-4D97-AF65-F5344CB8AC3E}">
        <p14:creationId xmlns:p14="http://schemas.microsoft.com/office/powerpoint/2010/main" val="3719643291"/>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42084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smtClean="0">
                <a:solidFill>
                  <a:srgbClr val="898989"/>
                </a:solidFill>
              </a:rPr>
              <a:t>COMMUNICATION</a:t>
            </a:r>
            <a:endParaRPr lang="en-US" sz="800" dirty="0">
              <a:solidFill>
                <a:srgbClr val="898989"/>
              </a:solidFill>
            </a:endParaRP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rPr>
              <a:t>© 2016 SHRM. All rights reserved.</a:t>
            </a:r>
          </a:p>
          <a:p>
            <a:endParaRPr lang="en-US" dirty="0"/>
          </a:p>
        </p:txBody>
      </p:sp>
      <p:pic>
        <p:nvPicPr>
          <p:cNvPr id="4" name="Picture 3"/>
          <p:cNvPicPr>
            <a:picLocks noChangeAspect="1"/>
          </p:cNvPicPr>
          <p:nvPr/>
        </p:nvPicPr>
        <p:blipFill>
          <a:blip r:embed="rId24"/>
          <a:stretch>
            <a:fillRect/>
          </a:stretch>
        </p:blipFill>
        <p:spPr>
          <a:xfrm>
            <a:off x="640080" y="6456140"/>
            <a:ext cx="228600" cy="185205"/>
          </a:xfrm>
          <a:prstGeom prst="rect">
            <a:avLst/>
          </a:prstGeom>
        </p:spPr>
      </p:pic>
      <p:sp>
        <p:nvSpPr>
          <p:cNvPr id="9" name="Rectangle 8"/>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COMMUNICATION</a:t>
            </a:r>
          </a:p>
        </p:txBody>
      </p:sp>
      <p:sp>
        <p:nvSpPr>
          <p:cNvPr id="11" name="TextBox 10"/>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12" name="Picture 11"/>
          <p:cNvPicPr>
            <a:picLocks noChangeAspect="1"/>
          </p:cNvPicPr>
          <p:nvPr userDrawn="1"/>
        </p:nvPicPr>
        <p:blipFill>
          <a:blip r:embed="rId24"/>
          <a:stretch>
            <a:fillRect/>
          </a:stretch>
        </p:blipFill>
        <p:spPr>
          <a:xfrm>
            <a:off x="640080" y="6456140"/>
            <a:ext cx="228600" cy="185205"/>
          </a:xfrm>
          <a:prstGeom prst="rect">
            <a:avLst/>
          </a:prstGeom>
        </p:spPr>
      </p:pic>
    </p:spTree>
    <p:extLst>
      <p:ext uri="{BB962C8B-B14F-4D97-AF65-F5344CB8AC3E}">
        <p14:creationId xmlns:p14="http://schemas.microsoft.com/office/powerpoint/2010/main" val="349970712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80" r:id="rId16"/>
    <p:sldLayoutId id="2147483654" r:id="rId17"/>
    <p:sldLayoutId id="2147483671" r:id="rId18"/>
    <p:sldLayoutId id="2147483673" r:id="rId19"/>
    <p:sldLayoutId id="2147483675" r:id="rId20"/>
    <p:sldLayoutId id="2147483681" r:id="rId21"/>
    <p:sldLayoutId id="2147483682" r:id="rId22"/>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432450"/>
            <a:ext cx="6858000" cy="532415"/>
          </a:xfrm>
        </p:spPr>
        <p:txBody>
          <a:bodyPr/>
          <a:lstStyle/>
          <a:p>
            <a:r>
              <a:rPr lang="en-US" dirty="0"/>
              <a:t>Employee Use of Social Media</a:t>
            </a:r>
          </a:p>
        </p:txBody>
      </p:sp>
      <p:sp>
        <p:nvSpPr>
          <p:cNvPr id="3" name="Text Placeholder 2"/>
          <p:cNvSpPr>
            <a:spLocks noGrp="1"/>
          </p:cNvSpPr>
          <p:nvPr>
            <p:ph type="body" sz="quarter" idx="10"/>
          </p:nvPr>
        </p:nvSpPr>
        <p:spPr>
          <a:xfrm>
            <a:off x="1905000" y="5964865"/>
            <a:ext cx="6858000" cy="576263"/>
          </a:xfrm>
        </p:spPr>
        <p:txBody>
          <a:bodyPr/>
          <a:lstStyle/>
          <a:p>
            <a:r>
              <a:rPr lang="en-US" dirty="0"/>
              <a:t>September 2016</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10</a:t>
            </a:fld>
            <a:endParaRPr lang="en-US" dirty="0">
              <a:solidFill>
                <a:srgbClr val="618DD1"/>
              </a:solidFill>
            </a:endParaRPr>
          </a:p>
        </p:txBody>
      </p:sp>
    </p:spTree>
    <p:extLst>
      <p:ext uri="{BB962C8B-B14F-4D97-AF65-F5344CB8AC3E}">
        <p14:creationId xmlns:p14="http://schemas.microsoft.com/office/powerpoint/2010/main" val="329941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b="1" dirty="0"/>
              <a:t>Privacy Laws Governing Social Media</a:t>
            </a:r>
            <a:endParaRPr lang="en-US" altLang="en-US" dirty="0"/>
          </a:p>
        </p:txBody>
      </p:sp>
      <p:sp>
        <p:nvSpPr>
          <p:cNvPr id="3" name="Content Placeholder 2"/>
          <p:cNvSpPr>
            <a:spLocks noGrp="1"/>
          </p:cNvSpPr>
          <p:nvPr>
            <p:ph idx="1"/>
          </p:nvPr>
        </p:nvSpPr>
        <p:spPr/>
        <p:txBody>
          <a:bodyPr/>
          <a:lstStyle/>
          <a:p>
            <a:pPr marL="0" indent="0">
              <a:buFontTx/>
              <a:buNone/>
              <a:defRPr/>
            </a:pPr>
            <a:r>
              <a:rPr lang="en-US" dirty="0"/>
              <a:t>The laws that may affect workplace use of social media include the following:</a:t>
            </a:r>
          </a:p>
          <a:p>
            <a:pPr marL="285750" indent="-285750">
              <a:buFont typeface="Arial" charset="0"/>
              <a:buChar char="•"/>
              <a:defRPr/>
            </a:pPr>
            <a:r>
              <a:rPr lang="en-US" dirty="0"/>
              <a:t>Stored Communications Act (SCA).</a:t>
            </a:r>
          </a:p>
          <a:p>
            <a:pPr marL="285750" indent="-285750">
              <a:buFont typeface="Arial" charset="0"/>
              <a:buChar char="•"/>
              <a:defRPr/>
            </a:pPr>
            <a:r>
              <a:rPr lang="en-US" dirty="0"/>
              <a:t>Fair Credit Reporting Act (FCRA).</a:t>
            </a:r>
          </a:p>
          <a:p>
            <a:pPr marL="285750" indent="-285750">
              <a:buFont typeface="Arial" charset="0"/>
              <a:buChar char="•"/>
              <a:defRPr/>
            </a:pPr>
            <a:r>
              <a:rPr lang="en-US" dirty="0"/>
              <a:t>Genetic Information Nondiscrimination Act (GINA).</a:t>
            </a:r>
          </a:p>
          <a:p>
            <a:pPr marL="285750" indent="-285750">
              <a:buFont typeface="Arial" charset="0"/>
              <a:buChar char="•"/>
              <a:defRPr/>
            </a:pPr>
            <a:r>
              <a:rPr lang="en-US" dirty="0"/>
              <a:t>Common law privacy principles.</a:t>
            </a:r>
          </a:p>
          <a:p>
            <a:pPr marL="285750" indent="-285750">
              <a:buFont typeface="Arial" charset="0"/>
              <a:buChar char="•"/>
              <a:defRPr/>
            </a:pPr>
            <a:r>
              <a:rPr lang="en-US" dirty="0"/>
              <a:t>National Labor Relations Act (NLRA).</a:t>
            </a:r>
          </a:p>
        </p:txBody>
      </p:sp>
      <p:sp>
        <p:nvSpPr>
          <p:cNvPr id="2765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F765B73-02DB-AA48-9217-B44DC6AE1D0B}" type="slidenum">
              <a:rPr lang="en-US" altLang="en-US">
                <a:solidFill>
                  <a:srgbClr val="618DD1"/>
                </a:solidFill>
              </a:rPr>
              <a:pPr>
                <a:spcBef>
                  <a:spcPct val="0"/>
                </a:spcBef>
                <a:buFontTx/>
                <a:buNone/>
              </a:pPr>
              <a:t>11</a:t>
            </a:fld>
            <a:endParaRPr lang="en-US" altLang="en-US" dirty="0">
              <a:solidFill>
                <a:srgbClr val="618DD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b="1" dirty="0"/>
              <a:t>Privacy Laws Governing Social Media (cont.)</a:t>
            </a:r>
            <a:endParaRPr lang="en-US" altLang="en-US" dirty="0"/>
          </a:p>
        </p:txBody>
      </p:sp>
      <p:sp>
        <p:nvSpPr>
          <p:cNvPr id="3" name="Content Placeholder 2"/>
          <p:cNvSpPr>
            <a:spLocks noGrp="1"/>
          </p:cNvSpPr>
          <p:nvPr>
            <p:ph idx="1"/>
          </p:nvPr>
        </p:nvSpPr>
        <p:spPr/>
        <p:txBody>
          <a:bodyPr/>
          <a:lstStyle/>
          <a:p>
            <a:pPr>
              <a:defRPr/>
            </a:pPr>
            <a:r>
              <a:rPr lang="en-US" b="1" dirty="0"/>
              <a:t>The Stored Communications Act </a:t>
            </a:r>
          </a:p>
          <a:p>
            <a:pPr>
              <a:defRPr/>
            </a:pPr>
            <a:r>
              <a:rPr lang="en-US" dirty="0"/>
              <a:t>The Stored Communications Act (SCA) protects the privacy of electronic communications while they are being transmitted. For example, you cannot listen in on an employee’s phone calls or access unopened e-mail. </a:t>
            </a:r>
          </a:p>
          <a:p>
            <a:pPr>
              <a:defRPr/>
            </a:pPr>
            <a:r>
              <a:rPr lang="en-US" dirty="0"/>
              <a:t>However, the law allows interception of communications with the employee’s consent, either actual or implied. Further, the SCA is not violated if someone intentionally accesses an electronic communication that is readily accessible to the general public. </a:t>
            </a:r>
          </a:p>
          <a:p>
            <a:pPr>
              <a:defRPr/>
            </a:pPr>
            <a:endParaRPr lang="en-US" dirty="0"/>
          </a:p>
        </p:txBody>
      </p:sp>
      <p:sp>
        <p:nvSpPr>
          <p:cNvPr id="2867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00CFF70-BC2C-C345-8450-413CE48F0A95}" type="slidenum">
              <a:rPr lang="en-US" altLang="en-US">
                <a:solidFill>
                  <a:srgbClr val="618DD1"/>
                </a:solidFill>
              </a:rPr>
              <a:pPr>
                <a:spcBef>
                  <a:spcPct val="0"/>
                </a:spcBef>
                <a:buFontTx/>
                <a:buNone/>
              </a:pPr>
              <a:t>12</a:t>
            </a:fld>
            <a:endParaRPr lang="en-US" alt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b="1" dirty="0"/>
              <a:t>Privacy Laws Governing Social Media (cont.)</a:t>
            </a:r>
            <a:endParaRPr lang="en-US" altLang="en-US" dirty="0"/>
          </a:p>
        </p:txBody>
      </p:sp>
      <p:sp>
        <p:nvSpPr>
          <p:cNvPr id="3" name="Content Placeholder 2"/>
          <p:cNvSpPr>
            <a:spLocks noGrp="1"/>
          </p:cNvSpPr>
          <p:nvPr>
            <p:ph idx="1"/>
          </p:nvPr>
        </p:nvSpPr>
        <p:spPr/>
        <p:txBody>
          <a:bodyPr/>
          <a:lstStyle/>
          <a:p>
            <a:pPr>
              <a:defRPr/>
            </a:pPr>
            <a:r>
              <a:rPr lang="en-US" b="1" dirty="0"/>
              <a:t>The Fair Credit Reporting Act</a:t>
            </a:r>
            <a:r>
              <a:rPr lang="en-US" dirty="0"/>
              <a:t> </a:t>
            </a:r>
          </a:p>
          <a:p>
            <a:pPr>
              <a:defRPr/>
            </a:pPr>
            <a:r>
              <a:rPr lang="en-US" dirty="0"/>
              <a:t>If you use a third party to do background checks that include viewing employees’ social media posts, the Fair Credit Reporting Act (FCRA) requires that you first obtain the applicant’s consent. </a:t>
            </a:r>
          </a:p>
          <a:p>
            <a:pPr>
              <a:defRPr/>
            </a:pPr>
            <a:r>
              <a:rPr lang="en-US" b="1" dirty="0"/>
              <a:t>The Genetic Information Nondiscrimination Act </a:t>
            </a:r>
          </a:p>
          <a:p>
            <a:pPr>
              <a:defRPr/>
            </a:pPr>
            <a:r>
              <a:rPr lang="en-US" dirty="0"/>
              <a:t>The Genetic Information Nondiscrimination Act (GINA) regulations prohibit an employer to ask any questions regarding an employee’s genetic information and to discriminate based on genetic information. GINA can be implicated, therefore, if an employee mentions his or her health information on Facebook. </a:t>
            </a:r>
          </a:p>
          <a:p>
            <a:pPr marL="0" indent="0">
              <a:buFontTx/>
              <a:buNone/>
              <a:defRPr/>
            </a:pPr>
            <a:endParaRPr lang="en-US" dirty="0"/>
          </a:p>
        </p:txBody>
      </p:sp>
      <p:sp>
        <p:nvSpPr>
          <p:cNvPr id="2970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06AD276-9662-434A-AD79-FD23F143069D}" type="slidenum">
              <a:rPr lang="en-US" altLang="en-US">
                <a:solidFill>
                  <a:srgbClr val="618DD1"/>
                </a:solidFill>
              </a:rPr>
              <a:pPr>
                <a:spcBef>
                  <a:spcPct val="0"/>
                </a:spcBef>
                <a:buFontTx/>
                <a:buNone/>
              </a:pPr>
              <a:t>13</a:t>
            </a:fld>
            <a:endParaRPr lang="en-US" altLang="en-US" dirty="0">
              <a:solidFill>
                <a:srgbClr val="618D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b="1" dirty="0"/>
              <a:t>Privacy Laws Governing Social Media (cont.)</a:t>
            </a:r>
            <a:endParaRPr lang="en-US" altLang="en-US" dirty="0"/>
          </a:p>
        </p:txBody>
      </p:sp>
      <p:sp>
        <p:nvSpPr>
          <p:cNvPr id="3" name="Content Placeholder 2"/>
          <p:cNvSpPr>
            <a:spLocks noGrp="1"/>
          </p:cNvSpPr>
          <p:nvPr>
            <p:ph idx="1"/>
          </p:nvPr>
        </p:nvSpPr>
        <p:spPr/>
        <p:txBody>
          <a:bodyPr/>
          <a:lstStyle/>
          <a:p>
            <a:pPr marL="0" indent="0">
              <a:buFontTx/>
              <a:buNone/>
              <a:defRPr/>
            </a:pPr>
            <a:r>
              <a:rPr lang="en-US" b="1" dirty="0"/>
              <a:t>Common law privacy principles</a:t>
            </a:r>
          </a:p>
          <a:p>
            <a:pPr>
              <a:defRPr/>
            </a:pPr>
            <a:r>
              <a:rPr lang="en-US" dirty="0"/>
              <a:t>In common law, “privacy” is the legal right to be left alone. There are various forms of this right, but the one most implicated by the use of social media is the “intrusion upon seclusion.” </a:t>
            </a:r>
          </a:p>
          <a:p>
            <a:pPr>
              <a:defRPr/>
            </a:pPr>
            <a:r>
              <a:rPr lang="en-US" dirty="0"/>
              <a:t>One who intentionally intrudes physically or otherwise on the solitude or seclusion of another or on his or her private affairs or concerns is subject to liability to the other for invasion of privacy if the intrusion would be highly offensive to a reasonable person.</a:t>
            </a:r>
          </a:p>
        </p:txBody>
      </p:sp>
      <p:sp>
        <p:nvSpPr>
          <p:cNvPr id="3072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8FEEA76-7D2A-2549-B80F-E77B0D2B161A}" type="slidenum">
              <a:rPr lang="en-US" altLang="en-US">
                <a:solidFill>
                  <a:srgbClr val="618DD1"/>
                </a:solidFill>
              </a:rPr>
              <a:pPr>
                <a:spcBef>
                  <a:spcPct val="0"/>
                </a:spcBef>
                <a:buFontTx/>
                <a:buNone/>
              </a:pPr>
              <a:t>14</a:t>
            </a:fld>
            <a:endParaRPr lang="en-US" altLang="en-US" dirty="0">
              <a:solidFill>
                <a:srgbClr val="618DD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Privacy Laws Governing Social Media (cont.)</a:t>
            </a:r>
          </a:p>
        </p:txBody>
      </p:sp>
      <p:sp>
        <p:nvSpPr>
          <p:cNvPr id="31747" name="Content Placeholder 2"/>
          <p:cNvSpPr>
            <a:spLocks noGrp="1"/>
          </p:cNvSpPr>
          <p:nvPr>
            <p:ph idx="1"/>
          </p:nvPr>
        </p:nvSpPr>
        <p:spPr/>
        <p:txBody>
          <a:bodyPr/>
          <a:lstStyle/>
          <a:p>
            <a:r>
              <a:rPr lang="en-US" altLang="en-US" b="1" dirty="0"/>
              <a:t>The National Labor Relations Act</a:t>
            </a:r>
          </a:p>
          <a:p>
            <a:r>
              <a:rPr lang="en-US" altLang="en-US" dirty="0"/>
              <a:t>Section 7 of the National Labor Relations Act (NLRA) permits employees to engage in “concerted activities for the purpose of collective bargaining or other mutual aid or protection.” Regardless of whether the employer is unionized, employees must be free to discuss the terms and conditions of employment without fear of reprisal.</a:t>
            </a:r>
          </a:p>
          <a:p>
            <a:pPr marL="0" indent="0">
              <a:buFontTx/>
              <a:buNone/>
            </a:pPr>
            <a:r>
              <a:rPr lang="en-US" altLang="en-US" dirty="0"/>
              <a:t>Recent actions by the National Labor Relations Board (NLRB) make it unmistakably clear that the NLRB shows no signs of retreating from its strong stance that Section 7 rights carry at least equal weight in the context of social media as compared with more traditional forums. </a:t>
            </a:r>
          </a:p>
          <a:p>
            <a:pPr marL="0" indent="0">
              <a:buFontTx/>
              <a:buNone/>
            </a:pPr>
            <a:endParaRPr lang="en-US" altLang="en-US" dirty="0"/>
          </a:p>
        </p:txBody>
      </p:sp>
      <p:sp>
        <p:nvSpPr>
          <p:cNvPr id="3174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2DD7465-014F-0945-85D8-ADF46140B377}" type="slidenum">
              <a:rPr lang="en-US" altLang="en-US">
                <a:solidFill>
                  <a:srgbClr val="618DD1"/>
                </a:solidFill>
              </a:rPr>
              <a:pPr>
                <a:spcBef>
                  <a:spcPct val="0"/>
                </a:spcBef>
                <a:buFontTx/>
                <a:buNone/>
              </a:pPr>
              <a:t>15</a:t>
            </a:fld>
            <a:endParaRPr lang="en-US" altLang="en-US" dirty="0">
              <a:solidFill>
                <a:srgbClr val="618DD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altLang="en-US" dirty="0"/>
              <a:t>Questions? Comments?</a:t>
            </a:r>
          </a:p>
        </p:txBody>
      </p:sp>
      <p:sp>
        <p:nvSpPr>
          <p:cNvPr id="327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F671D55-C906-9847-9381-1FE9B51C7561}" type="slidenum">
              <a:rPr lang="en-US" altLang="en-US">
                <a:solidFill>
                  <a:srgbClr val="618DD1"/>
                </a:solidFill>
              </a:rPr>
              <a:pPr>
                <a:spcBef>
                  <a:spcPct val="0"/>
                </a:spcBef>
                <a:buFontTx/>
                <a:buNone/>
              </a:pPr>
              <a:t>16</a:t>
            </a:fld>
            <a:endParaRPr lang="en-US" altLang="en-US" dirty="0">
              <a:solidFill>
                <a:srgbClr val="618DD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altLang="en-US" dirty="0"/>
              <a:t>Social media is defined as any web-based application that allows people to broadcast information to an entire network. The network can be user-defined, such as Facebook, or open, such as YouTube.</a:t>
            </a:r>
          </a:p>
          <a:p>
            <a:r>
              <a:rPr lang="en-US" dirty="0"/>
              <a:t>We have reviewed our policy and procedures on the use of social media in the workplace. If you need additional information or have specific questions, please contact human resources. </a:t>
            </a:r>
          </a:p>
          <a:p>
            <a:r>
              <a:rPr lang="en-US" dirty="0"/>
              <a:t>The laws that may affect workplace use of social media include the SCA, the FCRA, GINA, common law privacy principles and the NLRA.</a:t>
            </a:r>
          </a:p>
        </p:txBody>
      </p:sp>
    </p:spTree>
    <p:extLst>
      <p:ext uri="{BB962C8B-B14F-4D97-AF65-F5344CB8AC3E}">
        <p14:creationId xmlns:p14="http://schemas.microsoft.com/office/powerpoint/2010/main" val="944590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be sure to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18</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a:t>
            </a:r>
          </a:p>
        </p:txBody>
      </p:sp>
      <p:sp>
        <p:nvSpPr>
          <p:cNvPr id="6148" name="Rectangle 3"/>
          <p:cNvSpPr>
            <a:spLocks noGrp="1" noChangeArrowheads="1"/>
          </p:cNvSpPr>
          <p:nvPr>
            <p:ph idx="1"/>
          </p:nvPr>
        </p:nvSpPr>
        <p:spPr/>
        <p:txBody>
          <a:bodyPr/>
          <a:lstStyle/>
          <a:p>
            <a:pPr eaLnBrk="1" hangingPunct="1">
              <a:buFontTx/>
              <a:buNone/>
            </a:pPr>
            <a:r>
              <a:rPr lang="en-US" altLang="en-US" dirty="0"/>
              <a:t>In an era when an employer’s basic code of conduct can be overwhelmed by a swell of enticements to surf the Web and post words, pictures and information that is best kept offline, it becomes increasingly important that companies establish and make unequivocally clear their rules on social media in the workplace.</a:t>
            </a:r>
          </a:p>
          <a:p>
            <a:pPr eaLnBrk="1" hangingPunct="1">
              <a:buFontTx/>
              <a:buNone/>
            </a:pPr>
            <a:r>
              <a:rPr lang="en-US" altLang="en-US" dirty="0"/>
              <a:t>This presentation provides you with basic information on this evolving topic and a review of our policy and procedures. </a:t>
            </a:r>
          </a:p>
          <a:p>
            <a:pPr eaLnBrk="1" hangingPunct="1">
              <a:buFontTx/>
              <a:buNone/>
            </a:pPr>
            <a:r>
              <a:rPr lang="en-US" altLang="en-US" sz="1600" dirty="0"/>
              <a:t>	</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B625235-0D61-F241-BCD1-EF36B32A5813}" type="slidenum">
              <a:rPr lang="en-US" altLang="en-US">
                <a:solidFill>
                  <a:srgbClr val="618DD1"/>
                </a:solidFill>
              </a:rPr>
              <a:pPr>
                <a:spcBef>
                  <a:spcPct val="0"/>
                </a:spcBef>
                <a:buFontTx/>
                <a:buNone/>
              </a:pPr>
              <a:t>2</a:t>
            </a:fld>
            <a:endParaRPr lang="en-US" altLang="en-US" dirty="0">
              <a:solidFill>
                <a:srgbClr val="618DD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Agenda</a:t>
            </a:r>
          </a:p>
        </p:txBody>
      </p:sp>
      <p:sp>
        <p:nvSpPr>
          <p:cNvPr id="5124" name="Rectangle 3"/>
          <p:cNvSpPr>
            <a:spLocks noGrp="1" noChangeArrowheads="1"/>
          </p:cNvSpPr>
          <p:nvPr>
            <p:ph idx="1"/>
          </p:nvPr>
        </p:nvSpPr>
        <p:spPr/>
        <p:txBody>
          <a:bodyPr/>
          <a:lstStyle/>
          <a:p>
            <a:pPr marL="342900" indent="-342900" eaLnBrk="1" hangingPunct="1">
              <a:lnSpc>
                <a:spcPct val="90000"/>
              </a:lnSpc>
              <a:buFont typeface="+mj-lt"/>
              <a:buAutoNum type="arabicPeriod"/>
              <a:defRPr/>
            </a:pPr>
            <a:r>
              <a:rPr lang="en-US" dirty="0"/>
              <a:t>Definition and types of social media</a:t>
            </a:r>
          </a:p>
          <a:p>
            <a:pPr marL="342900" indent="-342900" eaLnBrk="1" hangingPunct="1">
              <a:lnSpc>
                <a:spcPct val="90000"/>
              </a:lnSpc>
              <a:buFont typeface="+mj-lt"/>
              <a:buAutoNum type="arabicPeriod"/>
              <a:defRPr/>
            </a:pPr>
            <a:r>
              <a:rPr lang="en-US" dirty="0"/>
              <a:t>Our policy and procedures on the use of social media in the workplace</a:t>
            </a:r>
          </a:p>
          <a:p>
            <a:pPr marL="342900" indent="-342900" eaLnBrk="1" hangingPunct="1">
              <a:lnSpc>
                <a:spcPct val="90000"/>
              </a:lnSpc>
              <a:buFont typeface="+mj-lt"/>
              <a:buAutoNum type="arabicPeriod"/>
              <a:defRPr/>
            </a:pPr>
            <a:r>
              <a:rPr lang="en-US" dirty="0"/>
              <a:t>Examples of social media situations in the workplace</a:t>
            </a:r>
          </a:p>
          <a:p>
            <a:pPr marL="342900" indent="-342900" eaLnBrk="1" hangingPunct="1">
              <a:lnSpc>
                <a:spcPct val="90000"/>
              </a:lnSpc>
              <a:buFont typeface="+mj-lt"/>
              <a:buAutoNum type="arabicPeriod"/>
              <a:defRPr/>
            </a:pPr>
            <a:r>
              <a:rPr lang="en-US" dirty="0"/>
              <a:t>Privacy laws governing social media</a:t>
            </a:r>
          </a:p>
          <a:p>
            <a:pPr marL="0" indent="0" eaLnBrk="1" hangingPunct="1">
              <a:lnSpc>
                <a:spcPct val="90000"/>
              </a:lnSpc>
              <a:buFontTx/>
              <a:buNone/>
              <a:defRPr/>
            </a:pPr>
            <a:endParaRPr lang="en-US" dirty="0"/>
          </a:p>
          <a:p>
            <a:pPr eaLnBrk="1" hangingPunct="1">
              <a:lnSpc>
                <a:spcPct val="90000"/>
              </a:lnSpc>
              <a:buClr>
                <a:schemeClr val="tx1"/>
              </a:buClr>
              <a:buFontTx/>
              <a:buNone/>
              <a:defRPr/>
            </a:pPr>
            <a:endParaRPr lang="en-US" sz="1600" dirty="0"/>
          </a:p>
          <a:p>
            <a:pPr eaLnBrk="1" hangingPunct="1">
              <a:lnSpc>
                <a:spcPct val="90000"/>
              </a:lnSpc>
              <a:buClr>
                <a:schemeClr val="tx1"/>
              </a:buClr>
              <a:buFontTx/>
              <a:buNone/>
              <a:defRPr/>
            </a:pPr>
            <a:endParaRPr lang="en-US" sz="1600" dirty="0"/>
          </a:p>
        </p:txBody>
      </p:sp>
      <p:sp>
        <p:nvSpPr>
          <p:cNvPr id="71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3FF4A89-AEB9-9048-80A3-F348F0D0A8F5}" type="slidenum">
              <a:rPr lang="en-US" altLang="en-US">
                <a:solidFill>
                  <a:srgbClr val="618DD1"/>
                </a:solidFill>
              </a:rPr>
              <a:pPr>
                <a:spcBef>
                  <a:spcPct val="0"/>
                </a:spcBef>
                <a:buFontTx/>
                <a:buNone/>
              </a:pPr>
              <a:t>3</a:t>
            </a:fld>
            <a:endParaRPr lang="en-US" altLang="en-US" dirty="0">
              <a:solidFill>
                <a:srgbClr val="618DD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dirty="0"/>
              <a:t>Definition and Types of Social Media</a:t>
            </a:r>
          </a:p>
        </p:txBody>
      </p:sp>
      <p:sp>
        <p:nvSpPr>
          <p:cNvPr id="8196" name="Rectangle 3"/>
          <p:cNvSpPr>
            <a:spLocks noGrp="1" noChangeArrowheads="1"/>
          </p:cNvSpPr>
          <p:nvPr>
            <p:ph idx="1"/>
          </p:nvPr>
        </p:nvSpPr>
        <p:spPr/>
        <p:txBody>
          <a:bodyPr/>
          <a:lstStyle/>
          <a:p>
            <a:pPr marL="0" indent="0" eaLnBrk="1" hangingPunct="1">
              <a:buFontTx/>
              <a:buNone/>
            </a:pPr>
            <a:r>
              <a:rPr lang="en-US" altLang="en-US" dirty="0"/>
              <a:t>Social media is defined as any web-based application that allows people to broadcast information to an entire network.</a:t>
            </a:r>
          </a:p>
          <a:p>
            <a:pPr marL="0" indent="0" eaLnBrk="1" hangingPunct="1">
              <a:buFontTx/>
              <a:buNone/>
            </a:pPr>
            <a:r>
              <a:rPr lang="en-US" altLang="en-US" dirty="0"/>
              <a:t>The network can be user-defined, such as Facebook, or open, such as YouTube. Social media differs from e-mail and websites and includes Internet forums, blogs and microblogs, online profiles, wikis, podcasts, pictures and video, e-mail, instant messaging, music-sharing, and voice over IP.</a:t>
            </a:r>
          </a:p>
          <a:p>
            <a:pPr marL="0" indent="0" eaLnBrk="1" hangingPunct="1">
              <a:buFontTx/>
              <a:buNone/>
            </a:pPr>
            <a:r>
              <a:rPr lang="en-US" altLang="en-US" dirty="0"/>
              <a:t>Examples of social media applications are LinkedIn, Facebook, MySpace, Wikipedia, YouTube, Twitter, Yelp, Flickr, Second Life, Yahoo groups, WordPress and ZoomInfo. 	</a:t>
            </a:r>
          </a:p>
        </p:txBody>
      </p:sp>
      <p:sp>
        <p:nvSpPr>
          <p:cNvPr id="81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E63F9DB-E840-7B4E-985D-DF9E2B180369}" type="slidenum">
              <a:rPr lang="en-US" altLang="en-US">
                <a:solidFill>
                  <a:srgbClr val="618DD1"/>
                </a:solidFill>
              </a:rPr>
              <a:pPr>
                <a:spcBef>
                  <a:spcPct val="0"/>
                </a:spcBef>
                <a:buFontTx/>
                <a:buNone/>
              </a:pPr>
              <a:t>4</a:t>
            </a:fld>
            <a:endParaRPr lang="en-US" altLang="en-US" dirty="0">
              <a:solidFill>
                <a:srgbClr val="618DD1"/>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z="2000" dirty="0"/>
              <a:t/>
            </a:r>
            <a:br>
              <a:rPr lang="en-US" altLang="en-US" sz="2000" dirty="0"/>
            </a:br>
            <a:r>
              <a:rPr lang="en-US" altLang="en-US" dirty="0"/>
              <a:t>Questions? Comments?</a:t>
            </a: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5062643-39C8-8547-9140-27830B89301C}" type="slidenum">
              <a:rPr lang="en-US" altLang="en-US">
                <a:solidFill>
                  <a:srgbClr val="618DD1"/>
                </a:solidFill>
              </a:rPr>
              <a:pPr>
                <a:spcBef>
                  <a:spcPct val="0"/>
                </a:spcBef>
                <a:buFontTx/>
                <a:buNone/>
              </a:pPr>
              <a:t>5</a:t>
            </a:fld>
            <a:endParaRPr lang="en-US" altLang="en-US" dirty="0">
              <a:solidFill>
                <a:srgbClr val="618DD1"/>
              </a:solidFill>
            </a:endParaRPr>
          </a:p>
        </p:txBody>
      </p:sp>
      <p:sp>
        <p:nvSpPr>
          <p:cNvPr id="9221" name="Rectangle 4"/>
          <p:cNvSpPr>
            <a:spLocks noChangeArrowheads="1"/>
          </p:cNvSpPr>
          <p:nvPr/>
        </p:nvSpPr>
        <p:spPr bwMode="auto">
          <a:xfrm>
            <a:off x="2286000" y="21066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lgn="ctr" eaLnBrk="1" hangingPunct="1">
              <a:spcBef>
                <a:spcPct val="50000"/>
              </a:spcBef>
            </a:pPr>
            <a:endParaRPr lang="en-US" altLang="en-US" sz="1400" dirty="0">
              <a:solidFill>
                <a:srgbClr val="00008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Policy and Procedures on the Use of Social Media in the Workplace</a:t>
            </a:r>
          </a:p>
        </p:txBody>
      </p:sp>
      <p:sp>
        <p:nvSpPr>
          <p:cNvPr id="3" name="Content Placeholder 2"/>
          <p:cNvSpPr>
            <a:spLocks noGrp="1"/>
          </p:cNvSpPr>
          <p:nvPr>
            <p:ph idx="1"/>
          </p:nvPr>
        </p:nvSpPr>
        <p:spPr/>
        <p:txBody>
          <a:bodyPr/>
          <a:lstStyle/>
          <a:p>
            <a:r>
              <a:rPr lang="en-US" dirty="0"/>
              <a:t> </a:t>
            </a:r>
          </a:p>
        </p:txBody>
      </p:sp>
    </p:spTree>
    <p:extLst>
      <p:ext uri="{BB962C8B-B14F-4D97-AF65-F5344CB8AC3E}">
        <p14:creationId xmlns:p14="http://schemas.microsoft.com/office/powerpoint/2010/main" val="100842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sz="2000" dirty="0"/>
              <a:t/>
            </a:r>
            <a:br>
              <a:rPr lang="en-US" altLang="en-US" sz="2000" dirty="0"/>
            </a:br>
            <a:r>
              <a:rPr lang="en-US" altLang="en-US" dirty="0"/>
              <a:t>Questions? Comments?</a:t>
            </a:r>
          </a:p>
        </p:txBody>
      </p:sp>
      <p:sp>
        <p:nvSpPr>
          <p:cNvPr id="2150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A14555C-805B-6944-BFAF-689E9E695C91}" type="slidenum">
              <a:rPr lang="en-US" altLang="en-US">
                <a:solidFill>
                  <a:srgbClr val="618DD1"/>
                </a:solidFill>
              </a:rPr>
              <a:pPr>
                <a:spcBef>
                  <a:spcPct val="0"/>
                </a:spcBef>
                <a:buFontTx/>
                <a:buNone/>
              </a:pPr>
              <a:t>7</a:t>
            </a:fld>
            <a:endParaRPr lang="en-US" altLang="en-US" dirty="0">
              <a:solidFill>
                <a:srgbClr val="618DD1"/>
              </a:solidFill>
            </a:endParaRPr>
          </a:p>
        </p:txBody>
      </p:sp>
      <p:sp>
        <p:nvSpPr>
          <p:cNvPr id="21509" name="Rectangle 4"/>
          <p:cNvSpPr>
            <a:spLocks noChangeArrowheads="1"/>
          </p:cNvSpPr>
          <p:nvPr/>
        </p:nvSpPr>
        <p:spPr bwMode="auto">
          <a:xfrm>
            <a:off x="2286000" y="21066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lgn="ctr" eaLnBrk="1" hangingPunct="1">
              <a:spcBef>
                <a:spcPct val="50000"/>
              </a:spcBef>
            </a:pPr>
            <a:endParaRPr lang="en-US" altLang="en-US" sz="1400" dirty="0">
              <a:solidFill>
                <a:srgbClr val="00008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Examples of Social Media Situations in the Workplace</a:t>
            </a:r>
          </a:p>
        </p:txBody>
      </p:sp>
      <p:sp>
        <p:nvSpPr>
          <p:cNvPr id="3" name="Content Placeholder 2"/>
          <p:cNvSpPr>
            <a:spLocks noGrp="1"/>
          </p:cNvSpPr>
          <p:nvPr>
            <p:ph idx="1"/>
          </p:nvPr>
        </p:nvSpPr>
        <p:spPr/>
        <p:txBody>
          <a:bodyPr/>
          <a:lstStyle/>
          <a:p>
            <a:pPr marL="0" indent="0">
              <a:buFontTx/>
              <a:buNone/>
              <a:defRPr/>
            </a:pPr>
            <a:r>
              <a:rPr lang="en-US" dirty="0"/>
              <a:t>While “friending” an employee online may seem innocuous enough at first blush, such blurring of lines between managers and employees can increase the chance—should a working relationship deteriorate—of additional claims in any subsequent employment litigation. </a:t>
            </a:r>
          </a:p>
          <a:p>
            <a:pPr marL="0" indent="0">
              <a:buFontTx/>
              <a:buNone/>
              <a:defRPr/>
            </a:pPr>
            <a:r>
              <a:rPr lang="en-US" dirty="0"/>
              <a:t>If they friend their employees, managers may easily learn too much information, including personal information that might fall within a protected category under federal or state employment laws and that a fired or disciplined employee might later argue was the real reason for any adverse employment action.</a:t>
            </a:r>
            <a:br>
              <a:rPr lang="en-US" dirty="0"/>
            </a:br>
            <a:endParaRPr lang="en-US" dirty="0"/>
          </a:p>
        </p:txBody>
      </p:sp>
      <p:sp>
        <p:nvSpPr>
          <p:cNvPr id="2560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15FA3C3-7D70-8842-AEE4-890E6D92B27A}" type="slidenum">
              <a:rPr lang="en-US" altLang="en-US">
                <a:solidFill>
                  <a:srgbClr val="618DD1"/>
                </a:solidFill>
              </a:rPr>
              <a:pPr>
                <a:spcBef>
                  <a:spcPct val="0"/>
                </a:spcBef>
                <a:buFontTx/>
                <a:buNone/>
              </a:pPr>
              <a:t>8</a:t>
            </a:fld>
            <a:endParaRPr lang="en-US" altLang="en-US" dirty="0">
              <a:solidFill>
                <a:srgbClr val="618DD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Examples of Social Media Situations in the Workplace (cont.)</a:t>
            </a:r>
          </a:p>
        </p:txBody>
      </p:sp>
      <p:sp>
        <p:nvSpPr>
          <p:cNvPr id="3" name="Content Placeholder 2"/>
          <p:cNvSpPr>
            <a:spLocks noGrp="1"/>
          </p:cNvSpPr>
          <p:nvPr>
            <p:ph idx="1"/>
          </p:nvPr>
        </p:nvSpPr>
        <p:spPr/>
        <p:txBody>
          <a:bodyPr/>
          <a:lstStyle/>
          <a:p>
            <a:pPr>
              <a:defRPr/>
            </a:pPr>
            <a:r>
              <a:rPr lang="en-US" dirty="0"/>
              <a:t>Suppose a manager recommends a new employee on LinkedIn, providing a glowing recommendation. </a:t>
            </a:r>
          </a:p>
          <a:p>
            <a:pPr>
              <a:defRPr/>
            </a:pPr>
            <a:r>
              <a:rPr lang="en-US" dirty="0"/>
              <a:t>Fast forward to a few months later, when the employee is doing a terrible job and is terminated. Even if the fired employee has received a bad performance review by then, the terminated employee is likely to point to a manager’s recommendation on a social networking site as evidence that his or her performance was satisfactory. </a:t>
            </a:r>
          </a:p>
          <a:p>
            <a:pPr>
              <a:defRPr/>
            </a:pPr>
            <a:r>
              <a:rPr lang="en-US" dirty="0"/>
              <a:t>The former employee may then allege that the termination instead was for an unlawful reason, such as blowing the whistle on unlawful wage and hour practices.</a:t>
            </a:r>
          </a:p>
          <a:p>
            <a:pPr marL="0" indent="0">
              <a:buFontTx/>
              <a:buNone/>
              <a:defRPr/>
            </a:pPr>
            <a:endParaRPr lang="en-US" dirty="0"/>
          </a:p>
        </p:txBody>
      </p:sp>
      <p:sp>
        <p:nvSpPr>
          <p:cNvPr id="2662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6859CC2-95B5-9841-BA4B-C1831EC61E07}" type="slidenum">
              <a:rPr lang="en-US" altLang="en-US">
                <a:solidFill>
                  <a:srgbClr val="618DD1"/>
                </a:solidFill>
              </a:rPr>
              <a:pPr>
                <a:spcBef>
                  <a:spcPct val="0"/>
                </a:spcBef>
                <a:buFontTx/>
                <a:buNone/>
              </a:pPr>
              <a:t>9</a:t>
            </a:fld>
            <a:endParaRPr lang="en-US" altLang="en-US" dirty="0">
              <a:solidFill>
                <a:srgbClr val="618DD1"/>
              </a:solidFill>
            </a:endParaRPr>
          </a:p>
        </p:txBody>
      </p:sp>
    </p:spTree>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81C550-0564-0641-A10A-9343A347346E}" vid="{6F567143-0974-9F43-8E90-4BE8B5207F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Communication</Template>
  <TotalTime>423</TotalTime>
  <Words>1195</Words>
  <Application>Microsoft Office PowerPoint</Application>
  <PresentationFormat>On-screen Show (4:3)</PresentationFormat>
  <Paragraphs>82</Paragraphs>
  <Slides>18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ＭＳ Ｐゴシック</vt:lpstr>
      <vt:lpstr>Arial</vt:lpstr>
      <vt:lpstr>Calibri</vt:lpstr>
      <vt:lpstr>Courier New</vt:lpstr>
      <vt:lpstr>Knowledge Center Design</vt:lpstr>
      <vt:lpstr>Employee Use of Social Media</vt:lpstr>
      <vt:lpstr>Introduction</vt:lpstr>
      <vt:lpstr>Agenda</vt:lpstr>
      <vt:lpstr>Definition and Types of Social Media</vt:lpstr>
      <vt:lpstr> Questions? Comments?</vt:lpstr>
      <vt:lpstr>Our Policy and Procedures on the Use of Social Media in the Workplace</vt:lpstr>
      <vt:lpstr> Questions? Comments?</vt:lpstr>
      <vt:lpstr>Examples of Social Media Situations in the Workplace</vt:lpstr>
      <vt:lpstr>Examples of Social Media Situations in the Workplace (cont.)</vt:lpstr>
      <vt:lpstr>Questions? Comments?</vt:lpstr>
      <vt:lpstr>Privacy Laws Governing Social Media</vt:lpstr>
      <vt:lpstr>Privacy Laws Governing Social Media (cont.)</vt:lpstr>
      <vt:lpstr>Privacy Laws Governing Social Media (cont.)</vt:lpstr>
      <vt:lpstr>Privacy Laws Governing Social Media (cont.)</vt:lpstr>
      <vt:lpstr>Privacy Laws Governing Social Media (cont.)</vt:lpstr>
      <vt:lpstr>Questions? Comments?</vt:lpstr>
      <vt:lpstr>Summary</vt:lpstr>
      <vt:lpstr>Training Evaluation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Ganiyu, Mariam</cp:lastModifiedBy>
  <cp:revision>86</cp:revision>
  <dcterms:created xsi:type="dcterms:W3CDTF">2016-09-06T14:18:07Z</dcterms:created>
  <dcterms:modified xsi:type="dcterms:W3CDTF">2017-02-10T19:50:04Z</dcterms:modified>
</cp:coreProperties>
</file>