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ppt/charts/chart13.xml" ContentType="application/vnd.openxmlformats-officedocument.drawingml.chart+xml"/>
  <Override PartName="/ppt/charts/style9.xml" ContentType="application/vnd.ms-office.chartstyle+xml"/>
  <Override PartName="/ppt/charts/colors9.xml" ContentType="application/vnd.ms-office.chartcolorstyl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charts/chart14.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5.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6.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7.xml" ContentType="application/vnd.openxmlformats-officedocument.drawingml.chart+xml"/>
  <Override PartName="/ppt/charts/style13.xml" ContentType="application/vnd.ms-office.chartstyle+xml"/>
  <Override PartName="/ppt/charts/colors13.xml" ContentType="application/vnd.ms-office.chartcolorstyl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1"/>
    <p:sldMasterId id="2147483700" r:id="rId2"/>
    <p:sldMasterId id="2147483716" r:id="rId3"/>
  </p:sldMasterIdLst>
  <p:notesMasterIdLst>
    <p:notesMasterId r:id="rId36"/>
  </p:notesMasterIdLst>
  <p:sldIdLst>
    <p:sldId id="323" r:id="rId4"/>
    <p:sldId id="318" r:id="rId5"/>
    <p:sldId id="319" r:id="rId6"/>
    <p:sldId id="291" r:id="rId7"/>
    <p:sldId id="293" r:id="rId8"/>
    <p:sldId id="287" r:id="rId9"/>
    <p:sldId id="294" r:id="rId10"/>
    <p:sldId id="295" r:id="rId11"/>
    <p:sldId id="296" r:id="rId12"/>
    <p:sldId id="297" r:id="rId13"/>
    <p:sldId id="298" r:id="rId14"/>
    <p:sldId id="299" r:id="rId15"/>
    <p:sldId id="300" r:id="rId16"/>
    <p:sldId id="301" r:id="rId17"/>
    <p:sldId id="302" r:id="rId18"/>
    <p:sldId id="303" r:id="rId19"/>
    <p:sldId id="304" r:id="rId20"/>
    <p:sldId id="305" r:id="rId21"/>
    <p:sldId id="320" r:id="rId22"/>
    <p:sldId id="306" r:id="rId23"/>
    <p:sldId id="307" r:id="rId24"/>
    <p:sldId id="308" r:id="rId25"/>
    <p:sldId id="309" r:id="rId26"/>
    <p:sldId id="310" r:id="rId27"/>
    <p:sldId id="322" r:id="rId28"/>
    <p:sldId id="312" r:id="rId29"/>
    <p:sldId id="317" r:id="rId30"/>
    <p:sldId id="313" r:id="rId31"/>
    <p:sldId id="314" r:id="rId32"/>
    <p:sldId id="315" r:id="rId33"/>
    <p:sldId id="316" r:id="rId34"/>
    <p:sldId id="286"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lly Alexander" initials="HA" lastIdx="6" clrIdx="0">
    <p:extLst>
      <p:ext uri="{19B8F6BF-5375-455C-9EA6-DF929625EA0E}">
        <p15:presenceInfo xmlns:p15="http://schemas.microsoft.com/office/powerpoint/2012/main" userId="Holly Alexand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8888"/>
    <a:srgbClr val="EFEDED"/>
    <a:srgbClr val="005695"/>
    <a:srgbClr val="1976D2"/>
    <a:srgbClr val="A6A6A6"/>
    <a:srgbClr val="494949"/>
    <a:srgbClr val="898989"/>
    <a:srgbClr val="595959"/>
    <a:srgbClr val="0088FF"/>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21" autoAdjust="0"/>
    <p:restoredTop sz="94145" autoAdjust="0"/>
  </p:normalViewPr>
  <p:slideViewPr>
    <p:cSldViewPr snapToGrid="0" snapToObjects="1">
      <p:cViewPr varScale="1">
        <p:scale>
          <a:sx n="87" d="100"/>
          <a:sy n="87" d="100"/>
        </p:scale>
        <p:origin x="1493" y="58"/>
      </p:cViewPr>
      <p:guideLst>
        <p:guide orient="horz" pos="2160"/>
        <p:guide pos="2880"/>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6.xml"/><Relationship Id="rId1" Type="http://schemas.microsoft.com/office/2011/relationships/chartStyle" Target="style6.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7.xml"/><Relationship Id="rId1" Type="http://schemas.microsoft.com/office/2011/relationships/chartStyle" Target="style7.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8.xml"/><Relationship Id="rId1" Type="http://schemas.microsoft.com/office/2011/relationships/chartStyle" Target="style8.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9.xml"/><Relationship Id="rId1" Type="http://schemas.microsoft.com/office/2011/relationships/chartStyle" Target="style9.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0.xml"/><Relationship Id="rId1" Type="http://schemas.microsoft.com/office/2011/relationships/chartStyle" Target="style10.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1.xml"/><Relationship Id="rId1" Type="http://schemas.microsoft.com/office/2011/relationships/chartStyle" Target="style11.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2.xml"/><Relationship Id="rId1" Type="http://schemas.microsoft.com/office/2011/relationships/chartStyle" Target="style12.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3.xml"/><Relationship Id="rId1" Type="http://schemas.microsoft.com/office/2011/relationships/chartStyle" Target="style3.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4.xml"/><Relationship Id="rId1" Type="http://schemas.microsoft.com/office/2011/relationships/chartStyle" Target="style4.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9B4-4221-B616-FA93EDCA5996}"/>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A9B4-4221-B616-FA93EDCA5996}"/>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A9B4-4221-B616-FA93EDCA5996}"/>
            </c:ext>
          </c:extLst>
        </c:ser>
        <c:dLbls>
          <c:showLegendKey val="0"/>
          <c:showVal val="0"/>
          <c:showCatName val="0"/>
          <c:showSerName val="0"/>
          <c:showPercent val="0"/>
          <c:showBubbleSize val="0"/>
        </c:dLbls>
        <c:gapWidth val="219"/>
        <c:overlap val="-27"/>
        <c:axId val="181568944"/>
        <c:axId val="181568552"/>
      </c:barChart>
      <c:catAx>
        <c:axId val="181568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181568552"/>
        <c:crosses val="autoZero"/>
        <c:auto val="1"/>
        <c:lblAlgn val="ctr"/>
        <c:lblOffset val="100"/>
        <c:noMultiLvlLbl val="0"/>
      </c:catAx>
      <c:valAx>
        <c:axId val="181568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15689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Pie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427-46F9-8BDF-ECC92797299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427-46F9-8BDF-ECC92797299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427-46F9-8BDF-ECC92797299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427-46F9-8BDF-ECC92797299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888888"/>
                    </a:solidFill>
                    <a:latin typeface="+mn-lt"/>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1427-46F9-8BDF-ECC927972993}"/>
            </c:ext>
          </c:extLst>
        </c:ser>
        <c:dLbls>
          <c:dLblPos val="outEnd"/>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Donut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5CD-4EBE-ADB7-C6EEB8C7D9D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5CD-4EBE-ADB7-C6EEB8C7D9D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5CD-4EBE-ADB7-C6EEB8C7D9D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5CD-4EBE-ADB7-C6EEB8C7D9D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25CD-4EBE-ADB7-C6EEB8C7D9D5}"/>
            </c:ext>
          </c:extLst>
        </c:ser>
        <c:dLbls>
          <c:showLegendKey val="0"/>
          <c:showVal val="0"/>
          <c:showCatName val="0"/>
          <c:showSerName val="0"/>
          <c:showPercent val="1"/>
          <c:showBubbleSize val="0"/>
          <c:showLeaderLines val="0"/>
        </c:dLbls>
        <c:firstSliceAng val="0"/>
        <c:holeSize val="44"/>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Donut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990-48B9-BF51-2694F7BB682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990-48B9-BF51-2694F7BB682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990-48B9-BF51-2694F7BB682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990-48B9-BF51-2694F7BB682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1990-48B9-BF51-2694F7BB682E}"/>
            </c:ext>
          </c:extLst>
        </c:ser>
        <c:dLbls>
          <c:showLegendKey val="0"/>
          <c:showVal val="0"/>
          <c:showCatName val="0"/>
          <c:showSerName val="0"/>
          <c:showPercent val="1"/>
          <c:showBubbleSize val="0"/>
          <c:showLeaderLines val="0"/>
        </c:dLbls>
        <c:firstSliceAng val="0"/>
        <c:holeSize val="44"/>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CBF-4071-9B3F-E8F93B3F93C0}"/>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CBF-4071-9B3F-E8F93B3F93C0}"/>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CBF-4071-9B3F-E8F93B3F93C0}"/>
            </c:ext>
          </c:extLst>
        </c:ser>
        <c:dLbls>
          <c:showLegendKey val="0"/>
          <c:showVal val="0"/>
          <c:showCatName val="0"/>
          <c:showSerName val="0"/>
          <c:showPercent val="0"/>
          <c:showBubbleSize val="0"/>
        </c:dLbls>
        <c:gapWidth val="219"/>
        <c:overlap val="-27"/>
        <c:axId val="184961448"/>
        <c:axId val="184961840"/>
      </c:barChart>
      <c:catAx>
        <c:axId val="184961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184961840"/>
        <c:crosses val="autoZero"/>
        <c:auto val="1"/>
        <c:lblAlgn val="ctr"/>
        <c:lblOffset val="100"/>
        <c:noMultiLvlLbl val="0"/>
      </c:catAx>
      <c:valAx>
        <c:axId val="1849618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4961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2EF-4603-BA5C-4C015FE0D030}"/>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2EF-4603-BA5C-4C015FE0D030}"/>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2EF-4603-BA5C-4C015FE0D030}"/>
            </c:ext>
          </c:extLst>
        </c:ser>
        <c:dLbls>
          <c:showLegendKey val="0"/>
          <c:showVal val="0"/>
          <c:showCatName val="0"/>
          <c:showSerName val="0"/>
          <c:showPercent val="0"/>
          <c:showBubbleSize val="0"/>
        </c:dLbls>
        <c:gapWidth val="219"/>
        <c:overlap val="-27"/>
        <c:axId val="184962624"/>
        <c:axId val="184963016"/>
      </c:barChart>
      <c:catAx>
        <c:axId val="184962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184963016"/>
        <c:crosses val="autoZero"/>
        <c:auto val="1"/>
        <c:lblAlgn val="ctr"/>
        <c:lblOffset val="100"/>
        <c:noMultiLvlLbl val="0"/>
      </c:catAx>
      <c:valAx>
        <c:axId val="1849630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49626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3F5B-4416-9627-52466839548C}"/>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3F5B-4416-9627-52466839548C}"/>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3F5B-4416-9627-52466839548C}"/>
            </c:ext>
          </c:extLst>
        </c:ser>
        <c:dLbls>
          <c:showLegendKey val="0"/>
          <c:showVal val="0"/>
          <c:showCatName val="0"/>
          <c:showSerName val="0"/>
          <c:showPercent val="0"/>
          <c:showBubbleSize val="0"/>
        </c:dLbls>
        <c:gapWidth val="112"/>
        <c:axId val="184220984"/>
        <c:axId val="184221376"/>
      </c:barChart>
      <c:catAx>
        <c:axId val="1842209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184221376"/>
        <c:crosses val="autoZero"/>
        <c:auto val="1"/>
        <c:lblAlgn val="ctr"/>
        <c:lblOffset val="100"/>
        <c:noMultiLvlLbl val="0"/>
      </c:catAx>
      <c:valAx>
        <c:axId val="1842213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4220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a:solidFill>
                  <a:srgbClr val="888888"/>
                </a:solidFill>
              </a:rPr>
              <a:t>Pie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E22-488A-82A7-2117B142414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E22-488A-82A7-2117B142414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E22-488A-82A7-2117B142414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E22-488A-82A7-2117B142414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888888"/>
                    </a:solidFill>
                    <a:latin typeface="+mn-lt"/>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EE22-488A-82A7-2117B1424142}"/>
            </c:ext>
          </c:extLst>
        </c:ser>
        <c:dLbls>
          <c:dLblPos val="outEnd"/>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Donut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0DB-4377-90B4-3C9AD4907C8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0DB-4377-90B4-3C9AD4907C8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0DB-4377-90B4-3C9AD4907C8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0DB-4377-90B4-3C9AD4907C8A}"/>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B0DB-4377-90B4-3C9AD4907C8A}"/>
            </c:ext>
          </c:extLst>
        </c:ser>
        <c:dLbls>
          <c:showLegendKey val="0"/>
          <c:showVal val="0"/>
          <c:showCatName val="0"/>
          <c:showSerName val="0"/>
          <c:showPercent val="1"/>
          <c:showBubbleSize val="0"/>
          <c:showLeaderLines val="0"/>
        </c:dLbls>
        <c:firstSliceAng val="0"/>
        <c:holeSize val="44"/>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723-4090-9F5E-9E39AD60A70A}"/>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723-4090-9F5E-9E39AD60A70A}"/>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723-4090-9F5E-9E39AD60A70A}"/>
            </c:ext>
          </c:extLst>
        </c:ser>
        <c:dLbls>
          <c:showLegendKey val="0"/>
          <c:showVal val="0"/>
          <c:showCatName val="0"/>
          <c:showSerName val="0"/>
          <c:showPercent val="0"/>
          <c:showBubbleSize val="0"/>
        </c:dLbls>
        <c:gapWidth val="112"/>
        <c:axId val="105746960"/>
        <c:axId val="184020080"/>
      </c:barChart>
      <c:catAx>
        <c:axId val="1057469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184020080"/>
        <c:crosses val="autoZero"/>
        <c:auto val="1"/>
        <c:lblAlgn val="ctr"/>
        <c:lblOffset val="100"/>
        <c:noMultiLvlLbl val="0"/>
      </c:catAx>
      <c:valAx>
        <c:axId val="1840200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57469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Pie Chart</a:t>
            </a:r>
          </a:p>
        </c:rich>
      </c:tx>
      <c:overlay val="0"/>
      <c:spPr>
        <a:noFill/>
        <a:ln>
          <a:noFill/>
        </a:ln>
        <a:effectLst/>
      </c:sp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242-4154-BED8-10857D61D9F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242-4154-BED8-10857D61D9F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242-4154-BED8-10857D61D9F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242-4154-BED8-10857D61D9F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888888"/>
                    </a:solidFill>
                    <a:latin typeface="+mn-lt"/>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2242-4154-BED8-10857D61D9F8}"/>
            </c:ext>
          </c:extLst>
        </c:ser>
        <c:dLbls>
          <c:dLblPos val="outEnd"/>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Donut Chart</a:t>
            </a:r>
          </a:p>
        </c:rich>
      </c:tx>
      <c:overlay val="0"/>
      <c:spPr>
        <a:noFill/>
        <a:ln>
          <a:noFill/>
        </a:ln>
        <a:effectLst/>
      </c:sp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D35-4636-AC01-2C0E509A6C7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D35-4636-AC01-2C0E509A6C7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D35-4636-AC01-2C0E509A6C7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D35-4636-AC01-2C0E509A6C7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9D35-4636-AC01-2C0E509A6C7B}"/>
            </c:ext>
          </c:extLst>
        </c:ser>
        <c:dLbls>
          <c:showLegendKey val="0"/>
          <c:showVal val="0"/>
          <c:showCatName val="0"/>
          <c:showSerName val="0"/>
          <c:showPercent val="1"/>
          <c:showBubbleSize val="0"/>
          <c:showLeaderLines val="0"/>
        </c:dLbls>
        <c:firstSliceAng val="0"/>
        <c:holeSize val="44"/>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3447-43FC-BBAA-7566776DF526}"/>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3447-43FC-BBAA-7566776DF526}"/>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3447-43FC-BBAA-7566776DF526}"/>
            </c:ext>
          </c:extLst>
        </c:ser>
        <c:dLbls>
          <c:showLegendKey val="0"/>
          <c:showVal val="0"/>
          <c:showCatName val="0"/>
          <c:showSerName val="0"/>
          <c:showPercent val="0"/>
          <c:showBubbleSize val="0"/>
        </c:dLbls>
        <c:gapWidth val="219"/>
        <c:overlap val="-27"/>
        <c:axId val="184021648"/>
        <c:axId val="184022040"/>
      </c:barChart>
      <c:catAx>
        <c:axId val="184021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184022040"/>
        <c:crosses val="autoZero"/>
        <c:auto val="1"/>
        <c:lblAlgn val="ctr"/>
        <c:lblOffset val="100"/>
        <c:noMultiLvlLbl val="0"/>
      </c:catAx>
      <c:valAx>
        <c:axId val="1840220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4021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CBF-4071-9B3F-E8F93B3F93C0}"/>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CBF-4071-9B3F-E8F93B3F93C0}"/>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CBF-4071-9B3F-E8F93B3F93C0}"/>
            </c:ext>
          </c:extLst>
        </c:ser>
        <c:dLbls>
          <c:showLegendKey val="0"/>
          <c:showVal val="0"/>
          <c:showCatName val="0"/>
          <c:showSerName val="0"/>
          <c:showPercent val="0"/>
          <c:showBubbleSize val="0"/>
        </c:dLbls>
        <c:gapWidth val="219"/>
        <c:overlap val="-27"/>
        <c:axId val="184022824"/>
        <c:axId val="184023216"/>
      </c:barChart>
      <c:catAx>
        <c:axId val="184022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184023216"/>
        <c:crosses val="autoZero"/>
        <c:auto val="1"/>
        <c:lblAlgn val="ctr"/>
        <c:lblOffset val="100"/>
        <c:noMultiLvlLbl val="0"/>
      </c:catAx>
      <c:valAx>
        <c:axId val="184023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4022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1E5-489B-95CE-50FB84686225}"/>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A1E5-489B-95CE-50FB84686225}"/>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A1E5-489B-95CE-50FB84686225}"/>
            </c:ext>
          </c:extLst>
        </c:ser>
        <c:dLbls>
          <c:showLegendKey val="0"/>
          <c:showVal val="0"/>
          <c:showCatName val="0"/>
          <c:showSerName val="0"/>
          <c:showPercent val="0"/>
          <c:showBubbleSize val="0"/>
        </c:dLbls>
        <c:gapWidth val="112"/>
        <c:axId val="184383568"/>
        <c:axId val="184383960"/>
      </c:barChart>
      <c:catAx>
        <c:axId val="1843835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184383960"/>
        <c:crosses val="autoZero"/>
        <c:auto val="1"/>
        <c:lblAlgn val="ctr"/>
        <c:lblOffset val="100"/>
        <c:noMultiLvlLbl val="0"/>
      </c:catAx>
      <c:valAx>
        <c:axId val="18438396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4383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C980-4BEF-8D93-8E958385294B}"/>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C980-4BEF-8D93-8E958385294B}"/>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C980-4BEF-8D93-8E958385294B}"/>
            </c:ext>
          </c:extLst>
        </c:ser>
        <c:dLbls>
          <c:showLegendKey val="0"/>
          <c:showVal val="0"/>
          <c:showCatName val="0"/>
          <c:showSerName val="0"/>
          <c:showPercent val="0"/>
          <c:showBubbleSize val="0"/>
        </c:dLbls>
        <c:gapWidth val="112"/>
        <c:axId val="184384744"/>
        <c:axId val="184385136"/>
      </c:barChart>
      <c:catAx>
        <c:axId val="1843847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184385136"/>
        <c:crosses val="autoZero"/>
        <c:auto val="1"/>
        <c:lblAlgn val="ctr"/>
        <c:lblOffset val="100"/>
        <c:noMultiLvlLbl val="0"/>
      </c:catAx>
      <c:valAx>
        <c:axId val="1843851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4384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a:solidFill>
                  <a:srgbClr val="888888"/>
                </a:solidFill>
              </a:rPr>
              <a:t>Pie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AF8-499E-97B1-F5ABB430437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AF8-499E-97B1-F5ABB430437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AF8-499E-97B1-F5ABB430437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AF8-499E-97B1-F5ABB430437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888888"/>
                    </a:solidFill>
                    <a:latin typeface="+mn-lt"/>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7AF8-499E-97B1-F5ABB4304376}"/>
            </c:ext>
          </c:extLst>
        </c:ser>
        <c:dLbls>
          <c:dLblPos val="outEnd"/>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92B1C9-7D90-8A48-AE9A-560E3A83BB15}" type="datetimeFigureOut">
              <a:rPr lang="en-US" smtClean="0"/>
              <a:t>11/21/2018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89CB47-56B8-074C-AAC1-D3412E812EB2}" type="slidenum">
              <a:rPr lang="en-US" smtClean="0"/>
              <a:t>‹#›</a:t>
            </a:fld>
            <a:endParaRPr lang="en-US" dirty="0"/>
          </a:p>
        </p:txBody>
      </p:sp>
    </p:spTree>
    <p:extLst>
      <p:ext uri="{BB962C8B-B14F-4D97-AF65-F5344CB8AC3E}">
        <p14:creationId xmlns:p14="http://schemas.microsoft.com/office/powerpoint/2010/main" val="34475209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Note to presenter: </a:t>
            </a:r>
            <a:r>
              <a:rPr lang="en-US" sz="1200" dirty="0">
                <a:latin typeface="Arial" charset="0"/>
              </a:rPr>
              <a:t>The sessions are intended for presentation to supervisors and other individuals who manage employees. They are designed to be presented by an individual who has comprehensive knowledge of the FLSA, particularly</a:t>
            </a:r>
            <a:r>
              <a:rPr lang="en-US" sz="1200" baseline="0" dirty="0">
                <a:latin typeface="Arial" charset="0"/>
              </a:rPr>
              <a:t> with regard to nonexempt employees.</a:t>
            </a:r>
            <a:r>
              <a:rPr lang="en-US" sz="1200" dirty="0">
                <a:latin typeface="Arial" charset="0"/>
              </a:rPr>
              <a:t> These sample presentations must be customized to match state laws and the employer</a:t>
            </a:r>
            <a:r>
              <a:rPr lang="ja-JP" altLang="en-US" sz="1200" dirty="0">
                <a:latin typeface="Arial" charset="0"/>
              </a:rPr>
              <a:t>’</a:t>
            </a:r>
            <a:r>
              <a:rPr lang="en-US" sz="1200" dirty="0">
                <a:latin typeface="Arial" charset="0"/>
              </a:rPr>
              <a:t>s own policies and practices. </a:t>
            </a:r>
          </a:p>
          <a:p>
            <a:endParaRPr lang="en-US" dirty="0"/>
          </a:p>
        </p:txBody>
      </p:sp>
      <p:sp>
        <p:nvSpPr>
          <p:cNvPr id="4" name="Slide Number Placeholder 3"/>
          <p:cNvSpPr>
            <a:spLocks noGrp="1"/>
          </p:cNvSpPr>
          <p:nvPr>
            <p:ph type="sldNum" sz="quarter" idx="10"/>
          </p:nvPr>
        </p:nvSpPr>
        <p:spPr/>
        <p:txBody>
          <a:bodyPr/>
          <a:lstStyle/>
          <a:p>
            <a:fld id="{8E89CB47-56B8-074C-AAC1-D3412E812EB2}" type="slidenum">
              <a:rPr lang="en-US" smtClean="0"/>
              <a:t>2</a:t>
            </a:fld>
            <a:endParaRPr lang="en-US" dirty="0"/>
          </a:p>
        </p:txBody>
      </p:sp>
    </p:spTree>
    <p:extLst>
      <p:ext uri="{BB962C8B-B14F-4D97-AF65-F5344CB8AC3E}">
        <p14:creationId xmlns:p14="http://schemas.microsoft.com/office/powerpoint/2010/main" val="4275441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89CB47-56B8-074C-AAC1-D3412E812EB2}" type="slidenum">
              <a:rPr lang="en-US" smtClean="0"/>
              <a:t>3</a:t>
            </a:fld>
            <a:endParaRPr lang="en-US" dirty="0"/>
          </a:p>
        </p:txBody>
      </p:sp>
    </p:spTree>
    <p:extLst>
      <p:ext uri="{BB962C8B-B14F-4D97-AF65-F5344CB8AC3E}">
        <p14:creationId xmlns:p14="http://schemas.microsoft.com/office/powerpoint/2010/main" val="42754413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Master" Target="../slideMasters/slideMaster1.xml"/><Relationship Id="rId4" Type="http://schemas.openxmlformats.org/officeDocument/2006/relationships/image" Target="../media/image4.tiff"/></Relationships>
</file>

<file path=ppt/slideLayouts/_rels/slideLayout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Master" Target="../slideMasters/slideMaster2.xml"/><Relationship Id="rId5" Type="http://schemas.openxmlformats.org/officeDocument/2006/relationships/image" Target="../media/image4.tiff"/><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Master" Target="../slideMasters/slideMaster2.xml"/><Relationship Id="rId4" Type="http://schemas.openxmlformats.org/officeDocument/2006/relationships/image" Target="../media/image4.tiff"/></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4800600"/>
          </a:xfrm>
          <a:prstGeom prst="rect">
            <a:avLst/>
          </a:prstGeom>
        </p:spPr>
      </p:pic>
      <p:sp>
        <p:nvSpPr>
          <p:cNvPr id="2" name="Title 1"/>
          <p:cNvSpPr>
            <a:spLocks noGrp="1"/>
          </p:cNvSpPr>
          <p:nvPr>
            <p:ph type="title"/>
          </p:nvPr>
        </p:nvSpPr>
        <p:spPr>
          <a:xfrm>
            <a:off x="1905000" y="5198534"/>
            <a:ext cx="6858000" cy="795866"/>
          </a:xfrm>
          <a:prstGeom prst="rect">
            <a:avLst/>
          </a:prstGeom>
        </p:spPr>
        <p:txBody>
          <a:bodyPr/>
          <a:lstStyle>
            <a:lvl1pPr algn="r">
              <a:defRPr sz="3000">
                <a:solidFill>
                  <a:srgbClr val="888888"/>
                </a:solidFill>
              </a:defRPr>
            </a:lvl1pPr>
          </a:lstStyle>
          <a:p>
            <a:r>
              <a:rPr lang="en-US"/>
              <a:t>Click to edit Master title style</a:t>
            </a:r>
            <a:endParaRPr lang="en-US" dirty="0"/>
          </a:p>
        </p:txBody>
      </p:sp>
      <p:sp>
        <p:nvSpPr>
          <p:cNvPr id="9" name="Text Placeholder 8"/>
          <p:cNvSpPr>
            <a:spLocks noGrp="1"/>
          </p:cNvSpPr>
          <p:nvPr>
            <p:ph type="body" sz="quarter" idx="10"/>
          </p:nvPr>
        </p:nvSpPr>
        <p:spPr>
          <a:xfrm>
            <a:off x="1905000" y="6104467"/>
            <a:ext cx="6858000" cy="576263"/>
          </a:xfrm>
          <a:prstGeom prst="rect">
            <a:avLst/>
          </a:prstGeom>
        </p:spPr>
        <p:txBody>
          <a:bodyPr/>
          <a:lstStyle>
            <a:lvl1pPr algn="r">
              <a:lnSpc>
                <a:spcPct val="80000"/>
              </a:lnSpc>
              <a:defRPr sz="1600" baseline="0">
                <a:solidFill>
                  <a:schemeClr val="tx1"/>
                </a:solidFill>
              </a:defRPr>
            </a:lvl1pPr>
            <a:lvl2pPr algn="r">
              <a:defRPr/>
            </a:lvl2pPr>
          </a:lstStyle>
          <a:p>
            <a:pPr lvl="0"/>
            <a:r>
              <a:rPr lang="en-US"/>
              <a:t>Click to edit Master text styles</a:t>
            </a:r>
          </a:p>
        </p:txBody>
      </p:sp>
      <p:sp>
        <p:nvSpPr>
          <p:cNvPr id="3" name="Rectangle 2"/>
          <p:cNvSpPr/>
          <p:nvPr userDrawn="1"/>
        </p:nvSpPr>
        <p:spPr>
          <a:xfrm>
            <a:off x="0" y="228600"/>
            <a:ext cx="3551273" cy="448733"/>
          </a:xfrm>
          <a:prstGeom prst="rect">
            <a:avLst/>
          </a:prstGeom>
          <a:solidFill>
            <a:srgbClr val="005695"/>
          </a:solidFill>
          <a:ln>
            <a:noFill/>
          </a:ln>
          <a:effectLst>
            <a:outerShdw blurRad="38100" dist="254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663541" y="320935"/>
            <a:ext cx="2749510" cy="276999"/>
          </a:xfrm>
          <a:prstGeom prst="rect">
            <a:avLst/>
          </a:prstGeom>
          <a:noFill/>
        </p:spPr>
        <p:txBody>
          <a:bodyPr wrap="square" rtlCol="0">
            <a:spAutoFit/>
          </a:bodyPr>
          <a:lstStyle/>
          <a:p>
            <a:pPr algn="l"/>
            <a:r>
              <a:rPr lang="en-US" sz="1200" b="1" i="0" dirty="0">
                <a:solidFill>
                  <a:schemeClr val="bg1"/>
                </a:solidFill>
                <a:latin typeface="Arial" charset="0"/>
                <a:ea typeface="Arial" charset="0"/>
                <a:cs typeface="Arial" charset="0"/>
              </a:rPr>
              <a:t>HR EXPERTISE (HR KNOWLEDGE)</a:t>
            </a:r>
          </a:p>
        </p:txBody>
      </p:sp>
      <p:pic>
        <p:nvPicPr>
          <p:cNvPr id="12" name="Picture 11"/>
          <p:cNvPicPr>
            <a:picLocks noChangeAspect="1"/>
          </p:cNvPicPr>
          <p:nvPr userDrawn="1"/>
        </p:nvPicPr>
        <p:blipFill>
          <a:blip r:embed="rId3"/>
          <a:stretch>
            <a:fillRect/>
          </a:stretch>
        </p:blipFill>
        <p:spPr>
          <a:xfrm>
            <a:off x="320041" y="5198534"/>
            <a:ext cx="1466230" cy="845462"/>
          </a:xfrm>
          <a:prstGeom prst="rect">
            <a:avLst/>
          </a:prstGeom>
        </p:spPr>
      </p:pic>
      <p:pic>
        <p:nvPicPr>
          <p:cNvPr id="10" name="Picture 9"/>
          <p:cNvPicPr>
            <a:picLocks noChangeAspect="1"/>
          </p:cNvPicPr>
          <p:nvPr userDrawn="1"/>
        </p:nvPicPr>
        <p:blipFill>
          <a:blip r:embed="rId4"/>
          <a:stretch>
            <a:fillRect/>
          </a:stretch>
        </p:blipFill>
        <p:spPr>
          <a:xfrm>
            <a:off x="320040" y="328259"/>
            <a:ext cx="347472" cy="281955"/>
          </a:xfrm>
          <a:prstGeom prst="rect">
            <a:avLst/>
          </a:prstGeom>
        </p:spPr>
      </p:pic>
    </p:spTree>
    <p:extLst>
      <p:ext uri="{BB962C8B-B14F-4D97-AF65-F5344CB8AC3E}">
        <p14:creationId xmlns:p14="http://schemas.microsoft.com/office/powerpoint/2010/main" val="3112568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umn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10" name="Chart 9"/>
          <p:cNvGraphicFramePr/>
          <p:nvPr userDrawn="1">
            <p:extLst>
              <p:ext uri="{D42A27DB-BD31-4B8C-83A1-F6EECF244321}">
                <p14:modId xmlns:p14="http://schemas.microsoft.com/office/powerpoint/2010/main" val="1760061645"/>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72182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ar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5" name="Chart 4"/>
          <p:cNvGraphicFramePr/>
          <p:nvPr userDrawn="1">
            <p:extLst>
              <p:ext uri="{D42A27DB-BD31-4B8C-83A1-F6EECF244321}">
                <p14:modId xmlns:p14="http://schemas.microsoft.com/office/powerpoint/2010/main" val="3335603175"/>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39970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Pie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2" name="Chart 1"/>
          <p:cNvGraphicFramePr/>
          <p:nvPr userDrawn="1">
            <p:extLst>
              <p:ext uri="{D42A27DB-BD31-4B8C-83A1-F6EECF244321}">
                <p14:modId xmlns:p14="http://schemas.microsoft.com/office/powerpoint/2010/main" val="1264733213"/>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35415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Donut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5" name="Chart 4"/>
          <p:cNvGraphicFramePr/>
          <p:nvPr userDrawn="1">
            <p:extLst>
              <p:ext uri="{D42A27DB-BD31-4B8C-83A1-F6EECF244321}">
                <p14:modId xmlns:p14="http://schemas.microsoft.com/office/powerpoint/2010/main" val="4144646292"/>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85191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Gu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graphicFrame>
        <p:nvGraphicFramePr>
          <p:cNvPr id="6" name="Table 5"/>
          <p:cNvGraphicFramePr>
            <a:graphicFrameLocks noGrp="1"/>
          </p:cNvGraphicFramePr>
          <p:nvPr userDrawn="1">
            <p:extLst>
              <p:ext uri="{D42A27DB-BD31-4B8C-83A1-F6EECF244321}">
                <p14:modId xmlns:p14="http://schemas.microsoft.com/office/powerpoint/2010/main" val="2052508866"/>
              </p:ext>
            </p:extLst>
          </p:nvPr>
        </p:nvGraphicFramePr>
        <p:xfrm>
          <a:off x="863601" y="1397000"/>
          <a:ext cx="7569198" cy="1483360"/>
        </p:xfrm>
        <a:graphic>
          <a:graphicData uri="http://schemas.openxmlformats.org/drawingml/2006/table">
            <a:tbl>
              <a:tblPr firstRow="1" bandRow="1">
                <a:tableStyleId>{68D230F3-CF80-4859-8CE7-A43EE81993B5}</a:tableStyleId>
              </a:tblPr>
              <a:tblGrid>
                <a:gridCol w="2523066">
                  <a:extLst>
                    <a:ext uri="{9D8B030D-6E8A-4147-A177-3AD203B41FA5}">
                      <a16:colId xmlns:a16="http://schemas.microsoft.com/office/drawing/2014/main" val="20000"/>
                    </a:ext>
                  </a:extLst>
                </a:gridCol>
                <a:gridCol w="2523066">
                  <a:extLst>
                    <a:ext uri="{9D8B030D-6E8A-4147-A177-3AD203B41FA5}">
                      <a16:colId xmlns:a16="http://schemas.microsoft.com/office/drawing/2014/main" val="20001"/>
                    </a:ext>
                  </a:extLst>
                </a:gridCol>
                <a:gridCol w="2523066">
                  <a:extLst>
                    <a:ext uri="{9D8B030D-6E8A-4147-A177-3AD203B41FA5}">
                      <a16:colId xmlns:a16="http://schemas.microsoft.com/office/drawing/2014/main" val="20002"/>
                    </a:ext>
                  </a:extLst>
                </a:gridCol>
              </a:tblGrid>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0440237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p>
            <a:r>
              <a:rPr lang="en-US"/>
              <a:t>Click to edit Master title style</a:t>
            </a:r>
          </a:p>
        </p:txBody>
      </p:sp>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sp>
        <p:nvSpPr>
          <p:cNvPr id="5" name="Chart Placeholder 4"/>
          <p:cNvSpPr>
            <a:spLocks noGrp="1"/>
          </p:cNvSpPr>
          <p:nvPr>
            <p:ph type="chart" sz="quarter" idx="11"/>
          </p:nvPr>
        </p:nvSpPr>
        <p:spPr>
          <a:xfrm>
            <a:off x="640080" y="1965960"/>
            <a:ext cx="7909560" cy="4114800"/>
          </a:xfrm>
          <a:prstGeom prst="rect">
            <a:avLst/>
          </a:prstGeom>
        </p:spPr>
        <p:txBody>
          <a:bodyPr/>
          <a:lstStyle/>
          <a:p>
            <a:r>
              <a:rPr lang="en-US" dirty="0"/>
              <a:t>Click icon to add chart</a:t>
            </a:r>
          </a:p>
        </p:txBody>
      </p:sp>
    </p:spTree>
    <p:extLst>
      <p:ext uri="{BB962C8B-B14F-4D97-AF65-F5344CB8AC3E}">
        <p14:creationId xmlns:p14="http://schemas.microsoft.com/office/powerpoint/2010/main" val="2425315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itle ">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4800600"/>
          </a:xfrm>
          <a:prstGeom prst="rect">
            <a:avLst/>
          </a:prstGeom>
        </p:spPr>
      </p:pic>
      <p:sp>
        <p:nvSpPr>
          <p:cNvPr id="2" name="Title 1"/>
          <p:cNvSpPr>
            <a:spLocks noGrp="1"/>
          </p:cNvSpPr>
          <p:nvPr>
            <p:ph type="title"/>
          </p:nvPr>
        </p:nvSpPr>
        <p:spPr>
          <a:xfrm>
            <a:off x="1905000" y="5198534"/>
            <a:ext cx="6858000" cy="795866"/>
          </a:xfrm>
          <a:prstGeom prst="rect">
            <a:avLst/>
          </a:prstGeom>
        </p:spPr>
        <p:txBody>
          <a:bodyPr/>
          <a:lstStyle>
            <a:lvl1pPr algn="r">
              <a:defRPr sz="3000">
                <a:solidFill>
                  <a:srgbClr val="888888"/>
                </a:solidFill>
              </a:defRPr>
            </a:lvl1pPr>
          </a:lstStyle>
          <a:p>
            <a:r>
              <a:rPr lang="en-US"/>
              <a:t>Click to edit Master title style</a:t>
            </a:r>
            <a:endParaRPr lang="en-US" dirty="0"/>
          </a:p>
        </p:txBody>
      </p:sp>
      <p:sp>
        <p:nvSpPr>
          <p:cNvPr id="9" name="Text Placeholder 8"/>
          <p:cNvSpPr>
            <a:spLocks noGrp="1"/>
          </p:cNvSpPr>
          <p:nvPr>
            <p:ph type="body" sz="quarter" idx="10"/>
          </p:nvPr>
        </p:nvSpPr>
        <p:spPr>
          <a:xfrm>
            <a:off x="1905000" y="6104467"/>
            <a:ext cx="6858000" cy="576263"/>
          </a:xfrm>
          <a:prstGeom prst="rect">
            <a:avLst/>
          </a:prstGeom>
        </p:spPr>
        <p:txBody>
          <a:bodyPr/>
          <a:lstStyle>
            <a:lvl1pPr algn="r">
              <a:lnSpc>
                <a:spcPct val="80000"/>
              </a:lnSpc>
              <a:defRPr sz="1600" baseline="0">
                <a:solidFill>
                  <a:schemeClr val="tx1"/>
                </a:solidFill>
              </a:defRPr>
            </a:lvl1pPr>
            <a:lvl2pPr algn="r">
              <a:defRPr/>
            </a:lvl2pPr>
          </a:lstStyle>
          <a:p>
            <a:pPr lvl="0"/>
            <a:r>
              <a:rPr lang="en-US"/>
              <a:t>Click to edit Master text styles</a:t>
            </a:r>
          </a:p>
        </p:txBody>
      </p:sp>
      <p:sp>
        <p:nvSpPr>
          <p:cNvPr id="3" name="Rectangle 2"/>
          <p:cNvSpPr/>
          <p:nvPr/>
        </p:nvSpPr>
        <p:spPr>
          <a:xfrm>
            <a:off x="0" y="228600"/>
            <a:ext cx="3551273" cy="448733"/>
          </a:xfrm>
          <a:prstGeom prst="rect">
            <a:avLst/>
          </a:prstGeom>
          <a:solidFill>
            <a:srgbClr val="005695"/>
          </a:solidFill>
          <a:ln>
            <a:noFill/>
          </a:ln>
          <a:effectLst>
            <a:outerShdw blurRad="38100" dist="254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663541" y="320935"/>
            <a:ext cx="2749510" cy="276999"/>
          </a:xfrm>
          <a:prstGeom prst="rect">
            <a:avLst/>
          </a:prstGeom>
          <a:noFill/>
        </p:spPr>
        <p:txBody>
          <a:bodyPr wrap="square" rtlCol="0">
            <a:spAutoFit/>
          </a:bodyPr>
          <a:lstStyle/>
          <a:p>
            <a:pPr algn="l"/>
            <a:r>
              <a:rPr lang="en-US" sz="1200" b="1" i="0" dirty="0">
                <a:solidFill>
                  <a:schemeClr val="bg1"/>
                </a:solidFill>
                <a:latin typeface="Arial" charset="0"/>
                <a:ea typeface="Arial" charset="0"/>
                <a:cs typeface="Arial" charset="0"/>
              </a:rPr>
              <a:t>HR EXPERTISE (HR KNOWLEDGE)</a:t>
            </a:r>
          </a:p>
        </p:txBody>
      </p:sp>
      <p:pic>
        <p:nvPicPr>
          <p:cNvPr id="12" name="Picture 11"/>
          <p:cNvPicPr>
            <a:picLocks noChangeAspect="1"/>
          </p:cNvPicPr>
          <p:nvPr/>
        </p:nvPicPr>
        <p:blipFill>
          <a:blip r:embed="rId3"/>
          <a:stretch>
            <a:fillRect/>
          </a:stretch>
        </p:blipFill>
        <p:spPr>
          <a:xfrm>
            <a:off x="320041" y="5198534"/>
            <a:ext cx="1466230" cy="84546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613" y="279056"/>
            <a:ext cx="277928" cy="349863"/>
          </a:xfrm>
          <a:prstGeom prst="rect">
            <a:avLst/>
          </a:prstGeom>
        </p:spPr>
      </p:pic>
      <p:pic>
        <p:nvPicPr>
          <p:cNvPr id="10" name="Picture 9"/>
          <p:cNvPicPr>
            <a:picLocks noChangeAspect="1"/>
          </p:cNvPicPr>
          <p:nvPr userDrawn="1"/>
        </p:nvPicPr>
        <p:blipFill>
          <a:blip r:embed="rId2"/>
          <a:stretch>
            <a:fillRect/>
          </a:stretch>
        </p:blipFill>
        <p:spPr>
          <a:xfrm>
            <a:off x="0" y="0"/>
            <a:ext cx="9144000" cy="4800600"/>
          </a:xfrm>
          <a:prstGeom prst="rect">
            <a:avLst/>
          </a:prstGeom>
        </p:spPr>
      </p:pic>
      <p:sp>
        <p:nvSpPr>
          <p:cNvPr id="11" name="Rectangle 10"/>
          <p:cNvSpPr/>
          <p:nvPr userDrawn="1"/>
        </p:nvSpPr>
        <p:spPr>
          <a:xfrm>
            <a:off x="0" y="228600"/>
            <a:ext cx="3551273" cy="448733"/>
          </a:xfrm>
          <a:prstGeom prst="rect">
            <a:avLst/>
          </a:prstGeom>
          <a:solidFill>
            <a:srgbClr val="005695"/>
          </a:solidFill>
          <a:ln>
            <a:noFill/>
          </a:ln>
          <a:effectLst>
            <a:outerShdw blurRad="38100" dist="254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userDrawn="1"/>
        </p:nvSpPr>
        <p:spPr>
          <a:xfrm>
            <a:off x="663541" y="320935"/>
            <a:ext cx="2749510" cy="276999"/>
          </a:xfrm>
          <a:prstGeom prst="rect">
            <a:avLst/>
          </a:prstGeom>
          <a:noFill/>
        </p:spPr>
        <p:txBody>
          <a:bodyPr wrap="square" rtlCol="0">
            <a:spAutoFit/>
          </a:bodyPr>
          <a:lstStyle/>
          <a:p>
            <a:pPr algn="l"/>
            <a:r>
              <a:rPr lang="en-US" sz="1200" b="1" i="0" dirty="0">
                <a:solidFill>
                  <a:schemeClr val="bg1"/>
                </a:solidFill>
                <a:latin typeface="Arial" charset="0"/>
                <a:ea typeface="Arial" charset="0"/>
                <a:cs typeface="Arial" charset="0"/>
              </a:rPr>
              <a:t>HR EXPERTISE (HR KNOWLEDGE)</a:t>
            </a:r>
          </a:p>
        </p:txBody>
      </p:sp>
      <p:pic>
        <p:nvPicPr>
          <p:cNvPr id="14" name="Picture 13"/>
          <p:cNvPicPr>
            <a:picLocks noChangeAspect="1"/>
          </p:cNvPicPr>
          <p:nvPr userDrawn="1"/>
        </p:nvPicPr>
        <p:blipFill>
          <a:blip r:embed="rId3"/>
          <a:stretch>
            <a:fillRect/>
          </a:stretch>
        </p:blipFill>
        <p:spPr>
          <a:xfrm>
            <a:off x="320041" y="5198534"/>
            <a:ext cx="1466230" cy="845462"/>
          </a:xfrm>
          <a:prstGeom prst="rect">
            <a:avLst/>
          </a:prstGeom>
        </p:spPr>
      </p:pic>
      <p:pic>
        <p:nvPicPr>
          <p:cNvPr id="15" name="Picture 14"/>
          <p:cNvPicPr>
            <a:picLocks noChangeAspect="1"/>
          </p:cNvPicPr>
          <p:nvPr userDrawn="1"/>
        </p:nvPicPr>
        <p:blipFill>
          <a:blip r:embed="rId5"/>
          <a:stretch>
            <a:fillRect/>
          </a:stretch>
        </p:blipFill>
        <p:spPr>
          <a:xfrm>
            <a:off x="320040" y="328259"/>
            <a:ext cx="347472" cy="281955"/>
          </a:xfrm>
          <a:prstGeom prst="rect">
            <a:avLst/>
          </a:prstGeom>
        </p:spPr>
      </p:pic>
    </p:spTree>
    <p:extLst>
      <p:ext uri="{BB962C8B-B14F-4D97-AF65-F5344CB8AC3E}">
        <p14:creationId xmlns:p14="http://schemas.microsoft.com/office/powerpoint/2010/main" val="12048926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Divider ">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EF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512234" y="1775637"/>
            <a:ext cx="8119533" cy="4218763"/>
          </a:xfrm>
          <a:prstGeom prst="rect">
            <a:avLst/>
          </a:prstGeom>
        </p:spPr>
        <p:txBody>
          <a:bodyPr anchor="ctr"/>
          <a:lstStyle>
            <a:lvl1pPr algn="ctr">
              <a:defRPr sz="4800">
                <a:solidFill>
                  <a:srgbClr val="888888"/>
                </a:solidFill>
              </a:defRPr>
            </a:lvl1pPr>
          </a:lstStyle>
          <a:p>
            <a:r>
              <a:rPr lang="en-US" dirty="0"/>
              <a:t>Dividing Slide Name</a:t>
            </a:r>
          </a:p>
        </p:txBody>
      </p:sp>
      <p:sp>
        <p:nvSpPr>
          <p:cNvPr id="11" name="TextBox 10"/>
          <p:cNvSpPr txBox="1"/>
          <p:nvPr/>
        </p:nvSpPr>
        <p:spPr>
          <a:xfrm>
            <a:off x="2997200" y="1153434"/>
            <a:ext cx="3149600" cy="276999"/>
          </a:xfrm>
          <a:prstGeom prst="rect">
            <a:avLst/>
          </a:prstGeom>
          <a:noFill/>
        </p:spPr>
        <p:txBody>
          <a:bodyPr wrap="square" rtlCol="0">
            <a:spAutoFit/>
          </a:bodyPr>
          <a:lstStyle/>
          <a:p>
            <a:pPr algn="ctr"/>
            <a:r>
              <a:rPr lang="en-US" sz="1200" b="1" i="0" dirty="0">
                <a:solidFill>
                  <a:srgbClr val="888888"/>
                </a:solidFill>
                <a:latin typeface="Arial" charset="0"/>
                <a:ea typeface="Arial" charset="0"/>
                <a:cs typeface="Arial" charset="0"/>
              </a:rPr>
              <a:t>HR EXPERTISE</a:t>
            </a:r>
            <a:r>
              <a:rPr lang="en-US" sz="1200" b="1" i="0" baseline="0" dirty="0">
                <a:solidFill>
                  <a:srgbClr val="888888"/>
                </a:solidFill>
                <a:latin typeface="Arial" charset="0"/>
                <a:ea typeface="Arial" charset="0"/>
                <a:cs typeface="Arial" charset="0"/>
              </a:rPr>
              <a:t> (HR KNOWLEDGE)</a:t>
            </a:r>
            <a:endParaRPr lang="en-US" sz="1200" b="1" i="0" dirty="0">
              <a:solidFill>
                <a:srgbClr val="888888"/>
              </a:solidFill>
              <a:latin typeface="Arial" charset="0"/>
              <a:ea typeface="Arial" charset="0"/>
              <a:cs typeface="Arial"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2198" y="191282"/>
            <a:ext cx="699603" cy="880678"/>
          </a:xfrm>
          <a:prstGeom prst="rect">
            <a:avLst/>
          </a:prstGeom>
        </p:spPr>
      </p:pic>
      <p:sp>
        <p:nvSpPr>
          <p:cNvPr id="6" name="Rectangle 5"/>
          <p:cNvSpPr/>
          <p:nvPr userDrawn="1"/>
        </p:nvSpPr>
        <p:spPr>
          <a:xfrm>
            <a:off x="0" y="0"/>
            <a:ext cx="9144000" cy="6858000"/>
          </a:xfrm>
          <a:prstGeom prst="rect">
            <a:avLst/>
          </a:prstGeom>
          <a:solidFill>
            <a:srgbClr val="EF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2997200" y="1153434"/>
            <a:ext cx="3149600" cy="276999"/>
          </a:xfrm>
          <a:prstGeom prst="rect">
            <a:avLst/>
          </a:prstGeom>
          <a:noFill/>
        </p:spPr>
        <p:txBody>
          <a:bodyPr wrap="square" rtlCol="0">
            <a:spAutoFit/>
          </a:bodyPr>
          <a:lstStyle/>
          <a:p>
            <a:pPr algn="ctr"/>
            <a:r>
              <a:rPr lang="en-US" sz="1200" b="1" i="0" dirty="0">
                <a:solidFill>
                  <a:srgbClr val="888888"/>
                </a:solidFill>
                <a:latin typeface="Arial" charset="0"/>
                <a:ea typeface="Arial" charset="0"/>
                <a:cs typeface="Arial" charset="0"/>
              </a:rPr>
              <a:t>HR EXPERTISE</a:t>
            </a:r>
            <a:r>
              <a:rPr lang="en-US" sz="1200" b="1" i="0" baseline="0" dirty="0">
                <a:solidFill>
                  <a:srgbClr val="888888"/>
                </a:solidFill>
                <a:latin typeface="Arial" charset="0"/>
                <a:ea typeface="Arial" charset="0"/>
                <a:cs typeface="Arial" charset="0"/>
              </a:rPr>
              <a:t> (HR KNOWLEDGE)</a:t>
            </a:r>
            <a:endParaRPr lang="en-US" sz="1200" b="1" i="0" dirty="0">
              <a:solidFill>
                <a:srgbClr val="888888"/>
              </a:solidFill>
              <a:latin typeface="Arial" charset="0"/>
              <a:ea typeface="Arial" charset="0"/>
              <a:cs typeface="Arial" charset="0"/>
            </a:endParaRPr>
          </a:p>
        </p:txBody>
      </p:sp>
      <p:pic>
        <p:nvPicPr>
          <p:cNvPr id="8" name="Picture 7"/>
          <p:cNvPicPr>
            <a:picLocks noChangeAspect="1"/>
          </p:cNvPicPr>
          <p:nvPr userDrawn="1"/>
        </p:nvPicPr>
        <p:blipFill>
          <a:blip r:embed="rId3"/>
          <a:stretch>
            <a:fillRect/>
          </a:stretch>
        </p:blipFill>
        <p:spPr>
          <a:xfrm>
            <a:off x="4119372" y="254712"/>
            <a:ext cx="905256" cy="734568"/>
          </a:xfrm>
          <a:prstGeom prst="rect">
            <a:avLst/>
          </a:prstGeom>
        </p:spPr>
      </p:pic>
    </p:spTree>
    <p:extLst>
      <p:ext uri="{BB962C8B-B14F-4D97-AF65-F5344CB8AC3E}">
        <p14:creationId xmlns:p14="http://schemas.microsoft.com/office/powerpoint/2010/main" val="1891505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able of Conten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0079" y="637191"/>
            <a:ext cx="7909560" cy="1143000"/>
          </a:xfrm>
          <a:prstGeom prst="rect">
            <a:avLst/>
          </a:prstGeom>
        </p:spPr>
        <p:txBody>
          <a:bodyPr anchor="b"/>
          <a:lstStyle>
            <a:lvl1pPr algn="l">
              <a:defRPr sz="3600">
                <a:solidFill>
                  <a:srgbClr val="888888"/>
                </a:solidFill>
              </a:defRPr>
            </a:lvl1pPr>
          </a:lstStyle>
          <a:p>
            <a:r>
              <a:rPr lang="en-US" dirty="0"/>
              <a:t>Table of Contents</a:t>
            </a:r>
          </a:p>
        </p:txBody>
      </p:sp>
      <p:sp>
        <p:nvSpPr>
          <p:cNvPr id="3" name="Subtitle 2"/>
          <p:cNvSpPr>
            <a:spLocks noGrp="1"/>
          </p:cNvSpPr>
          <p:nvPr>
            <p:ph type="subTitle" idx="1" hasCustomPrompt="1"/>
          </p:nvPr>
        </p:nvSpPr>
        <p:spPr>
          <a:xfrm>
            <a:off x="640080" y="1965960"/>
            <a:ext cx="7909560" cy="4114800"/>
          </a:xfrm>
          <a:prstGeom prst="rect">
            <a:avLst/>
          </a:prstGeom>
        </p:spPr>
        <p:txBody>
          <a:bodyPr anchor="t" anchorCtr="0"/>
          <a:lstStyle>
            <a:lvl1pPr marL="457200" indent="-457200" algn="l">
              <a:buAutoNum type="arabicPlain"/>
              <a:defRPr sz="2000" baseline="0">
                <a:solidFill>
                  <a:srgbClr val="494949"/>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 Here</a:t>
            </a:r>
          </a:p>
          <a:p>
            <a:r>
              <a:rPr lang="en-US" dirty="0"/>
              <a:t>Title Here</a:t>
            </a:r>
          </a:p>
          <a:p>
            <a:r>
              <a:rPr lang="en-US" dirty="0"/>
              <a:t>Title Here</a:t>
            </a:r>
          </a:p>
          <a:p>
            <a:r>
              <a:rPr lang="en-US" dirty="0"/>
              <a:t>Title Here</a:t>
            </a:r>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2007884639"/>
      </p:ext>
    </p:extLst>
  </p:cSld>
  <p:clrMapOvr>
    <a:masterClrMapping/>
  </p:clrMapOvr>
  <p:extLst mod="1">
    <p:ext uri="{DCECCB84-F9BA-43D5-87BE-67443E8EF086}">
      <p15:sldGuideLst xmlns:p15="http://schemas.microsoft.com/office/powerpoint/2012/main">
        <p15:guide id="0" orient="horz" pos="384" userDrawn="1">
          <p15:clr>
            <a:srgbClr val="FBAE40"/>
          </p15:clr>
        </p15:guide>
        <p15:guide id="1"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3043225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EF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hasCustomPrompt="1"/>
          </p:nvPr>
        </p:nvSpPr>
        <p:spPr>
          <a:xfrm>
            <a:off x="512234" y="1775637"/>
            <a:ext cx="8119533" cy="4218763"/>
          </a:xfrm>
          <a:prstGeom prst="rect">
            <a:avLst/>
          </a:prstGeom>
        </p:spPr>
        <p:txBody>
          <a:bodyPr anchor="ctr"/>
          <a:lstStyle>
            <a:lvl1pPr algn="ctr">
              <a:defRPr sz="4800">
                <a:solidFill>
                  <a:srgbClr val="888888"/>
                </a:solidFill>
              </a:defRPr>
            </a:lvl1pPr>
          </a:lstStyle>
          <a:p>
            <a:r>
              <a:rPr lang="en-US" dirty="0"/>
              <a:t>Dividing Slide Name</a:t>
            </a:r>
          </a:p>
        </p:txBody>
      </p:sp>
      <p:sp>
        <p:nvSpPr>
          <p:cNvPr id="11" name="TextBox 10"/>
          <p:cNvSpPr txBox="1"/>
          <p:nvPr userDrawn="1"/>
        </p:nvSpPr>
        <p:spPr>
          <a:xfrm>
            <a:off x="2997200" y="1153434"/>
            <a:ext cx="3149600" cy="276999"/>
          </a:xfrm>
          <a:prstGeom prst="rect">
            <a:avLst/>
          </a:prstGeom>
          <a:noFill/>
        </p:spPr>
        <p:txBody>
          <a:bodyPr wrap="square" rtlCol="0">
            <a:spAutoFit/>
          </a:bodyPr>
          <a:lstStyle/>
          <a:p>
            <a:pPr algn="ctr"/>
            <a:r>
              <a:rPr lang="en-US" sz="1200" b="1" i="0" dirty="0">
                <a:solidFill>
                  <a:srgbClr val="888888"/>
                </a:solidFill>
                <a:latin typeface="Arial" charset="0"/>
                <a:ea typeface="Arial" charset="0"/>
                <a:cs typeface="Arial" charset="0"/>
              </a:rPr>
              <a:t>HR EXPERTISE</a:t>
            </a:r>
            <a:r>
              <a:rPr lang="en-US" sz="1200" b="1" i="0" baseline="0" dirty="0">
                <a:solidFill>
                  <a:srgbClr val="888888"/>
                </a:solidFill>
                <a:latin typeface="Arial" charset="0"/>
                <a:ea typeface="Arial" charset="0"/>
                <a:cs typeface="Arial" charset="0"/>
              </a:rPr>
              <a:t> (HR KNOWLEDGE)</a:t>
            </a:r>
            <a:endParaRPr lang="en-US" sz="1200" b="1" i="0" dirty="0">
              <a:solidFill>
                <a:srgbClr val="888888"/>
              </a:solidFill>
              <a:latin typeface="Arial" charset="0"/>
              <a:ea typeface="Arial" charset="0"/>
              <a:cs typeface="Arial" charset="0"/>
            </a:endParaRPr>
          </a:p>
        </p:txBody>
      </p:sp>
      <p:pic>
        <p:nvPicPr>
          <p:cNvPr id="3" name="Picture 2"/>
          <p:cNvPicPr>
            <a:picLocks noChangeAspect="1"/>
          </p:cNvPicPr>
          <p:nvPr userDrawn="1"/>
        </p:nvPicPr>
        <p:blipFill>
          <a:blip r:embed="rId2"/>
          <a:stretch>
            <a:fillRect/>
          </a:stretch>
        </p:blipFill>
        <p:spPr>
          <a:xfrm>
            <a:off x="4119372" y="254712"/>
            <a:ext cx="905256" cy="734568"/>
          </a:xfrm>
          <a:prstGeom prst="rect">
            <a:avLst/>
          </a:prstGeom>
        </p:spPr>
      </p:pic>
    </p:spTree>
    <p:extLst>
      <p:ext uri="{BB962C8B-B14F-4D97-AF65-F5344CB8AC3E}">
        <p14:creationId xmlns:p14="http://schemas.microsoft.com/office/powerpoint/2010/main" val="2601689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Head/Body - 1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anchor="t" anchorCtr="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2720341212"/>
      </p:ext>
    </p:extLst>
  </p:cSld>
  <p:clrMapOvr>
    <a:masterClrMapping/>
  </p:clrMapOvr>
  <p:extLst mod="1">
    <p:ext uri="{DCECCB84-F9BA-43D5-87BE-67443E8EF086}">
      <p15:sldGuideLst xmlns:p15="http://schemas.microsoft.com/office/powerpoint/2012/main">
        <p15:guide id="0" orient="horz" pos="360" userDrawn="1">
          <p15:clr>
            <a:srgbClr val="FBAE40"/>
          </p15:clr>
        </p15:guide>
        <p15:guide id="1" pos="288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Head/Body - 2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numCol="2" spcCol="36576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 </a:t>
            </a:r>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1507037101"/>
      </p:ext>
    </p:extLst>
  </p:cSld>
  <p:clrMapOvr>
    <a:masterClrMapping/>
  </p:clrMapOvr>
  <p:extLst mod="1">
    <p:ext uri="{DCECCB84-F9BA-43D5-87BE-67443E8EF086}">
      <p15:sldGuideLst xmlns:p15="http://schemas.microsoft.com/office/powerpoint/2012/main">
        <p15:guide id="0" orient="horz" pos="1008" userDrawn="1">
          <p15:clr>
            <a:srgbClr val="FBAE40"/>
          </p15:clr>
        </p15:guide>
        <p15:guide id="1" pos="288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Head/3-level bullets">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p:nvPr>
        </p:nvSpPr>
        <p:spPr>
          <a:xfrm>
            <a:off x="640080" y="1965960"/>
            <a:ext cx="7909560" cy="4114800"/>
          </a:xfrm>
          <a:prstGeom prst="rect">
            <a:avLst/>
          </a:prstGeom>
        </p:spPr>
        <p:txBody>
          <a:bodyPr/>
          <a:lstStyle>
            <a:lvl1pPr marL="285750" indent="-285750">
              <a:buFont typeface="Arial" charset="0"/>
              <a:buChar char="•"/>
              <a:defRPr>
                <a:solidFill>
                  <a:srgbClr val="494949"/>
                </a:solidFill>
              </a:defRPr>
            </a:lvl1pPr>
            <a:lvl2pPr marL="628650" indent="-285750">
              <a:buFont typeface="Arial" charset="0"/>
              <a:buChar char="•"/>
              <a:defRPr>
                <a:solidFill>
                  <a:srgbClr val="494949"/>
                </a:solidFill>
              </a:defRPr>
            </a:lvl2pPr>
            <a:lvl3pPr marL="971550" indent="-285750">
              <a:buFont typeface="Arial" charset="0"/>
              <a:buChar char="•"/>
              <a:defRPr>
                <a:solidFill>
                  <a:srgbClr val="494949"/>
                </a:solidFill>
              </a:defRPr>
            </a:lvl3pPr>
            <a:lvl4pPr marL="1200150" indent="-171450">
              <a:buFont typeface="Arial" charset="0"/>
              <a:buChar char="•"/>
              <a:defRPr/>
            </a:lvl4pPr>
            <a:lvl5pPr marL="1543050" indent="-171450">
              <a:buFont typeface="Arial" charset="0"/>
              <a:buChar char="•"/>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69319831"/>
      </p:ext>
    </p:extLst>
  </p:cSld>
  <p:clrMapOvr>
    <a:masterClrMapping/>
  </p:clrMapOvr>
  <p:extLst mod="1">
    <p:ext uri="{DCECCB84-F9BA-43D5-87BE-67443E8EF086}">
      <p15:sldGuideLst xmlns:p15="http://schemas.microsoft.com/office/powerpoint/2012/main">
        <p15:guide id="0" orient="horz" pos="1008" userDrawn="1">
          <p15:clr>
            <a:srgbClr val="FBAE40"/>
          </p15:clr>
        </p15:guide>
        <p15:guide id="1" pos="288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Head/Numbered Lis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78"/>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hasCustomPrompt="1"/>
          </p:nvPr>
        </p:nvSpPr>
        <p:spPr>
          <a:xfrm>
            <a:off x="640080" y="1965960"/>
            <a:ext cx="7909560" cy="4114800"/>
          </a:xfrm>
          <a:prstGeom prst="rect">
            <a:avLst/>
          </a:prstGeom>
        </p:spPr>
        <p:txBody>
          <a:bodyPr/>
          <a:lstStyle>
            <a:lvl1pPr marL="342900" indent="-342900">
              <a:buFont typeface="+mj-lt"/>
              <a:buAutoNum type="arabicPeriod"/>
              <a:defRPr baseline="0">
                <a:solidFill>
                  <a:srgbClr val="494949"/>
                </a:solidFill>
              </a:defRPr>
            </a:lvl1pPr>
            <a:lvl2pPr marL="628650" indent="-285750">
              <a:buFont typeface="Arial" charset="0"/>
              <a:buChar char="•"/>
              <a:defRPr/>
            </a:lvl2pPr>
            <a:lvl3pPr marL="971550" indent="-285750">
              <a:buFont typeface="Arial" charset="0"/>
              <a:buChar char="•"/>
              <a:defRPr/>
            </a:lvl3pPr>
            <a:lvl4pPr marL="1200150" indent="-171450">
              <a:buFont typeface="Arial" charset="0"/>
              <a:buChar char="•"/>
              <a:defRPr/>
            </a:lvl4pPr>
            <a:lvl5pPr marL="1543050" indent="-171450">
              <a:buFont typeface="Arial" charset="0"/>
              <a:buChar char="•"/>
              <a:defRPr/>
            </a:lvl5pPr>
          </a:lstStyle>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p:txBody>
      </p:sp>
    </p:spTree>
    <p:extLst>
      <p:ext uri="{BB962C8B-B14F-4D97-AF65-F5344CB8AC3E}">
        <p14:creationId xmlns:p14="http://schemas.microsoft.com/office/powerpoint/2010/main" val="3500674777"/>
      </p:ext>
    </p:extLst>
  </p:cSld>
  <p:clrMapOvr>
    <a:masterClrMapping/>
  </p:clrMapOvr>
  <p:extLst mod="1">
    <p:ext uri="{DCECCB84-F9BA-43D5-87BE-67443E8EF086}">
      <p15:sldGuideLst xmlns:p15="http://schemas.microsoft.com/office/powerpoint/2012/main">
        <p15:guide id="0" orient="horz" pos="1008" userDrawn="1">
          <p15:clr>
            <a:srgbClr val="FBAE40"/>
          </p15:clr>
        </p15:guide>
        <p15:guide id="1" pos="288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Head/Double conten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4008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6344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41748064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lumn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10" name="Chart 9"/>
          <p:cNvGraphicFramePr/>
          <p:nvPr>
            <p:extLst>
              <p:ext uri="{D42A27DB-BD31-4B8C-83A1-F6EECF244321}">
                <p14:modId xmlns:p14="http://schemas.microsoft.com/office/powerpoint/2010/main" val="2531128328"/>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userDrawn="1">
            <p:extLst>
              <p:ext uri="{D42A27DB-BD31-4B8C-83A1-F6EECF244321}">
                <p14:modId xmlns:p14="http://schemas.microsoft.com/office/powerpoint/2010/main" val="1980639196"/>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77206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ar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5" name="Chart 4"/>
          <p:cNvGraphicFramePr/>
          <p:nvPr>
            <p:extLst>
              <p:ext uri="{D42A27DB-BD31-4B8C-83A1-F6EECF244321}">
                <p14:modId xmlns:p14="http://schemas.microsoft.com/office/powerpoint/2010/main" val="3772327220"/>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userDrawn="1">
            <p:extLst>
              <p:ext uri="{D42A27DB-BD31-4B8C-83A1-F6EECF244321}">
                <p14:modId xmlns:p14="http://schemas.microsoft.com/office/powerpoint/2010/main" val="1155678052"/>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71595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Pie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2" name="Chart 1"/>
          <p:cNvGraphicFramePr/>
          <p:nvPr>
            <p:extLst>
              <p:ext uri="{D42A27DB-BD31-4B8C-83A1-F6EECF244321}">
                <p14:modId xmlns:p14="http://schemas.microsoft.com/office/powerpoint/2010/main" val="543345534"/>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userDrawn="1">
            <p:extLst>
              <p:ext uri="{D42A27DB-BD31-4B8C-83A1-F6EECF244321}">
                <p14:modId xmlns:p14="http://schemas.microsoft.com/office/powerpoint/2010/main" val="218865619"/>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440052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Donut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5" name="Chart 4"/>
          <p:cNvGraphicFramePr/>
          <p:nvPr>
            <p:extLst>
              <p:ext uri="{D42A27DB-BD31-4B8C-83A1-F6EECF244321}">
                <p14:modId xmlns:p14="http://schemas.microsoft.com/office/powerpoint/2010/main" val="3122696554"/>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userDrawn="1">
            <p:extLst>
              <p:ext uri="{D42A27DB-BD31-4B8C-83A1-F6EECF244321}">
                <p14:modId xmlns:p14="http://schemas.microsoft.com/office/powerpoint/2010/main" val="1876953180"/>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675971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able Gu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522281843"/>
              </p:ext>
            </p:extLst>
          </p:nvPr>
        </p:nvGraphicFramePr>
        <p:xfrm>
          <a:off x="863601" y="1397000"/>
          <a:ext cx="7569198" cy="1483360"/>
        </p:xfrm>
        <a:graphic>
          <a:graphicData uri="http://schemas.openxmlformats.org/drawingml/2006/table">
            <a:tbl>
              <a:tblPr firstRow="1" bandRow="1">
                <a:tableStyleId>{68D230F3-CF80-4859-8CE7-A43EE81993B5}</a:tableStyleId>
              </a:tblPr>
              <a:tblGrid>
                <a:gridCol w="2523066">
                  <a:extLst>
                    <a:ext uri="{9D8B030D-6E8A-4147-A177-3AD203B41FA5}">
                      <a16:colId xmlns:a16="http://schemas.microsoft.com/office/drawing/2014/main" val="20000"/>
                    </a:ext>
                  </a:extLst>
                </a:gridCol>
                <a:gridCol w="2523066">
                  <a:extLst>
                    <a:ext uri="{9D8B030D-6E8A-4147-A177-3AD203B41FA5}">
                      <a16:colId xmlns:a16="http://schemas.microsoft.com/office/drawing/2014/main" val="20001"/>
                    </a:ext>
                  </a:extLst>
                </a:gridCol>
                <a:gridCol w="2523066">
                  <a:extLst>
                    <a:ext uri="{9D8B030D-6E8A-4147-A177-3AD203B41FA5}">
                      <a16:colId xmlns:a16="http://schemas.microsoft.com/office/drawing/2014/main" val="20002"/>
                    </a:ext>
                  </a:extLst>
                </a:gridCol>
              </a:tblGrid>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graphicFrame>
        <p:nvGraphicFramePr>
          <p:cNvPr id="4" name="Table 3"/>
          <p:cNvGraphicFramePr>
            <a:graphicFrameLocks noGrp="1"/>
          </p:cNvGraphicFramePr>
          <p:nvPr userDrawn="1">
            <p:extLst>
              <p:ext uri="{D42A27DB-BD31-4B8C-83A1-F6EECF244321}">
                <p14:modId xmlns:p14="http://schemas.microsoft.com/office/powerpoint/2010/main" val="1741576009"/>
              </p:ext>
            </p:extLst>
          </p:nvPr>
        </p:nvGraphicFramePr>
        <p:xfrm>
          <a:off x="863601" y="1397000"/>
          <a:ext cx="7569198" cy="1483360"/>
        </p:xfrm>
        <a:graphic>
          <a:graphicData uri="http://schemas.openxmlformats.org/drawingml/2006/table">
            <a:tbl>
              <a:tblPr firstRow="1" bandRow="1">
                <a:tableStyleId>{68D230F3-CF80-4859-8CE7-A43EE81993B5}</a:tableStyleId>
              </a:tblPr>
              <a:tblGrid>
                <a:gridCol w="2523066">
                  <a:extLst>
                    <a:ext uri="{9D8B030D-6E8A-4147-A177-3AD203B41FA5}">
                      <a16:colId xmlns:a16="http://schemas.microsoft.com/office/drawing/2014/main" val="20000"/>
                    </a:ext>
                  </a:extLst>
                </a:gridCol>
                <a:gridCol w="2523066">
                  <a:extLst>
                    <a:ext uri="{9D8B030D-6E8A-4147-A177-3AD203B41FA5}">
                      <a16:colId xmlns:a16="http://schemas.microsoft.com/office/drawing/2014/main" val="20001"/>
                    </a:ext>
                  </a:extLst>
                </a:gridCol>
                <a:gridCol w="2523066">
                  <a:extLst>
                    <a:ext uri="{9D8B030D-6E8A-4147-A177-3AD203B41FA5}">
                      <a16:colId xmlns:a16="http://schemas.microsoft.com/office/drawing/2014/main" val="20002"/>
                    </a:ext>
                  </a:extLst>
                </a:gridCol>
              </a:tblGrid>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33984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able of Conten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0079" y="637191"/>
            <a:ext cx="7909560" cy="1143000"/>
          </a:xfrm>
          <a:prstGeom prst="rect">
            <a:avLst/>
          </a:prstGeom>
        </p:spPr>
        <p:txBody>
          <a:bodyPr anchor="b"/>
          <a:lstStyle>
            <a:lvl1pPr algn="l">
              <a:defRPr sz="3600">
                <a:solidFill>
                  <a:srgbClr val="888888"/>
                </a:solidFill>
              </a:defRPr>
            </a:lvl1pPr>
          </a:lstStyle>
          <a:p>
            <a:r>
              <a:rPr lang="en-US" dirty="0"/>
              <a:t>Table of Contents</a:t>
            </a:r>
          </a:p>
        </p:txBody>
      </p:sp>
      <p:sp>
        <p:nvSpPr>
          <p:cNvPr id="3" name="Subtitle 2"/>
          <p:cNvSpPr>
            <a:spLocks noGrp="1"/>
          </p:cNvSpPr>
          <p:nvPr>
            <p:ph type="subTitle" idx="1" hasCustomPrompt="1"/>
          </p:nvPr>
        </p:nvSpPr>
        <p:spPr>
          <a:xfrm>
            <a:off x="640080" y="1965960"/>
            <a:ext cx="7909560" cy="4114800"/>
          </a:xfrm>
          <a:prstGeom prst="rect">
            <a:avLst/>
          </a:prstGeom>
        </p:spPr>
        <p:txBody>
          <a:bodyPr anchor="t" anchorCtr="0"/>
          <a:lstStyle>
            <a:lvl1pPr marL="457200" indent="-457200" algn="l">
              <a:buAutoNum type="arabicPlain"/>
              <a:defRPr sz="2000" baseline="0">
                <a:solidFill>
                  <a:srgbClr val="494949"/>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 Here</a:t>
            </a:r>
          </a:p>
          <a:p>
            <a:r>
              <a:rPr lang="en-US" dirty="0"/>
              <a:t>Title Here</a:t>
            </a:r>
          </a:p>
          <a:p>
            <a:r>
              <a:rPr lang="en-US" dirty="0"/>
              <a:t>Title Here</a:t>
            </a:r>
          </a:p>
          <a:p>
            <a:r>
              <a:rPr lang="en-US" dirty="0"/>
              <a:t>Title Here</a:t>
            </a:r>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3341729359"/>
      </p:ext>
    </p:extLst>
  </p:cSld>
  <p:clrMapOvr>
    <a:masterClrMapping/>
  </p:clrMapOvr>
  <p:extLst mod="1">
    <p:ext uri="{DCECCB84-F9BA-43D5-87BE-67443E8EF086}">
      <p15:sldGuideLst xmlns:p15="http://schemas.microsoft.com/office/powerpoint/2012/main">
        <p15:guide id="1" orient="horz" pos="384" userDrawn="1">
          <p15:clr>
            <a:srgbClr val="FBAE40"/>
          </p15:clr>
        </p15:guide>
        <p15:guide id="2" pos="288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p>
            <a:r>
              <a:rPr lang="en-US"/>
              <a:t>Click to edit Master title style</a:t>
            </a:r>
          </a:p>
        </p:txBody>
      </p:sp>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sp>
        <p:nvSpPr>
          <p:cNvPr id="5" name="Chart Placeholder 4"/>
          <p:cNvSpPr>
            <a:spLocks noGrp="1"/>
          </p:cNvSpPr>
          <p:nvPr>
            <p:ph type="chart" sz="quarter" idx="11"/>
          </p:nvPr>
        </p:nvSpPr>
        <p:spPr>
          <a:xfrm>
            <a:off x="640080" y="1965960"/>
            <a:ext cx="7909560" cy="4114800"/>
          </a:xfrm>
          <a:prstGeom prst="rect">
            <a:avLst/>
          </a:prstGeom>
        </p:spPr>
        <p:txBody>
          <a:bodyPr/>
          <a:lstStyle/>
          <a:p>
            <a:r>
              <a:rPr lang="en-US"/>
              <a:t>Click icon to add chart</a:t>
            </a:r>
          </a:p>
        </p:txBody>
      </p:sp>
    </p:spTree>
    <p:extLst>
      <p:ext uri="{BB962C8B-B14F-4D97-AF65-F5344CB8AC3E}">
        <p14:creationId xmlns:p14="http://schemas.microsoft.com/office/powerpoint/2010/main" val="21839576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le ">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4800600"/>
          </a:xfrm>
          <a:prstGeom prst="rect">
            <a:avLst/>
          </a:prstGeom>
        </p:spPr>
      </p:pic>
      <p:sp>
        <p:nvSpPr>
          <p:cNvPr id="2" name="Title 1"/>
          <p:cNvSpPr>
            <a:spLocks noGrp="1"/>
          </p:cNvSpPr>
          <p:nvPr>
            <p:ph type="title"/>
          </p:nvPr>
        </p:nvSpPr>
        <p:spPr>
          <a:xfrm>
            <a:off x="1905000" y="5198534"/>
            <a:ext cx="6858000" cy="795866"/>
          </a:xfrm>
          <a:prstGeom prst="rect">
            <a:avLst/>
          </a:prstGeom>
        </p:spPr>
        <p:txBody>
          <a:bodyPr/>
          <a:lstStyle>
            <a:lvl1pPr algn="r">
              <a:defRPr sz="3000">
                <a:solidFill>
                  <a:srgbClr val="888888"/>
                </a:solidFill>
              </a:defRPr>
            </a:lvl1pPr>
          </a:lstStyle>
          <a:p>
            <a:r>
              <a:rPr lang="en-US"/>
              <a:t>Click to edit Master title style</a:t>
            </a:r>
            <a:endParaRPr lang="en-US" dirty="0"/>
          </a:p>
        </p:txBody>
      </p:sp>
      <p:sp>
        <p:nvSpPr>
          <p:cNvPr id="9" name="Text Placeholder 8"/>
          <p:cNvSpPr>
            <a:spLocks noGrp="1"/>
          </p:cNvSpPr>
          <p:nvPr>
            <p:ph type="body" sz="quarter" idx="10"/>
          </p:nvPr>
        </p:nvSpPr>
        <p:spPr>
          <a:xfrm>
            <a:off x="1905000" y="6104467"/>
            <a:ext cx="6858000" cy="576263"/>
          </a:xfrm>
          <a:prstGeom prst="rect">
            <a:avLst/>
          </a:prstGeom>
        </p:spPr>
        <p:txBody>
          <a:bodyPr/>
          <a:lstStyle>
            <a:lvl1pPr algn="r">
              <a:lnSpc>
                <a:spcPct val="80000"/>
              </a:lnSpc>
              <a:defRPr sz="1600" baseline="0">
                <a:solidFill>
                  <a:schemeClr val="tx1"/>
                </a:solidFill>
              </a:defRPr>
            </a:lvl1pPr>
            <a:lvl2pPr algn="r">
              <a:defRPr/>
            </a:lvl2pPr>
          </a:lstStyle>
          <a:p>
            <a:pPr lvl="0"/>
            <a:r>
              <a:rPr lang="en-US"/>
              <a:t>Click to edit Master text styles</a:t>
            </a:r>
          </a:p>
        </p:txBody>
      </p:sp>
      <p:sp>
        <p:nvSpPr>
          <p:cNvPr id="3" name="Rectangle 2"/>
          <p:cNvSpPr/>
          <p:nvPr userDrawn="1"/>
        </p:nvSpPr>
        <p:spPr>
          <a:xfrm>
            <a:off x="0" y="228600"/>
            <a:ext cx="3551273" cy="448733"/>
          </a:xfrm>
          <a:prstGeom prst="rect">
            <a:avLst/>
          </a:prstGeom>
          <a:solidFill>
            <a:srgbClr val="005695"/>
          </a:solidFill>
          <a:ln>
            <a:noFill/>
          </a:ln>
          <a:effectLst>
            <a:outerShdw blurRad="38100" dist="254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663541" y="320935"/>
            <a:ext cx="2749510" cy="276999"/>
          </a:xfrm>
          <a:prstGeom prst="rect">
            <a:avLst/>
          </a:prstGeom>
          <a:noFill/>
        </p:spPr>
        <p:txBody>
          <a:bodyPr wrap="square" rtlCol="0">
            <a:spAutoFit/>
          </a:bodyPr>
          <a:lstStyle/>
          <a:p>
            <a:pPr algn="l"/>
            <a:r>
              <a:rPr lang="en-US" sz="1200" b="1" i="0" dirty="0">
                <a:solidFill>
                  <a:schemeClr val="bg1"/>
                </a:solidFill>
                <a:latin typeface="Arial" charset="0"/>
                <a:ea typeface="Arial" charset="0"/>
                <a:cs typeface="Arial" charset="0"/>
              </a:rPr>
              <a:t>HR EXPERTISE (HR KNOWLEDGE)</a:t>
            </a:r>
          </a:p>
        </p:txBody>
      </p:sp>
      <p:pic>
        <p:nvPicPr>
          <p:cNvPr id="12" name="Picture 11"/>
          <p:cNvPicPr>
            <a:picLocks noChangeAspect="1"/>
          </p:cNvPicPr>
          <p:nvPr userDrawn="1"/>
        </p:nvPicPr>
        <p:blipFill>
          <a:blip r:embed="rId3"/>
          <a:stretch>
            <a:fillRect/>
          </a:stretch>
        </p:blipFill>
        <p:spPr>
          <a:xfrm>
            <a:off x="320041" y="5198534"/>
            <a:ext cx="1466230" cy="845462"/>
          </a:xfrm>
          <a:prstGeom prst="rect">
            <a:avLst/>
          </a:prstGeom>
        </p:spPr>
      </p:pic>
      <p:pic>
        <p:nvPicPr>
          <p:cNvPr id="10" name="Picture 9"/>
          <p:cNvPicPr>
            <a:picLocks noChangeAspect="1"/>
          </p:cNvPicPr>
          <p:nvPr userDrawn="1"/>
        </p:nvPicPr>
        <p:blipFill>
          <a:blip r:embed="rId4"/>
          <a:stretch>
            <a:fillRect/>
          </a:stretch>
        </p:blipFill>
        <p:spPr>
          <a:xfrm>
            <a:off x="320040" y="328259"/>
            <a:ext cx="347472" cy="281955"/>
          </a:xfrm>
          <a:prstGeom prst="rect">
            <a:avLst/>
          </a:prstGeom>
        </p:spPr>
      </p:pic>
    </p:spTree>
    <p:extLst>
      <p:ext uri="{BB962C8B-B14F-4D97-AF65-F5344CB8AC3E}">
        <p14:creationId xmlns:p14="http://schemas.microsoft.com/office/powerpoint/2010/main" val="4447902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Divider ">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EF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hasCustomPrompt="1"/>
          </p:nvPr>
        </p:nvSpPr>
        <p:spPr>
          <a:xfrm>
            <a:off x="512234" y="1775637"/>
            <a:ext cx="8119533" cy="4218763"/>
          </a:xfrm>
          <a:prstGeom prst="rect">
            <a:avLst/>
          </a:prstGeom>
        </p:spPr>
        <p:txBody>
          <a:bodyPr anchor="ctr"/>
          <a:lstStyle>
            <a:lvl1pPr algn="ctr">
              <a:defRPr sz="4800">
                <a:solidFill>
                  <a:srgbClr val="888888"/>
                </a:solidFill>
              </a:defRPr>
            </a:lvl1pPr>
          </a:lstStyle>
          <a:p>
            <a:r>
              <a:rPr lang="en-US" dirty="0"/>
              <a:t>Dividing Slide Name</a:t>
            </a:r>
          </a:p>
        </p:txBody>
      </p:sp>
      <p:sp>
        <p:nvSpPr>
          <p:cNvPr id="11" name="TextBox 10"/>
          <p:cNvSpPr txBox="1"/>
          <p:nvPr userDrawn="1"/>
        </p:nvSpPr>
        <p:spPr>
          <a:xfrm>
            <a:off x="2997200" y="1153434"/>
            <a:ext cx="3149600" cy="276999"/>
          </a:xfrm>
          <a:prstGeom prst="rect">
            <a:avLst/>
          </a:prstGeom>
          <a:noFill/>
        </p:spPr>
        <p:txBody>
          <a:bodyPr wrap="square" rtlCol="0">
            <a:spAutoFit/>
          </a:bodyPr>
          <a:lstStyle/>
          <a:p>
            <a:pPr algn="ctr"/>
            <a:r>
              <a:rPr lang="en-US" sz="1200" b="1" i="0" dirty="0">
                <a:solidFill>
                  <a:srgbClr val="888888"/>
                </a:solidFill>
                <a:latin typeface="Arial" charset="0"/>
                <a:ea typeface="Arial" charset="0"/>
                <a:cs typeface="Arial" charset="0"/>
              </a:rPr>
              <a:t>HR EXPERTISE</a:t>
            </a:r>
            <a:r>
              <a:rPr lang="en-US" sz="1200" b="1" i="0" baseline="0" dirty="0">
                <a:solidFill>
                  <a:srgbClr val="888888"/>
                </a:solidFill>
                <a:latin typeface="Arial" charset="0"/>
                <a:ea typeface="Arial" charset="0"/>
                <a:cs typeface="Arial" charset="0"/>
              </a:rPr>
              <a:t> (HR KNOWLEDGE)</a:t>
            </a:r>
            <a:endParaRPr lang="en-US" sz="1200" b="1" i="0" dirty="0">
              <a:solidFill>
                <a:srgbClr val="888888"/>
              </a:solidFill>
              <a:latin typeface="Arial" charset="0"/>
              <a:ea typeface="Arial" charset="0"/>
              <a:cs typeface="Arial" charset="0"/>
            </a:endParaRPr>
          </a:p>
        </p:txBody>
      </p:sp>
      <p:pic>
        <p:nvPicPr>
          <p:cNvPr id="3" name="Picture 2"/>
          <p:cNvPicPr>
            <a:picLocks noChangeAspect="1"/>
          </p:cNvPicPr>
          <p:nvPr userDrawn="1"/>
        </p:nvPicPr>
        <p:blipFill>
          <a:blip r:embed="rId2"/>
          <a:stretch>
            <a:fillRect/>
          </a:stretch>
        </p:blipFill>
        <p:spPr>
          <a:xfrm>
            <a:off x="4119372" y="254712"/>
            <a:ext cx="905256" cy="734568"/>
          </a:xfrm>
          <a:prstGeom prst="rect">
            <a:avLst/>
          </a:prstGeom>
        </p:spPr>
      </p:pic>
    </p:spTree>
    <p:extLst>
      <p:ext uri="{BB962C8B-B14F-4D97-AF65-F5344CB8AC3E}">
        <p14:creationId xmlns:p14="http://schemas.microsoft.com/office/powerpoint/2010/main" val="10300116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Head/3-level bullets">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p:nvPr>
        </p:nvSpPr>
        <p:spPr>
          <a:xfrm>
            <a:off x="640080" y="1965960"/>
            <a:ext cx="7909560" cy="4114800"/>
          </a:xfrm>
          <a:prstGeom prst="rect">
            <a:avLst/>
          </a:prstGeom>
        </p:spPr>
        <p:txBody>
          <a:bodyPr/>
          <a:lstStyle>
            <a:lvl1pPr marL="285750" indent="-285750">
              <a:buFont typeface="Arial" charset="0"/>
              <a:buChar char="•"/>
              <a:defRPr>
                <a:solidFill>
                  <a:srgbClr val="494949"/>
                </a:solidFill>
              </a:defRPr>
            </a:lvl1pPr>
            <a:lvl2pPr marL="628650" indent="-285750">
              <a:buFont typeface="Arial" charset="0"/>
              <a:buChar char="•"/>
              <a:defRPr>
                <a:solidFill>
                  <a:srgbClr val="494949"/>
                </a:solidFill>
              </a:defRPr>
            </a:lvl2pPr>
            <a:lvl3pPr marL="971550" indent="-285750">
              <a:buFont typeface="Arial" charset="0"/>
              <a:buChar char="•"/>
              <a:defRPr>
                <a:solidFill>
                  <a:srgbClr val="494949"/>
                </a:solidFill>
              </a:defRPr>
            </a:lvl3pPr>
            <a:lvl4pPr marL="1200150" indent="-171450">
              <a:buFont typeface="Arial" charset="0"/>
              <a:buChar char="•"/>
              <a:defRPr/>
            </a:lvl4pPr>
            <a:lvl5pPr marL="1543050" indent="-171450">
              <a:buFont typeface="Arial" charset="0"/>
              <a:buChar char="•"/>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68679564"/>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Head/Numbered Lis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78"/>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hasCustomPrompt="1"/>
          </p:nvPr>
        </p:nvSpPr>
        <p:spPr>
          <a:xfrm>
            <a:off x="640080" y="1965960"/>
            <a:ext cx="7909560" cy="4114800"/>
          </a:xfrm>
          <a:prstGeom prst="rect">
            <a:avLst/>
          </a:prstGeom>
        </p:spPr>
        <p:txBody>
          <a:bodyPr/>
          <a:lstStyle>
            <a:lvl1pPr marL="342900" indent="-342900">
              <a:buFont typeface="+mj-lt"/>
              <a:buAutoNum type="arabicPeriod"/>
              <a:defRPr baseline="0">
                <a:solidFill>
                  <a:srgbClr val="494949"/>
                </a:solidFill>
              </a:defRPr>
            </a:lvl1pPr>
            <a:lvl2pPr marL="628650" indent="-285750">
              <a:buFont typeface="Arial" charset="0"/>
              <a:buChar char="•"/>
              <a:defRPr/>
            </a:lvl2pPr>
            <a:lvl3pPr marL="971550" indent="-285750">
              <a:buFont typeface="Arial" charset="0"/>
              <a:buChar char="•"/>
              <a:defRPr/>
            </a:lvl3pPr>
            <a:lvl4pPr marL="1200150" indent="-171450">
              <a:buFont typeface="Arial" charset="0"/>
              <a:buChar char="•"/>
              <a:defRPr/>
            </a:lvl4pPr>
            <a:lvl5pPr marL="1543050" indent="-171450">
              <a:buFont typeface="Arial" charset="0"/>
              <a:buChar char="•"/>
              <a:defRPr/>
            </a:lvl5pPr>
          </a:lstStyle>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p:txBody>
      </p:sp>
    </p:spTree>
    <p:extLst>
      <p:ext uri="{BB962C8B-B14F-4D97-AF65-F5344CB8AC3E}">
        <p14:creationId xmlns:p14="http://schemas.microsoft.com/office/powerpoint/2010/main" val="1763524905"/>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lumn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10" name="Chart 9"/>
          <p:cNvGraphicFramePr/>
          <p:nvPr userDrawn="1">
            <p:extLst>
              <p:ext uri="{D42A27DB-BD31-4B8C-83A1-F6EECF244321}">
                <p14:modId xmlns:p14="http://schemas.microsoft.com/office/powerpoint/2010/main" val="1980639196"/>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76015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able Gu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graphicFrame>
        <p:nvGraphicFramePr>
          <p:cNvPr id="6" name="Table 5"/>
          <p:cNvGraphicFramePr>
            <a:graphicFrameLocks noGrp="1"/>
          </p:cNvGraphicFramePr>
          <p:nvPr userDrawn="1">
            <p:extLst>
              <p:ext uri="{D42A27DB-BD31-4B8C-83A1-F6EECF244321}">
                <p14:modId xmlns:p14="http://schemas.microsoft.com/office/powerpoint/2010/main" val="1741576009"/>
              </p:ext>
            </p:extLst>
          </p:nvPr>
        </p:nvGraphicFramePr>
        <p:xfrm>
          <a:off x="863601" y="1397000"/>
          <a:ext cx="7569198" cy="1483360"/>
        </p:xfrm>
        <a:graphic>
          <a:graphicData uri="http://schemas.openxmlformats.org/drawingml/2006/table">
            <a:tbl>
              <a:tblPr firstRow="1" bandRow="1">
                <a:tableStyleId>{68D230F3-CF80-4859-8CE7-A43EE81993B5}</a:tableStyleId>
              </a:tblPr>
              <a:tblGrid>
                <a:gridCol w="2523066">
                  <a:extLst>
                    <a:ext uri="{9D8B030D-6E8A-4147-A177-3AD203B41FA5}">
                      <a16:colId xmlns:a16="http://schemas.microsoft.com/office/drawing/2014/main" val="20000"/>
                    </a:ext>
                  </a:extLst>
                </a:gridCol>
                <a:gridCol w="2523066">
                  <a:extLst>
                    <a:ext uri="{9D8B030D-6E8A-4147-A177-3AD203B41FA5}">
                      <a16:colId xmlns:a16="http://schemas.microsoft.com/office/drawing/2014/main" val="20001"/>
                    </a:ext>
                  </a:extLst>
                </a:gridCol>
                <a:gridCol w="2523066">
                  <a:extLst>
                    <a:ext uri="{9D8B030D-6E8A-4147-A177-3AD203B41FA5}">
                      <a16:colId xmlns:a16="http://schemas.microsoft.com/office/drawing/2014/main" val="20002"/>
                    </a:ext>
                  </a:extLst>
                </a:gridCol>
              </a:tblGrid>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317383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p>
            <a:r>
              <a:rPr lang="en-US"/>
              <a:t>Click to edit Master title style</a:t>
            </a:r>
          </a:p>
        </p:txBody>
      </p:sp>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sp>
        <p:nvSpPr>
          <p:cNvPr id="5" name="Chart Placeholder 4"/>
          <p:cNvSpPr>
            <a:spLocks noGrp="1"/>
          </p:cNvSpPr>
          <p:nvPr>
            <p:ph type="chart" sz="quarter" idx="11"/>
          </p:nvPr>
        </p:nvSpPr>
        <p:spPr>
          <a:xfrm>
            <a:off x="640080" y="1965960"/>
            <a:ext cx="7909560" cy="4114800"/>
          </a:xfrm>
          <a:prstGeom prst="rect">
            <a:avLst/>
          </a:prstGeom>
        </p:spPr>
        <p:txBody>
          <a:bodyPr/>
          <a:lstStyle/>
          <a:p>
            <a:r>
              <a:rPr lang="en-US" dirty="0"/>
              <a:t>Click icon to add chart</a:t>
            </a:r>
          </a:p>
        </p:txBody>
      </p:sp>
    </p:spTree>
    <p:extLst>
      <p:ext uri="{BB962C8B-B14F-4D97-AF65-F5344CB8AC3E}">
        <p14:creationId xmlns:p14="http://schemas.microsoft.com/office/powerpoint/2010/main" val="12533707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4800600"/>
          </a:xfrm>
          <a:prstGeom prst="rect">
            <a:avLst/>
          </a:prstGeom>
        </p:spPr>
      </p:pic>
      <p:sp>
        <p:nvSpPr>
          <p:cNvPr id="2" name="Title 1"/>
          <p:cNvSpPr>
            <a:spLocks noGrp="1"/>
          </p:cNvSpPr>
          <p:nvPr>
            <p:ph type="title"/>
          </p:nvPr>
        </p:nvSpPr>
        <p:spPr>
          <a:xfrm>
            <a:off x="1905000" y="5198534"/>
            <a:ext cx="6858000" cy="795866"/>
          </a:xfrm>
          <a:prstGeom prst="rect">
            <a:avLst/>
          </a:prstGeom>
        </p:spPr>
        <p:txBody>
          <a:bodyPr/>
          <a:lstStyle>
            <a:lvl1pPr algn="r">
              <a:defRPr sz="3000">
                <a:solidFill>
                  <a:srgbClr val="888888"/>
                </a:solidFill>
              </a:defRPr>
            </a:lvl1pPr>
          </a:lstStyle>
          <a:p>
            <a:r>
              <a:rPr lang="en-US"/>
              <a:t>Click to edit Master title style</a:t>
            </a:r>
            <a:endParaRPr lang="en-US" dirty="0"/>
          </a:p>
        </p:txBody>
      </p:sp>
      <p:sp>
        <p:nvSpPr>
          <p:cNvPr id="9" name="Text Placeholder 8"/>
          <p:cNvSpPr>
            <a:spLocks noGrp="1"/>
          </p:cNvSpPr>
          <p:nvPr>
            <p:ph type="body" sz="quarter" idx="10"/>
          </p:nvPr>
        </p:nvSpPr>
        <p:spPr>
          <a:xfrm>
            <a:off x="1905000" y="6104467"/>
            <a:ext cx="6858000" cy="576263"/>
          </a:xfrm>
          <a:prstGeom prst="rect">
            <a:avLst/>
          </a:prstGeom>
        </p:spPr>
        <p:txBody>
          <a:bodyPr/>
          <a:lstStyle>
            <a:lvl1pPr algn="r">
              <a:lnSpc>
                <a:spcPct val="80000"/>
              </a:lnSpc>
              <a:defRPr sz="1600" baseline="0">
                <a:solidFill>
                  <a:schemeClr val="tx1"/>
                </a:solidFill>
              </a:defRPr>
            </a:lvl1pPr>
            <a:lvl2pPr algn="r">
              <a:defRPr/>
            </a:lvl2pPr>
          </a:lstStyle>
          <a:p>
            <a:pPr lvl="0"/>
            <a:r>
              <a:rPr lang="en-US"/>
              <a:t>Click to edit Master text styles</a:t>
            </a:r>
          </a:p>
        </p:txBody>
      </p:sp>
      <p:sp>
        <p:nvSpPr>
          <p:cNvPr id="3" name="Rectangle 2"/>
          <p:cNvSpPr/>
          <p:nvPr userDrawn="1"/>
        </p:nvSpPr>
        <p:spPr>
          <a:xfrm>
            <a:off x="0" y="228600"/>
            <a:ext cx="3551273" cy="448733"/>
          </a:xfrm>
          <a:prstGeom prst="rect">
            <a:avLst/>
          </a:prstGeom>
          <a:solidFill>
            <a:srgbClr val="005695"/>
          </a:solidFill>
          <a:ln>
            <a:noFill/>
          </a:ln>
          <a:effectLst>
            <a:outerShdw blurRad="38100" dist="254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7"/>
          <p:cNvSpPr txBox="1"/>
          <p:nvPr userDrawn="1"/>
        </p:nvSpPr>
        <p:spPr>
          <a:xfrm>
            <a:off x="663541" y="320935"/>
            <a:ext cx="2749510" cy="276999"/>
          </a:xfrm>
          <a:prstGeom prst="rect">
            <a:avLst/>
          </a:prstGeom>
          <a:noFill/>
        </p:spPr>
        <p:txBody>
          <a:bodyPr wrap="square" rtlCol="0">
            <a:spAutoFit/>
          </a:bodyPr>
          <a:lstStyle/>
          <a:p>
            <a:r>
              <a:rPr lang="en-US" sz="1200" b="1" dirty="0">
                <a:solidFill>
                  <a:srgbClr val="FFFFFF"/>
                </a:solidFill>
                <a:ea typeface="Arial" charset="0"/>
                <a:cs typeface="Arial" charset="0"/>
              </a:rPr>
              <a:t>HR EXPERTISE (HR KNOWLEDGE)</a:t>
            </a:r>
          </a:p>
        </p:txBody>
      </p:sp>
      <p:pic>
        <p:nvPicPr>
          <p:cNvPr id="12" name="Picture 11"/>
          <p:cNvPicPr>
            <a:picLocks noChangeAspect="1"/>
          </p:cNvPicPr>
          <p:nvPr userDrawn="1"/>
        </p:nvPicPr>
        <p:blipFill>
          <a:blip r:embed="rId3"/>
          <a:stretch>
            <a:fillRect/>
          </a:stretch>
        </p:blipFill>
        <p:spPr>
          <a:xfrm>
            <a:off x="320041" y="5198534"/>
            <a:ext cx="1466230" cy="845462"/>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5613" y="279056"/>
            <a:ext cx="277928" cy="349863"/>
          </a:xfrm>
          <a:prstGeom prst="rect">
            <a:avLst/>
          </a:prstGeom>
        </p:spPr>
      </p:pic>
    </p:spTree>
    <p:extLst>
      <p:ext uri="{BB962C8B-B14F-4D97-AF65-F5344CB8AC3E}">
        <p14:creationId xmlns:p14="http://schemas.microsoft.com/office/powerpoint/2010/main" val="17575093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EF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itle 1"/>
          <p:cNvSpPr>
            <a:spLocks noGrp="1"/>
          </p:cNvSpPr>
          <p:nvPr>
            <p:ph type="title" hasCustomPrompt="1"/>
          </p:nvPr>
        </p:nvSpPr>
        <p:spPr>
          <a:xfrm>
            <a:off x="512234" y="1775637"/>
            <a:ext cx="8119533" cy="4218763"/>
          </a:xfrm>
          <a:prstGeom prst="rect">
            <a:avLst/>
          </a:prstGeom>
        </p:spPr>
        <p:txBody>
          <a:bodyPr anchor="ctr"/>
          <a:lstStyle>
            <a:lvl1pPr algn="ctr">
              <a:defRPr sz="4800">
                <a:solidFill>
                  <a:srgbClr val="888888"/>
                </a:solidFill>
              </a:defRPr>
            </a:lvl1pPr>
          </a:lstStyle>
          <a:p>
            <a:r>
              <a:rPr lang="en-US" dirty="0"/>
              <a:t>Dividing Slide Name</a:t>
            </a:r>
          </a:p>
        </p:txBody>
      </p:sp>
      <p:sp>
        <p:nvSpPr>
          <p:cNvPr id="11" name="TextBox 10"/>
          <p:cNvSpPr txBox="1"/>
          <p:nvPr userDrawn="1"/>
        </p:nvSpPr>
        <p:spPr>
          <a:xfrm>
            <a:off x="2997200" y="1153434"/>
            <a:ext cx="3149600" cy="276999"/>
          </a:xfrm>
          <a:prstGeom prst="rect">
            <a:avLst/>
          </a:prstGeom>
          <a:noFill/>
        </p:spPr>
        <p:txBody>
          <a:bodyPr wrap="square" rtlCol="0">
            <a:spAutoFit/>
          </a:bodyPr>
          <a:lstStyle/>
          <a:p>
            <a:pPr algn="ctr"/>
            <a:r>
              <a:rPr lang="en-US" sz="1200" b="1" dirty="0">
                <a:solidFill>
                  <a:srgbClr val="888888"/>
                </a:solidFill>
                <a:ea typeface="Arial" charset="0"/>
                <a:cs typeface="Arial" charset="0"/>
              </a:rPr>
              <a:t>HR EXPERTISE (HR KNOWLEDGE)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2198" y="191282"/>
            <a:ext cx="699603" cy="880678"/>
          </a:xfrm>
          <a:prstGeom prst="rect">
            <a:avLst/>
          </a:prstGeom>
        </p:spPr>
      </p:pic>
    </p:spTree>
    <p:extLst>
      <p:ext uri="{BB962C8B-B14F-4D97-AF65-F5344CB8AC3E}">
        <p14:creationId xmlns:p14="http://schemas.microsoft.com/office/powerpoint/2010/main" val="1721372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19912946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able of Conten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0079" y="637191"/>
            <a:ext cx="7909560" cy="1143000"/>
          </a:xfrm>
          <a:prstGeom prst="rect">
            <a:avLst/>
          </a:prstGeom>
        </p:spPr>
        <p:txBody>
          <a:bodyPr anchor="b"/>
          <a:lstStyle>
            <a:lvl1pPr algn="l">
              <a:defRPr sz="3600">
                <a:solidFill>
                  <a:srgbClr val="888888"/>
                </a:solidFill>
              </a:defRPr>
            </a:lvl1pPr>
          </a:lstStyle>
          <a:p>
            <a:r>
              <a:rPr lang="en-US" dirty="0"/>
              <a:t>Table of Contents</a:t>
            </a:r>
          </a:p>
        </p:txBody>
      </p:sp>
      <p:sp>
        <p:nvSpPr>
          <p:cNvPr id="3" name="Subtitle 2"/>
          <p:cNvSpPr>
            <a:spLocks noGrp="1"/>
          </p:cNvSpPr>
          <p:nvPr>
            <p:ph type="subTitle" idx="1" hasCustomPrompt="1"/>
          </p:nvPr>
        </p:nvSpPr>
        <p:spPr>
          <a:xfrm>
            <a:off x="640080" y="1965960"/>
            <a:ext cx="7909560" cy="4114800"/>
          </a:xfrm>
          <a:prstGeom prst="rect">
            <a:avLst/>
          </a:prstGeom>
        </p:spPr>
        <p:txBody>
          <a:bodyPr anchor="t" anchorCtr="0"/>
          <a:lstStyle>
            <a:lvl1pPr marL="457200" indent="-457200" algn="l">
              <a:buAutoNum type="arabicPlain"/>
              <a:defRPr sz="2000" baseline="0">
                <a:solidFill>
                  <a:srgbClr val="494949"/>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 Here</a:t>
            </a:r>
          </a:p>
          <a:p>
            <a:r>
              <a:rPr lang="en-US" dirty="0"/>
              <a:t>Title Here</a:t>
            </a:r>
          </a:p>
          <a:p>
            <a:r>
              <a:rPr lang="en-US" dirty="0"/>
              <a:t>Title Here</a:t>
            </a:r>
          </a:p>
          <a:p>
            <a:r>
              <a:rPr lang="en-US" dirty="0"/>
              <a:t>Title Here</a:t>
            </a:r>
          </a:p>
        </p:txBody>
      </p:sp>
      <p:sp>
        <p:nvSpPr>
          <p:cNvPr id="6" name="Slide Number Placeholder 5"/>
          <p:cNvSpPr>
            <a:spLocks noGrp="1"/>
          </p:cNvSpPr>
          <p:nvPr>
            <p:ph type="sldNum" sz="quarter" idx="12"/>
          </p:nvPr>
        </p:nvSpPr>
        <p:spPr/>
        <p:txBody>
          <a:bodyPr/>
          <a:lstStyle/>
          <a:p>
            <a:fld id="{506414DB-A8E4-F441-AE2B-1CF7F6F991BF}" type="slidenum">
              <a:rPr lang="en-US" smtClean="0">
                <a:solidFill>
                  <a:srgbClr val="545454">
                    <a:tint val="75000"/>
                  </a:srgbClr>
                </a:solidFill>
              </a:rPr>
              <a:pPr/>
              <a:t>‹#›</a:t>
            </a:fld>
            <a:endParaRPr lang="en-US">
              <a:solidFill>
                <a:srgbClr val="545454">
                  <a:tint val="75000"/>
                </a:srgbClr>
              </a:solidFill>
            </a:endParaRPr>
          </a:p>
        </p:txBody>
      </p:sp>
    </p:spTree>
    <p:extLst>
      <p:ext uri="{BB962C8B-B14F-4D97-AF65-F5344CB8AC3E}">
        <p14:creationId xmlns:p14="http://schemas.microsoft.com/office/powerpoint/2010/main" val="1748155316"/>
      </p:ext>
    </p:extLst>
  </p:cSld>
  <p:clrMapOvr>
    <a:masterClrMapping/>
  </p:clrMapOvr>
  <p:extLst mod="1">
    <p:ext uri="{DCECCB84-F9BA-43D5-87BE-67443E8EF086}">
      <p15:sldGuideLst xmlns:p15="http://schemas.microsoft.com/office/powerpoint/2012/main">
        <p15:guide id="1" orient="horz" pos="384">
          <p15:clr>
            <a:srgbClr val="FBAE40"/>
          </p15:clr>
        </p15:guide>
        <p15:guide id="2"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solidFill>
                  <a:srgbClr val="545454">
                    <a:tint val="75000"/>
                  </a:srgbClr>
                </a:solidFill>
              </a:rPr>
              <a:pPr/>
              <a:t>‹#›</a:t>
            </a:fld>
            <a:endParaRPr lang="en-US">
              <a:solidFill>
                <a:srgbClr val="545454">
                  <a:tint val="75000"/>
                </a:srgbClr>
              </a:solidFill>
            </a:endParaRPr>
          </a:p>
        </p:txBody>
      </p:sp>
    </p:spTree>
    <p:extLst>
      <p:ext uri="{BB962C8B-B14F-4D97-AF65-F5344CB8AC3E}">
        <p14:creationId xmlns:p14="http://schemas.microsoft.com/office/powerpoint/2010/main" val="4323693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Head/Body - 1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anchor="t" anchorCtr="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solidFill>
                  <a:srgbClr val="545454">
                    <a:tint val="75000"/>
                  </a:srgbClr>
                </a:solidFill>
              </a:rPr>
              <a:pPr/>
              <a:t>‹#›</a:t>
            </a:fld>
            <a:endParaRPr lang="en-US">
              <a:solidFill>
                <a:srgbClr val="545454">
                  <a:tint val="75000"/>
                </a:srgbClr>
              </a:solidFill>
            </a:endParaRPr>
          </a:p>
        </p:txBody>
      </p:sp>
    </p:spTree>
    <p:extLst>
      <p:ext uri="{BB962C8B-B14F-4D97-AF65-F5344CB8AC3E}">
        <p14:creationId xmlns:p14="http://schemas.microsoft.com/office/powerpoint/2010/main" val="571656921"/>
      </p:ext>
    </p:extLst>
  </p:cSld>
  <p:clrMapOvr>
    <a:masterClrMapping/>
  </p:clrMapOvr>
  <p:extLst mod="1">
    <p:ext uri="{DCECCB84-F9BA-43D5-87BE-67443E8EF086}">
      <p15:sldGuideLst xmlns:p15="http://schemas.microsoft.com/office/powerpoint/2012/main">
        <p15:guide id="1" orient="horz" pos="360">
          <p15:clr>
            <a:srgbClr val="FBAE40"/>
          </p15:clr>
        </p15:guide>
        <p15:guide id="2" pos="28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Head/Body - 2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numCol="2" spcCol="36576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 </a:t>
            </a:r>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solidFill>
                  <a:srgbClr val="545454">
                    <a:tint val="75000"/>
                  </a:srgbClr>
                </a:solidFill>
              </a:rPr>
              <a:pPr/>
              <a:t>‹#›</a:t>
            </a:fld>
            <a:endParaRPr lang="en-US">
              <a:solidFill>
                <a:srgbClr val="545454">
                  <a:tint val="75000"/>
                </a:srgbClr>
              </a:solidFill>
            </a:endParaRPr>
          </a:p>
        </p:txBody>
      </p:sp>
    </p:spTree>
    <p:extLst>
      <p:ext uri="{BB962C8B-B14F-4D97-AF65-F5344CB8AC3E}">
        <p14:creationId xmlns:p14="http://schemas.microsoft.com/office/powerpoint/2010/main" val="654841640"/>
      </p:ext>
    </p:extLst>
  </p:cSld>
  <p:clrMapOvr>
    <a:masterClrMapping/>
  </p:clrMapOvr>
  <p:extLst mod="1">
    <p:ext uri="{DCECCB84-F9BA-43D5-87BE-67443E8EF086}">
      <p15:sldGuideLst xmlns:p15="http://schemas.microsoft.com/office/powerpoint/2012/main">
        <p15:guide id="1" orient="horz" pos="1008">
          <p15:clr>
            <a:srgbClr val="FBAE40"/>
          </p15:clr>
        </p15:guide>
        <p15:guide id="2"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ad/3-level bullets">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solidFill>
                  <a:srgbClr val="545454">
                    <a:tint val="75000"/>
                  </a:srgbClr>
                </a:solidFill>
              </a:rPr>
              <a:pPr/>
              <a:t>‹#›</a:t>
            </a:fld>
            <a:endParaRPr lang="en-US">
              <a:solidFill>
                <a:srgbClr val="545454">
                  <a:tint val="75000"/>
                </a:srgbClr>
              </a:solidFill>
            </a:endParaRPr>
          </a:p>
        </p:txBody>
      </p:sp>
      <p:sp>
        <p:nvSpPr>
          <p:cNvPr id="7" name="Text Placeholder 6"/>
          <p:cNvSpPr>
            <a:spLocks noGrp="1"/>
          </p:cNvSpPr>
          <p:nvPr>
            <p:ph type="body" sz="quarter" idx="13"/>
          </p:nvPr>
        </p:nvSpPr>
        <p:spPr>
          <a:xfrm>
            <a:off x="640080" y="1965960"/>
            <a:ext cx="7909560" cy="4114800"/>
          </a:xfrm>
          <a:prstGeom prst="rect">
            <a:avLst/>
          </a:prstGeom>
        </p:spPr>
        <p:txBody>
          <a:bodyPr/>
          <a:lstStyle>
            <a:lvl1pPr marL="285750" indent="-285750">
              <a:buFont typeface="Arial" charset="0"/>
              <a:buChar char="•"/>
              <a:defRPr>
                <a:solidFill>
                  <a:srgbClr val="494949"/>
                </a:solidFill>
              </a:defRPr>
            </a:lvl1pPr>
            <a:lvl2pPr marL="628650" indent="-285750">
              <a:buFont typeface="Arial" charset="0"/>
              <a:buChar char="•"/>
              <a:defRPr>
                <a:solidFill>
                  <a:srgbClr val="494949"/>
                </a:solidFill>
              </a:defRPr>
            </a:lvl2pPr>
            <a:lvl3pPr marL="971550" indent="-285750">
              <a:buFont typeface="Arial" charset="0"/>
              <a:buChar char="•"/>
              <a:defRPr>
                <a:solidFill>
                  <a:srgbClr val="494949"/>
                </a:solidFill>
              </a:defRPr>
            </a:lvl3pPr>
            <a:lvl4pPr marL="1200150" indent="-171450">
              <a:buFont typeface="Arial" charset="0"/>
              <a:buChar char="•"/>
              <a:defRPr/>
            </a:lvl4pPr>
            <a:lvl5pPr marL="1543050" indent="-171450">
              <a:buFont typeface="Arial" charset="0"/>
              <a:buChar char="•"/>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1865872"/>
      </p:ext>
    </p:extLst>
  </p:cSld>
  <p:clrMapOvr>
    <a:masterClrMapping/>
  </p:clrMapOvr>
  <p:extLst mod="1">
    <p:ext uri="{DCECCB84-F9BA-43D5-87BE-67443E8EF086}">
      <p15:sldGuideLst xmlns:p15="http://schemas.microsoft.com/office/powerpoint/2012/main">
        <p15:guide id="1" orient="horz" pos="1008">
          <p15:clr>
            <a:srgbClr val="FBAE40"/>
          </p15:clr>
        </p15:guide>
        <p15:guide id="2" pos="28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ead/Numbered Lis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78"/>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solidFill>
                  <a:srgbClr val="545454">
                    <a:tint val="75000"/>
                  </a:srgbClr>
                </a:solidFill>
              </a:rPr>
              <a:pPr/>
              <a:t>‹#›</a:t>
            </a:fld>
            <a:endParaRPr lang="en-US">
              <a:solidFill>
                <a:srgbClr val="545454">
                  <a:tint val="75000"/>
                </a:srgbClr>
              </a:solidFill>
            </a:endParaRPr>
          </a:p>
        </p:txBody>
      </p:sp>
      <p:sp>
        <p:nvSpPr>
          <p:cNvPr id="7" name="Text Placeholder 6"/>
          <p:cNvSpPr>
            <a:spLocks noGrp="1"/>
          </p:cNvSpPr>
          <p:nvPr>
            <p:ph type="body" sz="quarter" idx="13" hasCustomPrompt="1"/>
          </p:nvPr>
        </p:nvSpPr>
        <p:spPr>
          <a:xfrm>
            <a:off x="640080" y="1965960"/>
            <a:ext cx="7909560" cy="4114800"/>
          </a:xfrm>
          <a:prstGeom prst="rect">
            <a:avLst/>
          </a:prstGeom>
        </p:spPr>
        <p:txBody>
          <a:bodyPr/>
          <a:lstStyle>
            <a:lvl1pPr marL="342900" indent="-342900">
              <a:buFont typeface="+mj-lt"/>
              <a:buAutoNum type="arabicPeriod"/>
              <a:defRPr baseline="0">
                <a:solidFill>
                  <a:srgbClr val="494949"/>
                </a:solidFill>
              </a:defRPr>
            </a:lvl1pPr>
            <a:lvl2pPr marL="628650" indent="-285750">
              <a:buFont typeface="Arial" charset="0"/>
              <a:buChar char="•"/>
              <a:defRPr/>
            </a:lvl2pPr>
            <a:lvl3pPr marL="971550" indent="-285750">
              <a:buFont typeface="Arial" charset="0"/>
              <a:buChar char="•"/>
              <a:defRPr/>
            </a:lvl3pPr>
            <a:lvl4pPr marL="1200150" indent="-171450">
              <a:buFont typeface="Arial" charset="0"/>
              <a:buChar char="•"/>
              <a:defRPr/>
            </a:lvl4pPr>
            <a:lvl5pPr marL="1543050" indent="-171450">
              <a:buFont typeface="Arial" charset="0"/>
              <a:buChar char="•"/>
              <a:defRPr/>
            </a:lvl5pPr>
          </a:lstStyle>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p:txBody>
      </p:sp>
    </p:spTree>
    <p:extLst>
      <p:ext uri="{BB962C8B-B14F-4D97-AF65-F5344CB8AC3E}">
        <p14:creationId xmlns:p14="http://schemas.microsoft.com/office/powerpoint/2010/main" val="4214947386"/>
      </p:ext>
    </p:extLst>
  </p:cSld>
  <p:clrMapOvr>
    <a:masterClrMapping/>
  </p:clrMapOvr>
  <p:extLst mod="1">
    <p:ext uri="{DCECCB84-F9BA-43D5-87BE-67443E8EF086}">
      <p15:sldGuideLst xmlns:p15="http://schemas.microsoft.com/office/powerpoint/2012/main">
        <p15:guide id="1" orient="horz" pos="1008">
          <p15:clr>
            <a:srgbClr val="FBAE40"/>
          </p15:clr>
        </p15:guide>
        <p15:guide id="2" pos="28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Head/Double conten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4008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6344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12"/>
          </p:nvPr>
        </p:nvSpPr>
        <p:spPr/>
        <p:txBody>
          <a:bodyPr/>
          <a:lstStyle/>
          <a:p>
            <a:fld id="{506414DB-A8E4-F441-AE2B-1CF7F6F991BF}" type="slidenum">
              <a:rPr lang="en-US" smtClean="0">
                <a:solidFill>
                  <a:srgbClr val="545454">
                    <a:tint val="75000"/>
                  </a:srgbClr>
                </a:solidFill>
              </a:rPr>
              <a:pPr/>
              <a:t>‹#›</a:t>
            </a:fld>
            <a:endParaRPr lang="en-US">
              <a:solidFill>
                <a:srgbClr val="545454">
                  <a:tint val="75000"/>
                </a:srgbClr>
              </a:solidFill>
            </a:endParaRPr>
          </a:p>
        </p:txBody>
      </p:sp>
    </p:spTree>
    <p:extLst>
      <p:ext uri="{BB962C8B-B14F-4D97-AF65-F5344CB8AC3E}">
        <p14:creationId xmlns:p14="http://schemas.microsoft.com/office/powerpoint/2010/main" val="33290318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lumn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solidFill>
                  <a:srgbClr val="545454">
                    <a:tint val="75000"/>
                  </a:srgbClr>
                </a:solidFill>
              </a:rPr>
              <a:pPr/>
              <a:t>‹#›</a:t>
            </a:fld>
            <a:endParaRPr lang="en-US">
              <a:solidFill>
                <a:srgbClr val="545454">
                  <a:tint val="75000"/>
                </a:srgbClr>
              </a:solidFill>
            </a:endParaRPr>
          </a:p>
        </p:txBody>
      </p:sp>
      <p:graphicFrame>
        <p:nvGraphicFramePr>
          <p:cNvPr id="10" name="Chart 9"/>
          <p:cNvGraphicFramePr/>
          <p:nvPr userDrawn="1">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340675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ar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solidFill>
                  <a:srgbClr val="545454">
                    <a:tint val="75000"/>
                  </a:srgbClr>
                </a:solidFill>
              </a:rPr>
              <a:pPr/>
              <a:t>‹#›</a:t>
            </a:fld>
            <a:endParaRPr lang="en-US">
              <a:solidFill>
                <a:srgbClr val="545454">
                  <a:tint val="75000"/>
                </a:srgbClr>
              </a:solidFill>
            </a:endParaRPr>
          </a:p>
        </p:txBody>
      </p:sp>
      <p:graphicFrame>
        <p:nvGraphicFramePr>
          <p:cNvPr id="5" name="Chart 4"/>
          <p:cNvGraphicFramePr/>
          <p:nvPr userDrawn="1">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089898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Pie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solidFill>
                  <a:srgbClr val="545454">
                    <a:tint val="75000"/>
                  </a:srgbClr>
                </a:solidFill>
              </a:rPr>
              <a:pPr/>
              <a:t>‹#›</a:t>
            </a:fld>
            <a:endParaRPr lang="en-US">
              <a:solidFill>
                <a:srgbClr val="545454">
                  <a:tint val="75000"/>
                </a:srgbClr>
              </a:solidFill>
            </a:endParaRPr>
          </a:p>
        </p:txBody>
      </p:sp>
      <p:graphicFrame>
        <p:nvGraphicFramePr>
          <p:cNvPr id="2" name="Chart 1"/>
          <p:cNvGraphicFramePr/>
          <p:nvPr userDrawn="1">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15483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Head/Body - 1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anchor="t" anchorCtr="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1095497208"/>
      </p:ext>
    </p:extLst>
  </p:cSld>
  <p:clrMapOvr>
    <a:masterClrMapping/>
  </p:clrMapOvr>
  <p:extLst mod="1">
    <p:ext uri="{DCECCB84-F9BA-43D5-87BE-67443E8EF086}">
      <p15:sldGuideLst xmlns:p15="http://schemas.microsoft.com/office/powerpoint/2012/main">
        <p15:guide id="1" orient="horz" pos="360" userDrawn="1">
          <p15:clr>
            <a:srgbClr val="FBAE40"/>
          </p15:clr>
        </p15:guide>
        <p15:guide id="2" pos="288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Donut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solidFill>
                  <a:srgbClr val="545454">
                    <a:tint val="75000"/>
                  </a:srgbClr>
                </a:solidFill>
              </a:rPr>
              <a:pPr/>
              <a:t>‹#›</a:t>
            </a:fld>
            <a:endParaRPr lang="en-US">
              <a:solidFill>
                <a:srgbClr val="545454">
                  <a:tint val="75000"/>
                </a:srgbClr>
              </a:solidFill>
            </a:endParaRPr>
          </a:p>
        </p:txBody>
      </p:sp>
      <p:graphicFrame>
        <p:nvGraphicFramePr>
          <p:cNvPr id="5" name="Chart 4"/>
          <p:cNvGraphicFramePr/>
          <p:nvPr userDrawn="1">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339549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able Gu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06414DB-A8E4-F441-AE2B-1CF7F6F991BF}" type="slidenum">
              <a:rPr lang="en-US" smtClean="0">
                <a:solidFill>
                  <a:srgbClr val="545454">
                    <a:tint val="75000"/>
                  </a:srgbClr>
                </a:solidFill>
              </a:rPr>
              <a:pPr/>
              <a:t>‹#›</a:t>
            </a:fld>
            <a:endParaRPr lang="en-US">
              <a:solidFill>
                <a:srgbClr val="545454">
                  <a:tint val="75000"/>
                </a:srgbClr>
              </a:solidFill>
            </a:endParaRPr>
          </a:p>
        </p:txBody>
      </p:sp>
      <p:graphicFrame>
        <p:nvGraphicFramePr>
          <p:cNvPr id="6" name="Table 5"/>
          <p:cNvGraphicFramePr>
            <a:graphicFrameLocks noGrp="1"/>
          </p:cNvGraphicFramePr>
          <p:nvPr userDrawn="1">
            <p:extLst/>
          </p:nvPr>
        </p:nvGraphicFramePr>
        <p:xfrm>
          <a:off x="863601" y="1397000"/>
          <a:ext cx="7569198" cy="1483360"/>
        </p:xfrm>
        <a:graphic>
          <a:graphicData uri="http://schemas.openxmlformats.org/drawingml/2006/table">
            <a:tbl>
              <a:tblPr firstRow="1" bandRow="1">
                <a:tableStyleId>{68D230F3-CF80-4859-8CE7-A43EE81993B5}</a:tableStyleId>
              </a:tblPr>
              <a:tblGrid>
                <a:gridCol w="2523066">
                  <a:extLst>
                    <a:ext uri="{9D8B030D-6E8A-4147-A177-3AD203B41FA5}">
                      <a16:colId xmlns:a16="http://schemas.microsoft.com/office/drawing/2014/main" val="20000"/>
                    </a:ext>
                  </a:extLst>
                </a:gridCol>
                <a:gridCol w="2523066">
                  <a:extLst>
                    <a:ext uri="{9D8B030D-6E8A-4147-A177-3AD203B41FA5}">
                      <a16:colId xmlns:a16="http://schemas.microsoft.com/office/drawing/2014/main" val="20001"/>
                    </a:ext>
                  </a:extLst>
                </a:gridCol>
                <a:gridCol w="2523066">
                  <a:extLst>
                    <a:ext uri="{9D8B030D-6E8A-4147-A177-3AD203B41FA5}">
                      <a16:colId xmlns:a16="http://schemas.microsoft.com/office/drawing/2014/main" val="20002"/>
                    </a:ext>
                  </a:extLst>
                </a:gridCol>
              </a:tblGrid>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277701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p>
            <a:r>
              <a:rPr lang="en-US"/>
              <a:t>Click to edit Master title style</a:t>
            </a:r>
          </a:p>
        </p:txBody>
      </p:sp>
      <p:sp>
        <p:nvSpPr>
          <p:cNvPr id="3" name="Slide Number Placeholder 2"/>
          <p:cNvSpPr>
            <a:spLocks noGrp="1"/>
          </p:cNvSpPr>
          <p:nvPr>
            <p:ph type="sldNum" sz="quarter" idx="10"/>
          </p:nvPr>
        </p:nvSpPr>
        <p:spPr/>
        <p:txBody>
          <a:bodyPr/>
          <a:lstStyle/>
          <a:p>
            <a:fld id="{506414DB-A8E4-F441-AE2B-1CF7F6F991BF}" type="slidenum">
              <a:rPr lang="en-US" smtClean="0">
                <a:solidFill>
                  <a:srgbClr val="545454">
                    <a:tint val="75000"/>
                  </a:srgbClr>
                </a:solidFill>
              </a:rPr>
              <a:pPr/>
              <a:t>‹#›</a:t>
            </a:fld>
            <a:endParaRPr lang="en-US">
              <a:solidFill>
                <a:srgbClr val="545454">
                  <a:tint val="75000"/>
                </a:srgbClr>
              </a:solidFill>
            </a:endParaRPr>
          </a:p>
        </p:txBody>
      </p:sp>
      <p:sp>
        <p:nvSpPr>
          <p:cNvPr id="5" name="Chart Placeholder 4"/>
          <p:cNvSpPr>
            <a:spLocks noGrp="1"/>
          </p:cNvSpPr>
          <p:nvPr>
            <p:ph type="chart" sz="quarter" idx="11"/>
          </p:nvPr>
        </p:nvSpPr>
        <p:spPr>
          <a:xfrm>
            <a:off x="640080" y="1965960"/>
            <a:ext cx="7909560" cy="4114800"/>
          </a:xfrm>
          <a:prstGeom prst="rect">
            <a:avLst/>
          </a:prstGeom>
        </p:spPr>
        <p:txBody>
          <a:bodyPr/>
          <a:lstStyle/>
          <a:p>
            <a:r>
              <a:rPr lang="en-US"/>
              <a:t>Click icon to add chart</a:t>
            </a:r>
          </a:p>
        </p:txBody>
      </p:sp>
    </p:spTree>
    <p:extLst>
      <p:ext uri="{BB962C8B-B14F-4D97-AF65-F5344CB8AC3E}">
        <p14:creationId xmlns:p14="http://schemas.microsoft.com/office/powerpoint/2010/main" val="3251241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Head/Body - 2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numCol="2" spcCol="36576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 </a:t>
            </a:r>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2766432570"/>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3-level bullets">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p:nvPr>
        </p:nvSpPr>
        <p:spPr>
          <a:xfrm>
            <a:off x="640080" y="1965960"/>
            <a:ext cx="7909560" cy="4114800"/>
          </a:xfrm>
          <a:prstGeom prst="rect">
            <a:avLst/>
          </a:prstGeom>
        </p:spPr>
        <p:txBody>
          <a:bodyPr/>
          <a:lstStyle>
            <a:lvl1pPr marL="285750" indent="-285750">
              <a:buFont typeface="Arial" charset="0"/>
              <a:buChar char="•"/>
              <a:defRPr>
                <a:solidFill>
                  <a:srgbClr val="494949"/>
                </a:solidFill>
              </a:defRPr>
            </a:lvl1pPr>
            <a:lvl2pPr marL="628650" indent="-285750">
              <a:buFont typeface="Arial" charset="0"/>
              <a:buChar char="•"/>
              <a:defRPr>
                <a:solidFill>
                  <a:srgbClr val="494949"/>
                </a:solidFill>
              </a:defRPr>
            </a:lvl2pPr>
            <a:lvl3pPr marL="971550" indent="-285750">
              <a:buFont typeface="Arial" charset="0"/>
              <a:buChar char="•"/>
              <a:defRPr>
                <a:solidFill>
                  <a:srgbClr val="494949"/>
                </a:solidFill>
              </a:defRPr>
            </a:lvl3pPr>
            <a:lvl4pPr marL="1200150" indent="-171450">
              <a:buFont typeface="Arial" charset="0"/>
              <a:buChar char="•"/>
              <a:defRPr/>
            </a:lvl4pPr>
            <a:lvl5pPr marL="1543050" indent="-171450">
              <a:buFont typeface="Arial" charset="0"/>
              <a:buChar char="•"/>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03667352"/>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Numbered Lis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78"/>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hasCustomPrompt="1"/>
          </p:nvPr>
        </p:nvSpPr>
        <p:spPr>
          <a:xfrm>
            <a:off x="640080" y="1965960"/>
            <a:ext cx="7909560" cy="4114800"/>
          </a:xfrm>
          <a:prstGeom prst="rect">
            <a:avLst/>
          </a:prstGeom>
        </p:spPr>
        <p:txBody>
          <a:bodyPr/>
          <a:lstStyle>
            <a:lvl1pPr marL="342900" indent="-342900">
              <a:buFont typeface="+mj-lt"/>
              <a:buAutoNum type="arabicPeriod"/>
              <a:defRPr baseline="0">
                <a:solidFill>
                  <a:srgbClr val="494949"/>
                </a:solidFill>
              </a:defRPr>
            </a:lvl1pPr>
            <a:lvl2pPr marL="628650" indent="-285750">
              <a:buFont typeface="Arial" charset="0"/>
              <a:buChar char="•"/>
              <a:defRPr/>
            </a:lvl2pPr>
            <a:lvl3pPr marL="971550" indent="-285750">
              <a:buFont typeface="Arial" charset="0"/>
              <a:buChar char="•"/>
              <a:defRPr/>
            </a:lvl3pPr>
            <a:lvl4pPr marL="1200150" indent="-171450">
              <a:buFont typeface="Arial" charset="0"/>
              <a:buChar char="•"/>
              <a:defRPr/>
            </a:lvl4pPr>
            <a:lvl5pPr marL="1543050" indent="-171450">
              <a:buFont typeface="Arial" charset="0"/>
              <a:buChar char="•"/>
              <a:defRPr/>
            </a:lvl5pPr>
          </a:lstStyle>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p:txBody>
      </p:sp>
    </p:spTree>
    <p:extLst>
      <p:ext uri="{BB962C8B-B14F-4D97-AF65-F5344CB8AC3E}">
        <p14:creationId xmlns:p14="http://schemas.microsoft.com/office/powerpoint/2010/main" val="2580047527"/>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Head/Double conten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4008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6344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4250503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tif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image" Target="../media/image5.png"/><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theme" Target="../theme/theme2.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5.png"/><Relationship Id="rId2" Type="http://schemas.openxmlformats.org/officeDocument/2006/relationships/slideLayout" Target="../slideLayouts/slideLayout39.xml"/><Relationship Id="rId16" Type="http://schemas.openxmlformats.org/officeDocument/2006/relationships/theme" Target="../theme/theme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357533" y="6441021"/>
            <a:ext cx="1183218" cy="228600"/>
          </a:xfrm>
          <a:prstGeom prst="rect">
            <a:avLst/>
          </a:prstGeom>
        </p:spPr>
        <p:txBody>
          <a:bodyPr vert="horz" lIns="91440" tIns="45720" rIns="91440" bIns="45720" rtlCol="0" anchor="ctr"/>
          <a:lstStyle>
            <a:lvl1pPr algn="r">
              <a:defRPr sz="900">
                <a:solidFill>
                  <a:schemeClr val="tx1">
                    <a:tint val="75000"/>
                  </a:schemeClr>
                </a:solidFill>
              </a:defRPr>
            </a:lvl1pPr>
          </a:lstStyle>
          <a:p>
            <a:fld id="{506414DB-A8E4-F441-AE2B-1CF7F6F991BF}" type="slidenum">
              <a:rPr lang="en-US" smtClean="0"/>
              <a:t>‹#›</a:t>
            </a:fld>
            <a:endParaRPr lang="en-US" dirty="0"/>
          </a:p>
        </p:txBody>
      </p:sp>
      <p:sp>
        <p:nvSpPr>
          <p:cNvPr id="7" name="Rectangle 6"/>
          <p:cNvSpPr/>
          <p:nvPr/>
        </p:nvSpPr>
        <p:spPr>
          <a:xfrm>
            <a:off x="0" y="0"/>
            <a:ext cx="9144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829730" y="6441021"/>
            <a:ext cx="2286000" cy="215444"/>
          </a:xfrm>
          <a:prstGeom prst="rect">
            <a:avLst/>
          </a:prstGeom>
          <a:noFill/>
        </p:spPr>
        <p:txBody>
          <a:bodyPr wrap="square" rtlCol="0">
            <a:spAutoFit/>
          </a:bodyPr>
          <a:lstStyle/>
          <a:p>
            <a:r>
              <a:rPr lang="en-US" sz="800" dirty="0">
                <a:solidFill>
                  <a:srgbClr val="898989"/>
                </a:solidFill>
              </a:rPr>
              <a:t>HR EXPERTISE (HR KNOWLEDGE)</a:t>
            </a:r>
          </a:p>
        </p:txBody>
      </p:sp>
      <p:sp>
        <p:nvSpPr>
          <p:cNvPr id="2" name="TextBox 1"/>
          <p:cNvSpPr txBox="1"/>
          <p:nvPr/>
        </p:nvSpPr>
        <p:spPr>
          <a:xfrm>
            <a:off x="3031236" y="6441021"/>
            <a:ext cx="3081528" cy="228600"/>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bg1">
                    <a:lumMod val="50000"/>
                  </a:schemeClr>
                </a:solidFill>
              </a:rPr>
              <a:t>© 2016 SHRM. All rights reserved.</a:t>
            </a:r>
          </a:p>
          <a:p>
            <a:endParaRPr lang="en-US" dirty="0"/>
          </a:p>
        </p:txBody>
      </p:sp>
      <p:pic>
        <p:nvPicPr>
          <p:cNvPr id="4" name="Picture 3"/>
          <p:cNvPicPr>
            <a:picLocks noChangeAspect="1"/>
          </p:cNvPicPr>
          <p:nvPr/>
        </p:nvPicPr>
        <p:blipFill>
          <a:blip r:embed="rId17"/>
          <a:stretch>
            <a:fillRect/>
          </a:stretch>
        </p:blipFill>
        <p:spPr>
          <a:xfrm>
            <a:off x="640080" y="6442874"/>
            <a:ext cx="228600" cy="185497"/>
          </a:xfrm>
          <a:prstGeom prst="rect">
            <a:avLst/>
          </a:prstGeom>
        </p:spPr>
      </p:pic>
      <p:sp>
        <p:nvSpPr>
          <p:cNvPr id="3" name="Rectangle 2"/>
          <p:cNvSpPr/>
          <p:nvPr userDrawn="1"/>
        </p:nvSpPr>
        <p:spPr>
          <a:xfrm>
            <a:off x="2286000" y="3105835"/>
            <a:ext cx="4572000" cy="646331"/>
          </a:xfrm>
          <a:prstGeom prst="rect">
            <a:avLst/>
          </a:prstGeom>
        </p:spPr>
        <p:txBody>
          <a:bodyPr>
            <a:spAutoFit/>
          </a:bodyPr>
          <a:lstStyle/>
          <a:p>
            <a:r>
              <a:rPr lang="en-US" dirty="0"/>
              <a:t>2013-PPT-TA-FMLA Training for Supervisors4-5</a:t>
            </a:r>
          </a:p>
        </p:txBody>
      </p:sp>
    </p:spTree>
    <p:extLst>
      <p:ext uri="{BB962C8B-B14F-4D97-AF65-F5344CB8AC3E}">
        <p14:creationId xmlns:p14="http://schemas.microsoft.com/office/powerpoint/2010/main" val="30099339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Lst>
  <p:txStyles>
    <p:titleStyle>
      <a:lvl1pPr algn="l" defTabSz="685800" rtl="0" eaLnBrk="1" latinLnBrk="0" hangingPunct="1">
        <a:lnSpc>
          <a:spcPct val="80000"/>
        </a:lnSpc>
        <a:spcBef>
          <a:spcPct val="0"/>
        </a:spcBef>
        <a:buNone/>
        <a:defRPr sz="4200" b="1" i="0" kern="1200" baseline="0">
          <a:solidFill>
            <a:srgbClr val="A6A6A6"/>
          </a:solidFill>
          <a:latin typeface="Arial" charset="0"/>
          <a:ea typeface="+mj-ea"/>
          <a:cs typeface="+mj-cs"/>
        </a:defRPr>
      </a:lvl1pPr>
    </p:titleStyle>
    <p:bodyStyle>
      <a:lvl1pPr marL="0" marR="0" indent="0" algn="l" defTabSz="685800" rtl="0" eaLnBrk="1" fontAlgn="auto" latinLnBrk="0" hangingPunct="1">
        <a:lnSpc>
          <a:spcPct val="100000"/>
        </a:lnSpc>
        <a:spcBef>
          <a:spcPts val="750"/>
        </a:spcBef>
        <a:spcAft>
          <a:spcPts val="0"/>
        </a:spcAft>
        <a:buClrTx/>
        <a:buSzTx/>
        <a:buFont typeface="Arial"/>
        <a:buNone/>
        <a:tabLst/>
        <a:defRPr sz="1800" kern="1200" baseline="0">
          <a:solidFill>
            <a:srgbClr val="595959"/>
          </a:solidFill>
          <a:latin typeface="+mn-lt"/>
          <a:ea typeface="+mn-ea"/>
          <a:cs typeface="+mn-cs"/>
        </a:defRPr>
      </a:lvl1pPr>
      <a:lvl2pPr marL="342900" marR="0" indent="0" algn="l" defTabSz="685800" rtl="0" eaLnBrk="1" fontAlgn="auto" latinLnBrk="0" hangingPunct="1">
        <a:lnSpc>
          <a:spcPct val="90000"/>
        </a:lnSpc>
        <a:spcBef>
          <a:spcPts val="375"/>
        </a:spcBef>
        <a:spcAft>
          <a:spcPts val="0"/>
        </a:spcAft>
        <a:buClrTx/>
        <a:buSzTx/>
        <a:buFont typeface="Courier New" charset="0"/>
        <a:buNone/>
        <a:tabLst/>
        <a:defRPr sz="1800" kern="1200">
          <a:solidFill>
            <a:srgbClr val="595959"/>
          </a:solidFill>
          <a:latin typeface="+mn-lt"/>
          <a:ea typeface="+mn-ea"/>
          <a:cs typeface="+mn-cs"/>
        </a:defRPr>
      </a:lvl2pPr>
      <a:lvl3pPr marL="685800" indent="0" algn="l" defTabSz="685800" rtl="0" eaLnBrk="1" latinLnBrk="0" hangingPunct="1">
        <a:lnSpc>
          <a:spcPct val="90000"/>
        </a:lnSpc>
        <a:spcBef>
          <a:spcPts val="375"/>
        </a:spcBef>
        <a:buFont typeface="Arial" charset="0"/>
        <a:buNone/>
        <a:defRPr sz="1500" kern="1200">
          <a:solidFill>
            <a:srgbClr val="595959"/>
          </a:solidFill>
          <a:latin typeface="+mn-lt"/>
          <a:ea typeface="+mn-ea"/>
          <a:cs typeface="+mn-cs"/>
        </a:defRPr>
      </a:lvl3pPr>
      <a:lvl4pPr marL="1200150" indent="-171450" algn="l" defTabSz="685800" rtl="0" eaLnBrk="1" latinLnBrk="0" hangingPunct="1">
        <a:lnSpc>
          <a:spcPct val="90000"/>
        </a:lnSpc>
        <a:spcBef>
          <a:spcPts val="375"/>
        </a:spcBef>
        <a:buFont typeface="Courier New" charset="0"/>
        <a:buChar char="o"/>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357533" y="6441021"/>
            <a:ext cx="1183218" cy="228600"/>
          </a:xfrm>
          <a:prstGeom prst="rect">
            <a:avLst/>
          </a:prstGeom>
        </p:spPr>
        <p:txBody>
          <a:bodyPr vert="horz" lIns="91440" tIns="45720" rIns="91440" bIns="45720" rtlCol="0" anchor="ctr"/>
          <a:lstStyle>
            <a:lvl1pPr algn="r">
              <a:defRPr sz="900">
                <a:solidFill>
                  <a:schemeClr val="tx1">
                    <a:tint val="75000"/>
                  </a:schemeClr>
                </a:solidFill>
              </a:defRPr>
            </a:lvl1pPr>
          </a:lstStyle>
          <a:p>
            <a:fld id="{506414DB-A8E4-F441-AE2B-1CF7F6F991BF}" type="slidenum">
              <a:rPr lang="en-US" smtClean="0"/>
              <a:t>‹#›</a:t>
            </a:fld>
            <a:endParaRPr lang="en-US" dirty="0"/>
          </a:p>
        </p:txBody>
      </p:sp>
      <p:sp>
        <p:nvSpPr>
          <p:cNvPr id="7" name="Rectangle 6"/>
          <p:cNvSpPr/>
          <p:nvPr/>
        </p:nvSpPr>
        <p:spPr>
          <a:xfrm>
            <a:off x="0" y="0"/>
            <a:ext cx="9144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29730" y="6441021"/>
            <a:ext cx="2286000" cy="215444"/>
          </a:xfrm>
          <a:prstGeom prst="rect">
            <a:avLst/>
          </a:prstGeom>
          <a:noFill/>
        </p:spPr>
        <p:txBody>
          <a:bodyPr wrap="square" rtlCol="0">
            <a:spAutoFit/>
          </a:bodyPr>
          <a:lstStyle/>
          <a:p>
            <a:r>
              <a:rPr lang="en-US" sz="800" dirty="0">
                <a:solidFill>
                  <a:srgbClr val="898989"/>
                </a:solidFill>
              </a:rPr>
              <a:t>HR EXPERTISE (HR KNOWLEDGE)</a:t>
            </a:r>
          </a:p>
        </p:txBody>
      </p:sp>
      <p:sp>
        <p:nvSpPr>
          <p:cNvPr id="2" name="TextBox 1"/>
          <p:cNvSpPr txBox="1"/>
          <p:nvPr/>
        </p:nvSpPr>
        <p:spPr>
          <a:xfrm>
            <a:off x="3031236" y="6441021"/>
            <a:ext cx="3081528" cy="228600"/>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bg1">
                    <a:lumMod val="50000"/>
                  </a:schemeClr>
                </a:solidFill>
              </a:rPr>
              <a:t>© 2016 SHRM. All rights reserved.</a:t>
            </a:r>
          </a:p>
          <a:p>
            <a:endParaRPr lang="en-US" dirty="0"/>
          </a:p>
        </p:txBody>
      </p:sp>
      <p:pic>
        <p:nvPicPr>
          <p:cNvPr id="5" name="Picture 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62963" y="6441021"/>
            <a:ext cx="182834" cy="230156"/>
          </a:xfrm>
          <a:prstGeom prst="rect">
            <a:avLst/>
          </a:prstGeom>
        </p:spPr>
      </p:pic>
    </p:spTree>
    <p:extLst>
      <p:ext uri="{BB962C8B-B14F-4D97-AF65-F5344CB8AC3E}">
        <p14:creationId xmlns:p14="http://schemas.microsoft.com/office/powerpoint/2010/main" val="237801331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680" r:id="rId16"/>
    <p:sldLayoutId id="2147483654" r:id="rId17"/>
    <p:sldLayoutId id="2147483671" r:id="rId18"/>
    <p:sldLayoutId id="2147483673" r:id="rId19"/>
    <p:sldLayoutId id="2147483675" r:id="rId20"/>
    <p:sldLayoutId id="2147483681" r:id="rId21"/>
    <p:sldLayoutId id="2147483682" r:id="rId22"/>
  </p:sldLayoutIdLst>
  <p:txStyles>
    <p:titleStyle>
      <a:lvl1pPr algn="l" defTabSz="685800" rtl="0" eaLnBrk="1" latinLnBrk="0" hangingPunct="1">
        <a:lnSpc>
          <a:spcPct val="80000"/>
        </a:lnSpc>
        <a:spcBef>
          <a:spcPct val="0"/>
        </a:spcBef>
        <a:buNone/>
        <a:defRPr sz="4200" b="1" i="0" kern="1200" baseline="0">
          <a:solidFill>
            <a:srgbClr val="A6A6A6"/>
          </a:solidFill>
          <a:latin typeface="Arial" charset="0"/>
          <a:ea typeface="+mj-ea"/>
          <a:cs typeface="+mj-cs"/>
        </a:defRPr>
      </a:lvl1pPr>
    </p:titleStyle>
    <p:bodyStyle>
      <a:lvl1pPr marL="0" marR="0" indent="0" algn="l" defTabSz="685800" rtl="0" eaLnBrk="1" fontAlgn="auto" latinLnBrk="0" hangingPunct="1">
        <a:lnSpc>
          <a:spcPct val="100000"/>
        </a:lnSpc>
        <a:spcBef>
          <a:spcPts val="750"/>
        </a:spcBef>
        <a:spcAft>
          <a:spcPts val="0"/>
        </a:spcAft>
        <a:buClrTx/>
        <a:buSzTx/>
        <a:buFont typeface="Arial"/>
        <a:buNone/>
        <a:tabLst/>
        <a:defRPr sz="1800" kern="1200" baseline="0">
          <a:solidFill>
            <a:srgbClr val="595959"/>
          </a:solidFill>
          <a:latin typeface="+mn-lt"/>
          <a:ea typeface="+mn-ea"/>
          <a:cs typeface="+mn-cs"/>
        </a:defRPr>
      </a:lvl1pPr>
      <a:lvl2pPr marL="342900" marR="0" indent="0" algn="l" defTabSz="685800" rtl="0" eaLnBrk="1" fontAlgn="auto" latinLnBrk="0" hangingPunct="1">
        <a:lnSpc>
          <a:spcPct val="90000"/>
        </a:lnSpc>
        <a:spcBef>
          <a:spcPts val="375"/>
        </a:spcBef>
        <a:spcAft>
          <a:spcPts val="0"/>
        </a:spcAft>
        <a:buClrTx/>
        <a:buSzTx/>
        <a:buFont typeface="Courier New" charset="0"/>
        <a:buNone/>
        <a:tabLst/>
        <a:defRPr sz="1800" kern="1200">
          <a:solidFill>
            <a:srgbClr val="595959"/>
          </a:solidFill>
          <a:latin typeface="+mn-lt"/>
          <a:ea typeface="+mn-ea"/>
          <a:cs typeface="+mn-cs"/>
        </a:defRPr>
      </a:lvl2pPr>
      <a:lvl3pPr marL="685800" indent="0" algn="l" defTabSz="685800" rtl="0" eaLnBrk="1" latinLnBrk="0" hangingPunct="1">
        <a:lnSpc>
          <a:spcPct val="90000"/>
        </a:lnSpc>
        <a:spcBef>
          <a:spcPts val="375"/>
        </a:spcBef>
        <a:buFont typeface="Arial" charset="0"/>
        <a:buNone/>
        <a:defRPr sz="1500" kern="1200">
          <a:solidFill>
            <a:srgbClr val="595959"/>
          </a:solidFill>
          <a:latin typeface="+mn-lt"/>
          <a:ea typeface="+mn-ea"/>
          <a:cs typeface="+mn-cs"/>
        </a:defRPr>
      </a:lvl3pPr>
      <a:lvl4pPr marL="1200150" indent="-171450" algn="l" defTabSz="685800" rtl="0" eaLnBrk="1" latinLnBrk="0" hangingPunct="1">
        <a:lnSpc>
          <a:spcPct val="90000"/>
        </a:lnSpc>
        <a:spcBef>
          <a:spcPts val="375"/>
        </a:spcBef>
        <a:buFont typeface="Courier New" charset="0"/>
        <a:buChar char="o"/>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357533" y="6441021"/>
            <a:ext cx="1183218" cy="228600"/>
          </a:xfrm>
          <a:prstGeom prst="rect">
            <a:avLst/>
          </a:prstGeom>
        </p:spPr>
        <p:txBody>
          <a:bodyPr vert="horz" lIns="91440" tIns="45720" rIns="91440" bIns="45720" rtlCol="0" anchor="ctr"/>
          <a:lstStyle>
            <a:lvl1pPr algn="r">
              <a:defRPr sz="900">
                <a:solidFill>
                  <a:schemeClr val="tx1">
                    <a:tint val="75000"/>
                  </a:schemeClr>
                </a:solidFill>
              </a:defRPr>
            </a:lvl1pPr>
          </a:lstStyle>
          <a:p>
            <a:fld id="{506414DB-A8E4-F441-AE2B-1CF7F6F991BF}" type="slidenum">
              <a:rPr lang="en-US" smtClean="0">
                <a:solidFill>
                  <a:srgbClr val="545454">
                    <a:tint val="75000"/>
                  </a:srgbClr>
                </a:solidFill>
              </a:rPr>
              <a:pPr/>
              <a:t>‹#›</a:t>
            </a:fld>
            <a:endParaRPr lang="en-US" dirty="0">
              <a:solidFill>
                <a:srgbClr val="545454">
                  <a:tint val="75000"/>
                </a:srgbClr>
              </a:solidFill>
            </a:endParaRPr>
          </a:p>
        </p:txBody>
      </p:sp>
      <p:sp>
        <p:nvSpPr>
          <p:cNvPr id="7" name="Rectangle 6"/>
          <p:cNvSpPr/>
          <p:nvPr userDrawn="1"/>
        </p:nvSpPr>
        <p:spPr>
          <a:xfrm>
            <a:off x="0" y="0"/>
            <a:ext cx="9144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Box 7"/>
          <p:cNvSpPr txBox="1"/>
          <p:nvPr userDrawn="1"/>
        </p:nvSpPr>
        <p:spPr>
          <a:xfrm>
            <a:off x="829730" y="6441021"/>
            <a:ext cx="2286000" cy="215444"/>
          </a:xfrm>
          <a:prstGeom prst="rect">
            <a:avLst/>
          </a:prstGeom>
          <a:noFill/>
        </p:spPr>
        <p:txBody>
          <a:bodyPr wrap="square" rtlCol="0">
            <a:spAutoFit/>
          </a:bodyPr>
          <a:lstStyle/>
          <a:p>
            <a:r>
              <a:rPr lang="en-US" sz="800" dirty="0">
                <a:solidFill>
                  <a:srgbClr val="898989"/>
                </a:solidFill>
              </a:rPr>
              <a:t>HR EXPERTISE (HR KNOWLEDGE)</a:t>
            </a:r>
          </a:p>
        </p:txBody>
      </p:sp>
      <p:sp>
        <p:nvSpPr>
          <p:cNvPr id="2" name="TextBox 1"/>
          <p:cNvSpPr txBox="1"/>
          <p:nvPr userDrawn="1"/>
        </p:nvSpPr>
        <p:spPr>
          <a:xfrm>
            <a:off x="3031236" y="6441021"/>
            <a:ext cx="3081528" cy="228600"/>
          </a:xfrm>
          <a:prstGeom prst="rect">
            <a:avLst/>
          </a:prstGeom>
          <a:noFill/>
        </p:spPr>
        <p:txBody>
          <a:bodyPr wrap="square" rtlCol="0">
            <a:spAutoFit/>
          </a:bodyPr>
          <a:lstStyle/>
          <a:p>
            <a:pPr algn="ctr">
              <a:defRPr/>
            </a:pPr>
            <a:r>
              <a:rPr lang="en-US" sz="900" dirty="0">
                <a:solidFill>
                  <a:srgbClr val="FFFFFF">
                    <a:lumMod val="50000"/>
                  </a:srgbClr>
                </a:solidFill>
              </a:rPr>
              <a:t>© 2016 SHRM. All rights reserved.</a:t>
            </a:r>
          </a:p>
          <a:p>
            <a:endParaRPr lang="en-US" dirty="0">
              <a:solidFill>
                <a:srgbClr val="545454"/>
              </a:solidFill>
            </a:endParaRPr>
          </a:p>
        </p:txBody>
      </p:sp>
      <p:pic>
        <p:nvPicPr>
          <p:cNvPr id="5" name="Picture 4"/>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62963" y="6441021"/>
            <a:ext cx="182834" cy="230156"/>
          </a:xfrm>
          <a:prstGeom prst="rect">
            <a:avLst/>
          </a:prstGeom>
        </p:spPr>
      </p:pic>
    </p:spTree>
    <p:extLst>
      <p:ext uri="{BB962C8B-B14F-4D97-AF65-F5344CB8AC3E}">
        <p14:creationId xmlns:p14="http://schemas.microsoft.com/office/powerpoint/2010/main" val="95450298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Lst>
  <p:txStyles>
    <p:titleStyle>
      <a:lvl1pPr algn="l" defTabSz="685800" rtl="0" eaLnBrk="1" latinLnBrk="0" hangingPunct="1">
        <a:lnSpc>
          <a:spcPct val="80000"/>
        </a:lnSpc>
        <a:spcBef>
          <a:spcPct val="0"/>
        </a:spcBef>
        <a:buNone/>
        <a:defRPr sz="4200" b="1" i="0" kern="1200" baseline="0">
          <a:solidFill>
            <a:srgbClr val="A6A6A6"/>
          </a:solidFill>
          <a:latin typeface="Arial" charset="0"/>
          <a:ea typeface="+mj-ea"/>
          <a:cs typeface="+mj-cs"/>
        </a:defRPr>
      </a:lvl1pPr>
    </p:titleStyle>
    <p:bodyStyle>
      <a:lvl1pPr marL="0" marR="0" indent="0" algn="l" defTabSz="685800" rtl="0" eaLnBrk="1" fontAlgn="auto" latinLnBrk="0" hangingPunct="1">
        <a:lnSpc>
          <a:spcPct val="100000"/>
        </a:lnSpc>
        <a:spcBef>
          <a:spcPts val="750"/>
        </a:spcBef>
        <a:spcAft>
          <a:spcPts val="0"/>
        </a:spcAft>
        <a:buClrTx/>
        <a:buSzTx/>
        <a:buFont typeface="Arial"/>
        <a:buNone/>
        <a:tabLst/>
        <a:defRPr sz="1800" kern="1200" baseline="0">
          <a:solidFill>
            <a:srgbClr val="595959"/>
          </a:solidFill>
          <a:latin typeface="+mn-lt"/>
          <a:ea typeface="+mn-ea"/>
          <a:cs typeface="+mn-cs"/>
        </a:defRPr>
      </a:lvl1pPr>
      <a:lvl2pPr marL="342900" marR="0" indent="0" algn="l" defTabSz="685800" rtl="0" eaLnBrk="1" fontAlgn="auto" latinLnBrk="0" hangingPunct="1">
        <a:lnSpc>
          <a:spcPct val="90000"/>
        </a:lnSpc>
        <a:spcBef>
          <a:spcPts val="375"/>
        </a:spcBef>
        <a:spcAft>
          <a:spcPts val="0"/>
        </a:spcAft>
        <a:buClrTx/>
        <a:buSzTx/>
        <a:buFont typeface="Courier New" charset="0"/>
        <a:buNone/>
        <a:tabLst/>
        <a:defRPr sz="1800" kern="1200">
          <a:solidFill>
            <a:srgbClr val="595959"/>
          </a:solidFill>
          <a:latin typeface="+mn-lt"/>
          <a:ea typeface="+mn-ea"/>
          <a:cs typeface="+mn-cs"/>
        </a:defRPr>
      </a:lvl2pPr>
      <a:lvl3pPr marL="685800" indent="0" algn="l" defTabSz="685800" rtl="0" eaLnBrk="1" latinLnBrk="0" hangingPunct="1">
        <a:lnSpc>
          <a:spcPct val="90000"/>
        </a:lnSpc>
        <a:spcBef>
          <a:spcPts val="375"/>
        </a:spcBef>
        <a:buFont typeface="Arial" charset="0"/>
        <a:buNone/>
        <a:defRPr sz="1500" kern="1200">
          <a:solidFill>
            <a:srgbClr val="595959"/>
          </a:solidFill>
          <a:latin typeface="+mn-lt"/>
          <a:ea typeface="+mn-ea"/>
          <a:cs typeface="+mn-cs"/>
        </a:defRPr>
      </a:lvl3pPr>
      <a:lvl4pPr marL="1200150" indent="-171450" algn="l" defTabSz="685800" rtl="0" eaLnBrk="1" latinLnBrk="0" hangingPunct="1">
        <a:lnSpc>
          <a:spcPct val="90000"/>
        </a:lnSpc>
        <a:spcBef>
          <a:spcPts val="375"/>
        </a:spcBef>
        <a:buFont typeface="Courier New" charset="0"/>
        <a:buChar char="o"/>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Fair Labor Standards Act Training, Part 5: </a:t>
            </a:r>
            <a:r>
              <a:rPr lang="en-US"/>
              <a:t>Nonexempt Employees </a:t>
            </a:r>
            <a:endParaRPr lang="en-US" dirty="0"/>
          </a:p>
        </p:txBody>
      </p:sp>
      <p:sp>
        <p:nvSpPr>
          <p:cNvPr id="3" name="Text Placeholder 2"/>
          <p:cNvSpPr>
            <a:spLocks noGrp="1"/>
          </p:cNvSpPr>
          <p:nvPr>
            <p:ph type="body" sz="quarter" idx="10"/>
          </p:nvPr>
        </p:nvSpPr>
        <p:spPr/>
        <p:txBody>
          <a:bodyPr/>
          <a:lstStyle/>
          <a:p>
            <a:r>
              <a:rPr lang="en-US" dirty="0"/>
              <a:t>November 2018</a:t>
            </a:r>
          </a:p>
        </p:txBody>
      </p:sp>
    </p:spTree>
    <p:extLst>
      <p:ext uri="{BB962C8B-B14F-4D97-AF65-F5344CB8AC3E}">
        <p14:creationId xmlns:p14="http://schemas.microsoft.com/office/powerpoint/2010/main" val="616478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14338"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EDAC9BC3-0643-E64B-8BEB-765FA6AAD216}" type="slidenum">
              <a:rPr lang="en-US">
                <a:solidFill>
                  <a:srgbClr val="618DD1"/>
                </a:solidFill>
              </a:rPr>
              <a:pPr/>
              <a:t>10</a:t>
            </a:fld>
            <a:endParaRPr lang="en-US" dirty="0">
              <a:solidFill>
                <a:srgbClr val="618DD1"/>
              </a:solidFill>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lstStyle/>
          <a:p>
            <a:pPr eaLnBrk="1" hangingPunct="1"/>
            <a:r>
              <a:rPr lang="en-US" dirty="0">
                <a:latin typeface="Arial" charset="0"/>
              </a:rPr>
              <a:t>Minimum Wage Requirements</a:t>
            </a:r>
          </a:p>
        </p:txBody>
      </p:sp>
      <p:sp>
        <p:nvSpPr>
          <p:cNvPr id="15364" name="Rectangle 3"/>
          <p:cNvSpPr>
            <a:spLocks noGrp="1" noChangeArrowheads="1"/>
          </p:cNvSpPr>
          <p:nvPr>
            <p:ph idx="1"/>
          </p:nvPr>
        </p:nvSpPr>
        <p:spPr/>
        <p:txBody>
          <a:bodyPr/>
          <a:lstStyle/>
          <a:p>
            <a:pPr eaLnBrk="1" hangingPunct="1">
              <a:lnSpc>
                <a:spcPct val="90000"/>
              </a:lnSpc>
            </a:pPr>
            <a:r>
              <a:rPr lang="en-US" dirty="0">
                <a:latin typeface="Arial" charset="0"/>
              </a:rPr>
              <a:t>The federal minimum wage for covered, nonexempt employees is currently $7.25 per hour.</a:t>
            </a:r>
          </a:p>
          <a:p>
            <a:pPr eaLnBrk="1" hangingPunct="1">
              <a:lnSpc>
                <a:spcPct val="90000"/>
              </a:lnSpc>
            </a:pPr>
            <a:r>
              <a:rPr lang="en-US" dirty="0">
                <a:latin typeface="Arial" charset="0"/>
              </a:rPr>
              <a:t>Many states have minimum wage laws that differ from the federal minimum wage.</a:t>
            </a:r>
          </a:p>
          <a:p>
            <a:pPr eaLnBrk="1" hangingPunct="1">
              <a:lnSpc>
                <a:spcPct val="90000"/>
              </a:lnSpc>
            </a:pPr>
            <a:r>
              <a:rPr lang="en-US" dirty="0">
                <a:latin typeface="Arial" charset="0"/>
              </a:rPr>
              <a:t>In cases in which an employee is subject to both the state and federal minimum wage laws, the employee is entitled to the higher of the two minimum wages. </a:t>
            </a:r>
          </a:p>
          <a:p>
            <a:pPr eaLnBrk="1" hangingPunct="1">
              <a:lnSpc>
                <a:spcPct val="90000"/>
              </a:lnSpc>
            </a:pPr>
            <a:r>
              <a:rPr lang="en-US" dirty="0">
                <a:latin typeface="Arial" charset="0"/>
              </a:rPr>
              <a:t>Various minimum wage exceptions apply under specific circumstances to workers with disabilities, full-time students, youth under the age of 20 in their first 90 consecutive days of employment, tipped employees and student-learners. </a:t>
            </a:r>
          </a:p>
          <a:p>
            <a:pPr eaLnBrk="1" hangingPunct="1">
              <a:lnSpc>
                <a:spcPct val="90000"/>
              </a:lnSpc>
            </a:pPr>
            <a:endParaRPr lang="en-US" dirty="0">
              <a:latin typeface="Arial" charset="0"/>
            </a:endParaRPr>
          </a:p>
        </p:txBody>
      </p:sp>
      <p:sp>
        <p:nvSpPr>
          <p:cNvPr id="15362"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29864309-FF02-8543-8FBB-D615B73239E9}" type="slidenum">
              <a:rPr lang="en-US">
                <a:solidFill>
                  <a:srgbClr val="618DD1"/>
                </a:solidFill>
              </a:rPr>
              <a:pPr/>
              <a:t>11</a:t>
            </a:fld>
            <a:endParaRPr lang="en-US" dirty="0">
              <a:solidFill>
                <a:srgbClr val="618DD1"/>
              </a:solidFill>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pPr eaLnBrk="1" hangingPunct="1"/>
            <a:r>
              <a:rPr lang="en-US" dirty="0">
                <a:latin typeface="Arial" charset="0"/>
              </a:rPr>
              <a:t>Overtime Pay Requirements</a:t>
            </a:r>
          </a:p>
        </p:txBody>
      </p:sp>
      <p:sp>
        <p:nvSpPr>
          <p:cNvPr id="16388" name="Rectangle 3"/>
          <p:cNvSpPr>
            <a:spLocks noGrp="1" noChangeArrowheads="1"/>
          </p:cNvSpPr>
          <p:nvPr>
            <p:ph idx="1"/>
          </p:nvPr>
        </p:nvSpPr>
        <p:spPr/>
        <p:txBody>
          <a:bodyPr/>
          <a:lstStyle/>
          <a:p>
            <a:pPr eaLnBrk="1" hangingPunct="1"/>
            <a:r>
              <a:rPr lang="en-US" dirty="0">
                <a:latin typeface="Arial" charset="0"/>
              </a:rPr>
              <a:t>For covered, nonexempt employees, the FLSA requires overtime pay at a rate of not less than one and one-half times an employee’s regular rate of pay after 40 hours of work in a workweek. </a:t>
            </a:r>
          </a:p>
          <a:p>
            <a:pPr eaLnBrk="1" hangingPunct="1"/>
            <a:r>
              <a:rPr lang="en-US" dirty="0">
                <a:latin typeface="Arial" charset="0"/>
              </a:rPr>
              <a:t>Some states also have enacted overtime laws that differ from the federal. When an employee is subject to both the state and federal overtime laws, the employee is entitled to overtime according to the higher standard (i.e., the standard that will provide the higher rate of pay).</a:t>
            </a:r>
          </a:p>
        </p:txBody>
      </p:sp>
      <p:sp>
        <p:nvSpPr>
          <p:cNvPr id="16386"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79FA5328-6704-4C4F-A89C-73501959F08D}" type="slidenum">
              <a:rPr lang="en-US">
                <a:solidFill>
                  <a:srgbClr val="618DD1"/>
                </a:solidFill>
              </a:rPr>
              <a:pPr/>
              <a:t>12</a:t>
            </a:fld>
            <a:endParaRPr lang="en-US" dirty="0">
              <a:solidFill>
                <a:srgbClr val="618DD1"/>
              </a:solidFill>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dirty="0">
                <a:latin typeface="Arial" charset="0"/>
              </a:rPr>
              <a:t>Overtime Pay Requirements (cont.)</a:t>
            </a:r>
          </a:p>
        </p:txBody>
      </p:sp>
      <p:sp>
        <p:nvSpPr>
          <p:cNvPr id="17412" name="Rectangle 3"/>
          <p:cNvSpPr>
            <a:spLocks noGrp="1" noChangeArrowheads="1"/>
          </p:cNvSpPr>
          <p:nvPr>
            <p:ph idx="1"/>
          </p:nvPr>
        </p:nvSpPr>
        <p:spPr/>
        <p:txBody>
          <a:bodyPr/>
          <a:lstStyle/>
          <a:p>
            <a:pPr eaLnBrk="1" hangingPunct="1"/>
            <a:r>
              <a:rPr lang="en-US" dirty="0">
                <a:latin typeface="Arial" charset="0"/>
              </a:rPr>
              <a:t>Overtime pay is calculated on actual time worked. Time paid for but not actually worked (vacation, sick leave, holidays, other paid leave) is excluded from overtime calculations.</a:t>
            </a:r>
          </a:p>
          <a:p>
            <a:pPr eaLnBrk="1" hangingPunct="1"/>
            <a:r>
              <a:rPr lang="en-US" dirty="0">
                <a:latin typeface="Arial" charset="0"/>
              </a:rPr>
              <a:t>The FLSA does not automatically require overtime pay for working on Saturdays, Sundays or holidays; an employee must work more than 40 hours during his or her established seven-day workweek to be entitled to overtime pay under the FLSA. </a:t>
            </a:r>
          </a:p>
          <a:p>
            <a:pPr eaLnBrk="1" hangingPunct="1"/>
            <a:r>
              <a:rPr lang="en-US" dirty="0">
                <a:latin typeface="Arial" charset="0"/>
              </a:rPr>
              <a:t>Similarly, the FLSA does not require overtime pay for work on nights or weekends if those times fall within the normal 40-hour, seven-day workweek.</a:t>
            </a:r>
          </a:p>
        </p:txBody>
      </p:sp>
      <p:sp>
        <p:nvSpPr>
          <p:cNvPr id="17410"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998EE8E3-9041-414C-AB19-43104257F9F1}" type="slidenum">
              <a:rPr lang="en-US">
                <a:solidFill>
                  <a:srgbClr val="618DD1"/>
                </a:solidFill>
              </a:rPr>
              <a:pPr/>
              <a:t>13</a:t>
            </a:fld>
            <a:endParaRPr lang="en-US" dirty="0">
              <a:solidFill>
                <a:srgbClr val="618DD1"/>
              </a:solidFill>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dirty="0">
                <a:latin typeface="Arial" charset="0"/>
              </a:rPr>
              <a:t>Overtime Pay Requirements (cont.)</a:t>
            </a:r>
          </a:p>
        </p:txBody>
      </p:sp>
      <p:sp>
        <p:nvSpPr>
          <p:cNvPr id="18436" name="Rectangle 3"/>
          <p:cNvSpPr>
            <a:spLocks noGrp="1" noChangeArrowheads="1"/>
          </p:cNvSpPr>
          <p:nvPr>
            <p:ph idx="1"/>
          </p:nvPr>
        </p:nvSpPr>
        <p:spPr/>
        <p:txBody>
          <a:bodyPr/>
          <a:lstStyle/>
          <a:p>
            <a:pPr eaLnBrk="1" hangingPunct="1"/>
            <a:r>
              <a:rPr lang="en-US" dirty="0">
                <a:latin typeface="Arial" charset="0"/>
              </a:rPr>
              <a:t>Some exceptions to the 40-hours-per-week standard apply under special circumstances to police officers and firefighters employed by public agencies and to employees of hospitals and nursing homes. </a:t>
            </a:r>
          </a:p>
        </p:txBody>
      </p:sp>
      <p:sp>
        <p:nvSpPr>
          <p:cNvPr id="18434"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3364DBF5-2A33-9C41-A173-7B1C1521A24D}" type="slidenum">
              <a:rPr lang="en-US">
                <a:solidFill>
                  <a:srgbClr val="618DD1"/>
                </a:solidFill>
              </a:rPr>
              <a:pPr/>
              <a:t>14</a:t>
            </a:fld>
            <a:endParaRPr lang="en-US" dirty="0">
              <a:solidFill>
                <a:srgbClr val="618DD1"/>
              </a:solidFill>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pPr eaLnBrk="1" hangingPunct="1"/>
            <a:r>
              <a:rPr lang="en-US" dirty="0">
                <a:latin typeface="Arial" charset="0"/>
              </a:rPr>
              <a:t>Overtime Pay Requirements (cont.)</a:t>
            </a:r>
          </a:p>
        </p:txBody>
      </p:sp>
      <p:sp>
        <p:nvSpPr>
          <p:cNvPr id="19460" name="Rectangle 3"/>
          <p:cNvSpPr>
            <a:spLocks noGrp="1" noChangeArrowheads="1"/>
          </p:cNvSpPr>
          <p:nvPr>
            <p:ph idx="1"/>
          </p:nvPr>
        </p:nvSpPr>
        <p:spPr/>
        <p:txBody>
          <a:bodyPr/>
          <a:lstStyle/>
          <a:p>
            <a:pPr eaLnBrk="1" hangingPunct="1"/>
            <a:r>
              <a:rPr lang="en-US" dirty="0">
                <a:latin typeface="Arial" charset="0"/>
              </a:rPr>
              <a:t>Compensatory time off:</a:t>
            </a:r>
          </a:p>
          <a:p>
            <a:pPr eaLnBrk="1" hangingPunct="1"/>
            <a:r>
              <a:rPr lang="en-US" dirty="0">
                <a:latin typeface="Arial" charset="0"/>
              </a:rPr>
              <a:t>Private-sector employers must pay nonexempt employees wages equal to one-and-one-half times their regular hourly rate of pay for all hours worked in excess of 40 in a single workweek. They cannot provide compensatory time off instead of overtime pay.</a:t>
            </a:r>
          </a:p>
          <a:p>
            <a:pPr eaLnBrk="1" hangingPunct="1"/>
            <a:r>
              <a:rPr lang="en-US" dirty="0">
                <a:latin typeface="Arial" charset="0"/>
              </a:rPr>
              <a:t>State or local government employers, with the agreement of employees, are allowed to provide nonexempt employees with compensatory time off at a rate of at least one and one-half hours of paid time off for each hour of overtime work instead of overtime pay.</a:t>
            </a:r>
          </a:p>
        </p:txBody>
      </p:sp>
      <p:sp>
        <p:nvSpPr>
          <p:cNvPr id="19458"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C7B2BD3B-34A9-AB4E-BEDE-C267A37D178E}" type="slidenum">
              <a:rPr lang="en-US">
                <a:solidFill>
                  <a:srgbClr val="618DD1"/>
                </a:solidFill>
              </a:rPr>
              <a:pPr/>
              <a:t>15</a:t>
            </a:fld>
            <a:endParaRPr lang="en-US" dirty="0">
              <a:solidFill>
                <a:srgbClr val="618DD1"/>
              </a:solidFill>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pPr eaLnBrk="1" hangingPunct="1"/>
            <a:r>
              <a:rPr lang="en-US" dirty="0">
                <a:latin typeface="Arial" charset="0"/>
              </a:rPr>
              <a:t>Overtime Pay Requirements (cont.)</a:t>
            </a:r>
          </a:p>
        </p:txBody>
      </p:sp>
      <p:sp>
        <p:nvSpPr>
          <p:cNvPr id="20484" name="Rectangle 3"/>
          <p:cNvSpPr>
            <a:spLocks noGrp="1" noChangeArrowheads="1"/>
          </p:cNvSpPr>
          <p:nvPr>
            <p:ph idx="1"/>
          </p:nvPr>
        </p:nvSpPr>
        <p:spPr/>
        <p:txBody>
          <a:bodyPr/>
          <a:lstStyle/>
          <a:p>
            <a:pPr eaLnBrk="1" hangingPunct="1"/>
            <a:r>
              <a:rPr lang="en-US" dirty="0">
                <a:latin typeface="Arial" charset="0"/>
              </a:rPr>
              <a:t>Many organizations require that overtime be authorized in advance by an employee’s supervisor. If an employee works overtime without authorization, though, it still must be paid. Unauthorized overtime is a disciplinary issue, not a compensation one.</a:t>
            </a:r>
          </a:p>
        </p:txBody>
      </p:sp>
      <p:sp>
        <p:nvSpPr>
          <p:cNvPr id="20482"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ABB202C6-5E11-9D42-8C65-FCC1A15D1ACA}" type="slidenum">
              <a:rPr lang="en-US">
                <a:solidFill>
                  <a:srgbClr val="618DD1"/>
                </a:solidFill>
              </a:rPr>
              <a:pPr/>
              <a:t>16</a:t>
            </a:fld>
            <a:endParaRPr lang="en-US" dirty="0">
              <a:solidFill>
                <a:srgbClr val="618DD1"/>
              </a:solidFill>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21506"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820A14C1-5900-5744-8A61-324E530BFD7E}" type="slidenum">
              <a:rPr lang="en-US">
                <a:solidFill>
                  <a:srgbClr val="618DD1"/>
                </a:solidFill>
              </a:rPr>
              <a:pPr/>
              <a:t>17</a:t>
            </a:fld>
            <a:endParaRPr lang="en-US" dirty="0">
              <a:solidFill>
                <a:srgbClr val="618DD1"/>
              </a:solidFill>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pPr eaLnBrk="1" hangingPunct="1"/>
            <a:r>
              <a:rPr lang="en-US" sz="3200" dirty="0"/>
              <a:t>Compensable Time (Other than Time Spent on Principal Work Activities)</a:t>
            </a:r>
          </a:p>
        </p:txBody>
      </p:sp>
      <p:sp>
        <p:nvSpPr>
          <p:cNvPr id="22532" name="Rectangle 3"/>
          <p:cNvSpPr>
            <a:spLocks noGrp="1" noChangeArrowheads="1"/>
          </p:cNvSpPr>
          <p:nvPr>
            <p:ph idx="1"/>
          </p:nvPr>
        </p:nvSpPr>
        <p:spPr/>
        <p:txBody>
          <a:bodyPr/>
          <a:lstStyle/>
          <a:p>
            <a:pPr eaLnBrk="1" hangingPunct="1">
              <a:buFontTx/>
              <a:buNone/>
            </a:pPr>
            <a:r>
              <a:rPr lang="en-US" dirty="0">
                <a:latin typeface="Arial" charset="0"/>
              </a:rPr>
              <a:t>Travel time:</a:t>
            </a:r>
            <a:endParaRPr lang="en-US" b="1" dirty="0">
              <a:latin typeface="Arial" charset="0"/>
            </a:endParaRPr>
          </a:p>
          <a:p>
            <a:pPr eaLnBrk="1" hangingPunct="1"/>
            <a:r>
              <a:rPr lang="en-US" dirty="0">
                <a:latin typeface="Arial" charset="0"/>
              </a:rPr>
              <a:t>Whether travel time is compensable time depends on the kind of travel involved. </a:t>
            </a:r>
          </a:p>
          <a:p>
            <a:pPr marL="285750" indent="-285750" eaLnBrk="1" hangingPunct="1">
              <a:buFont typeface="Arial" panose="020B0604020202020204" pitchFamily="34" charset="0"/>
              <a:buChar char="•"/>
            </a:pPr>
            <a:r>
              <a:rPr lang="en-US" dirty="0">
                <a:latin typeface="Arial" charset="0"/>
              </a:rPr>
              <a:t>Home-to-work travel is not work time and is not compensable. </a:t>
            </a:r>
          </a:p>
          <a:p>
            <a:pPr marL="285750" indent="-285750" eaLnBrk="1" hangingPunct="1">
              <a:buFont typeface="Arial" panose="020B0604020202020204" pitchFamily="34" charset="0"/>
              <a:buChar char="•"/>
            </a:pPr>
            <a:r>
              <a:rPr lang="en-US" dirty="0">
                <a:latin typeface="Arial" charset="0"/>
              </a:rPr>
              <a:t>Time spent in travel as part of the employee’s principal activity, such as travel from one job site to another during the workday, is work time and must be paid. </a:t>
            </a:r>
          </a:p>
          <a:p>
            <a:pPr eaLnBrk="1" hangingPunct="1"/>
            <a:endParaRPr lang="en-US" dirty="0">
              <a:latin typeface="Arial" charset="0"/>
            </a:endParaRPr>
          </a:p>
          <a:p>
            <a:pPr eaLnBrk="1" hangingPunct="1"/>
            <a:endParaRPr lang="en-US" dirty="0">
              <a:latin typeface="Arial" charset="0"/>
            </a:endParaRPr>
          </a:p>
        </p:txBody>
      </p:sp>
      <p:sp>
        <p:nvSpPr>
          <p:cNvPr id="22530"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61D1BC9A-47C1-3A4C-9E41-B678AD7C448E}" type="slidenum">
              <a:rPr lang="en-US">
                <a:solidFill>
                  <a:srgbClr val="618DD1"/>
                </a:solidFill>
              </a:rPr>
              <a:pPr/>
              <a:t>18</a:t>
            </a:fld>
            <a:endParaRPr lang="en-US" dirty="0">
              <a:solidFill>
                <a:srgbClr val="618DD1"/>
              </a:solidFill>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r>
              <a:rPr lang="en-US" sz="3200" dirty="0"/>
              <a:t>Compensable Time (Other than Time Spent on Principal Work Activities) (cont.)</a:t>
            </a:r>
          </a:p>
        </p:txBody>
      </p:sp>
      <p:sp>
        <p:nvSpPr>
          <p:cNvPr id="22532" name="Rectangle 3"/>
          <p:cNvSpPr>
            <a:spLocks noGrp="1" noChangeArrowheads="1"/>
          </p:cNvSpPr>
          <p:nvPr>
            <p:ph idx="1"/>
          </p:nvPr>
        </p:nvSpPr>
        <p:spPr/>
        <p:txBody>
          <a:bodyPr/>
          <a:lstStyle/>
          <a:p>
            <a:pPr eaLnBrk="1" hangingPunct="1">
              <a:buFontTx/>
              <a:buNone/>
            </a:pPr>
            <a:r>
              <a:rPr lang="en-US" dirty="0">
                <a:latin typeface="Arial" charset="0"/>
              </a:rPr>
              <a:t>Travel time (cont.):</a:t>
            </a:r>
            <a:endParaRPr lang="en-US" b="1" dirty="0">
              <a:latin typeface="Arial" charset="0"/>
            </a:endParaRPr>
          </a:p>
          <a:p>
            <a:pPr marL="285750" indent="-285750" eaLnBrk="1" hangingPunct="1">
              <a:buFont typeface="Arial" panose="020B0604020202020204" pitchFamily="34" charset="0"/>
              <a:buChar char="•"/>
            </a:pPr>
            <a:r>
              <a:rPr lang="en-US" dirty="0">
                <a:latin typeface="Arial" charset="0"/>
              </a:rPr>
              <a:t>When a nonexempt employee travels on a one-day assignment to another city, the time spent traveling is work time and must be paid.</a:t>
            </a:r>
          </a:p>
          <a:p>
            <a:pPr marL="285750" indent="-285750" eaLnBrk="1" hangingPunct="1">
              <a:buFont typeface="Arial" panose="020B0604020202020204" pitchFamily="34" charset="0"/>
              <a:buChar char="•"/>
            </a:pPr>
            <a:r>
              <a:rPr lang="en-US" dirty="0">
                <a:latin typeface="Arial" charset="0"/>
              </a:rPr>
              <a:t>Travel that keeps the employee away from home overnight is work time when it cuts across the employee’s workday. However, time spent traveling to an airport terminal or train station is not treated as hours worked. By contrast, all the time spent waiting at the terminal until arrival at the destination is compensable. </a:t>
            </a:r>
          </a:p>
          <a:p>
            <a:pPr eaLnBrk="1" hangingPunct="1"/>
            <a:endParaRPr lang="en-US" dirty="0">
              <a:latin typeface="Arial" charset="0"/>
            </a:endParaRPr>
          </a:p>
          <a:p>
            <a:pPr eaLnBrk="1" hangingPunct="1"/>
            <a:endParaRPr lang="en-US" dirty="0">
              <a:latin typeface="Arial" charset="0"/>
            </a:endParaRPr>
          </a:p>
        </p:txBody>
      </p:sp>
      <p:sp>
        <p:nvSpPr>
          <p:cNvPr id="22530"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61D1BC9A-47C1-3A4C-9E41-B678AD7C448E}" type="slidenum">
              <a:rPr lang="en-US">
                <a:solidFill>
                  <a:srgbClr val="618DD1"/>
                </a:solidFill>
              </a:rPr>
              <a:pPr/>
              <a:t>19</a:t>
            </a:fld>
            <a:endParaRPr lang="en-US" dirty="0">
              <a:solidFill>
                <a:srgbClr val="618DD1"/>
              </a:solidFill>
            </a:endParaRPr>
          </a:p>
        </p:txBody>
      </p:sp>
    </p:spTree>
    <p:extLst>
      <p:ext uri="{BB962C8B-B14F-4D97-AF65-F5344CB8AC3E}">
        <p14:creationId xmlns:p14="http://schemas.microsoft.com/office/powerpoint/2010/main" val="407765540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eaLnBrk="1" hangingPunct="1"/>
            <a:r>
              <a:rPr lang="en-US" dirty="0">
                <a:latin typeface="Arial" charset="0"/>
              </a:rPr>
              <a:t>Introduction</a:t>
            </a:r>
          </a:p>
        </p:txBody>
      </p:sp>
      <p:sp>
        <p:nvSpPr>
          <p:cNvPr id="6148" name="Rectangle 3"/>
          <p:cNvSpPr>
            <a:spLocks noGrp="1" noChangeArrowheads="1"/>
          </p:cNvSpPr>
          <p:nvPr>
            <p:ph idx="1"/>
          </p:nvPr>
        </p:nvSpPr>
        <p:spPr/>
        <p:txBody>
          <a:bodyPr/>
          <a:lstStyle/>
          <a:p>
            <a:pPr eaLnBrk="1" hangingPunct="1">
              <a:buFontTx/>
              <a:buNone/>
            </a:pPr>
            <a:r>
              <a:rPr lang="en-US" dirty="0">
                <a:latin typeface="Arial" charset="0"/>
              </a:rPr>
              <a:t>The Fair Labor Standards Act (FLSA) was passed in 1938. It sets standards for child labor, minimum wage and overtime pay. Since the passage of the Equal Pay Act in 1963 as part of the FLSA, the act also prohibits gender-based wage discrimination.</a:t>
            </a:r>
          </a:p>
          <a:p>
            <a:r>
              <a:rPr lang="en-US" dirty="0">
                <a:latin typeface="Arial" charset="0"/>
              </a:rPr>
              <a:t>It is essential for you, as supervisors, in addition to the human resource staff, to know how to comply with the FLSA and with state child labor and wage and hour laws. </a:t>
            </a:r>
          </a:p>
          <a:p>
            <a:r>
              <a:rPr lang="en-US" dirty="0">
                <a:latin typeface="Arial" charset="0"/>
              </a:rPr>
              <a:t>This training will provide you with knowledge of the FLSA to ensure the full and correct compliance with this important labor law. </a:t>
            </a:r>
          </a:p>
        </p:txBody>
      </p:sp>
      <p:sp>
        <p:nvSpPr>
          <p:cNvPr id="6146"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B9410C86-79F2-C946-8CC4-1005F45FBA70}" type="slidenum">
              <a:rPr lang="en-US">
                <a:solidFill>
                  <a:srgbClr val="618DD1"/>
                </a:solidFill>
              </a:rPr>
              <a:pPr/>
              <a:t>2</a:t>
            </a:fld>
            <a:endParaRPr lang="en-US" dirty="0">
              <a:solidFill>
                <a:srgbClr val="618DD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3"/>
          <p:cNvSpPr>
            <a:spLocks noGrp="1" noChangeArrowheads="1"/>
          </p:cNvSpPr>
          <p:nvPr>
            <p:ph type="title"/>
          </p:nvPr>
        </p:nvSpPr>
        <p:spPr>
          <a:noFill/>
        </p:spPr>
        <p:txBody>
          <a:bodyPr/>
          <a:lstStyle/>
          <a:p>
            <a:r>
              <a:rPr lang="en-US" sz="3200" dirty="0"/>
              <a:t>Compensable Time (Other than Time Spent on Principal Work Activities) </a:t>
            </a:r>
            <a:r>
              <a:rPr lang="en-US" sz="3200" dirty="0">
                <a:latin typeface="Arial" charset="0"/>
              </a:rPr>
              <a:t>(cont.)</a:t>
            </a:r>
          </a:p>
        </p:txBody>
      </p:sp>
      <p:sp>
        <p:nvSpPr>
          <p:cNvPr id="23555" name="Rectangle 2"/>
          <p:cNvSpPr>
            <a:spLocks noGrp="1" noChangeArrowheads="1"/>
          </p:cNvSpPr>
          <p:nvPr>
            <p:ph idx="1"/>
          </p:nvPr>
        </p:nvSpPr>
        <p:spPr/>
        <p:txBody>
          <a:bodyPr/>
          <a:lstStyle/>
          <a:p>
            <a:pPr eaLnBrk="1" hangingPunct="1">
              <a:buFontTx/>
              <a:buNone/>
            </a:pPr>
            <a:r>
              <a:rPr lang="en-US" dirty="0">
                <a:latin typeface="Arial" charset="0"/>
              </a:rPr>
              <a:t>Meetings and training:</a:t>
            </a:r>
            <a:endParaRPr lang="en-US" b="1" dirty="0">
              <a:latin typeface="Arial" charset="0"/>
            </a:endParaRPr>
          </a:p>
          <a:p>
            <a:pPr eaLnBrk="1" hangingPunct="1"/>
            <a:r>
              <a:rPr lang="en-US" dirty="0">
                <a:latin typeface="Arial" charset="0"/>
              </a:rPr>
              <a:t>Time spent attending lectures, meetings and training programs is counted as hours worked unless all of the following conditions are met: </a:t>
            </a:r>
          </a:p>
          <a:p>
            <a:pPr marL="285750" indent="-285750" eaLnBrk="1" hangingPunct="1">
              <a:buFont typeface="Arial"/>
              <a:buChar char="•"/>
            </a:pPr>
            <a:r>
              <a:rPr lang="en-US" dirty="0">
                <a:latin typeface="Arial" charset="0"/>
              </a:rPr>
              <a:t>The meetings are held outside regular working hours.</a:t>
            </a:r>
          </a:p>
          <a:p>
            <a:pPr marL="285750" indent="-285750" eaLnBrk="1" hangingPunct="1">
              <a:buFont typeface="Arial"/>
              <a:buChar char="•"/>
            </a:pPr>
            <a:r>
              <a:rPr lang="en-US" dirty="0">
                <a:latin typeface="Arial" charset="0"/>
              </a:rPr>
              <a:t>Attendance is voluntary (attendance is not voluntary if the employee is led to believe that nonattendance would adversely affect his or her employment).</a:t>
            </a:r>
          </a:p>
          <a:p>
            <a:pPr marL="285750" indent="-285750">
              <a:buFont typeface="Arial"/>
              <a:buChar char="•"/>
            </a:pPr>
            <a:r>
              <a:rPr lang="en-US" dirty="0">
                <a:latin typeface="Arial" charset="0"/>
              </a:rPr>
              <a:t>The course, lecture or meeting is not directly related to the employee's job.</a:t>
            </a:r>
          </a:p>
          <a:p>
            <a:pPr marL="285750" indent="-285750">
              <a:buFont typeface="Arial"/>
              <a:buChar char="•"/>
            </a:pPr>
            <a:r>
              <a:rPr lang="en-US" dirty="0">
                <a:latin typeface="Arial" charset="0"/>
              </a:rPr>
              <a:t>The employee does no productive work during the meeting or training. </a:t>
            </a:r>
          </a:p>
          <a:p>
            <a:pPr marL="285750" indent="-285750" eaLnBrk="1" hangingPunct="1">
              <a:buFont typeface="Arial"/>
              <a:buChar char="•"/>
            </a:pPr>
            <a:endParaRPr lang="en-US" dirty="0">
              <a:latin typeface="Arial" charset="0"/>
            </a:endParaRPr>
          </a:p>
          <a:p>
            <a:pPr eaLnBrk="1" hangingPunct="1"/>
            <a:endParaRPr lang="en-US" dirty="0">
              <a:latin typeface="Arial" charset="0"/>
            </a:endParaRPr>
          </a:p>
        </p:txBody>
      </p:sp>
      <p:sp>
        <p:nvSpPr>
          <p:cNvPr id="23554"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B55AFE8F-1B8F-0545-9978-ED81DEDF4721}" type="slidenum">
              <a:rPr lang="en-US">
                <a:solidFill>
                  <a:srgbClr val="618DD1"/>
                </a:solidFill>
              </a:rPr>
              <a:pPr/>
              <a:t>20</a:t>
            </a:fld>
            <a:endParaRPr lang="en-US" dirty="0">
              <a:solidFill>
                <a:srgbClr val="618DD1"/>
              </a:solidFill>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3"/>
          <p:cNvSpPr>
            <a:spLocks noGrp="1" noChangeArrowheads="1"/>
          </p:cNvSpPr>
          <p:nvPr>
            <p:ph type="title"/>
          </p:nvPr>
        </p:nvSpPr>
        <p:spPr>
          <a:noFill/>
        </p:spPr>
        <p:txBody>
          <a:bodyPr/>
          <a:lstStyle/>
          <a:p>
            <a:r>
              <a:rPr lang="en-US" sz="3200" dirty="0"/>
              <a:t>Compensable Time (Other than Time Spent on Principal Work Activities) </a:t>
            </a:r>
            <a:r>
              <a:rPr lang="en-US" sz="3200" dirty="0">
                <a:latin typeface="Arial" charset="0"/>
              </a:rPr>
              <a:t>(cont.)</a:t>
            </a:r>
          </a:p>
        </p:txBody>
      </p:sp>
      <p:sp>
        <p:nvSpPr>
          <p:cNvPr id="24579" name="Rectangle 2"/>
          <p:cNvSpPr>
            <a:spLocks noGrp="1" noChangeArrowheads="1"/>
          </p:cNvSpPr>
          <p:nvPr>
            <p:ph idx="1"/>
          </p:nvPr>
        </p:nvSpPr>
        <p:spPr/>
        <p:txBody>
          <a:bodyPr/>
          <a:lstStyle/>
          <a:p>
            <a:pPr eaLnBrk="1" hangingPunct="1">
              <a:buFontTx/>
              <a:buNone/>
            </a:pPr>
            <a:r>
              <a:rPr lang="en-US" dirty="0">
                <a:latin typeface="Arial" charset="0"/>
              </a:rPr>
              <a:t>Meetings and training (cont.):</a:t>
            </a:r>
            <a:endParaRPr lang="en-US" b="1" dirty="0">
              <a:latin typeface="Arial" charset="0"/>
            </a:endParaRPr>
          </a:p>
          <a:p>
            <a:pPr eaLnBrk="1" hangingPunct="1"/>
            <a:r>
              <a:rPr lang="en-US" dirty="0">
                <a:latin typeface="Arial" charset="0"/>
              </a:rPr>
              <a:t>Employees who voluntarily attend courses at independent schools, colleges or trade schools outside their regular working hours are not engaged in compensable working time, even if the instructional program is related to their current job. </a:t>
            </a:r>
          </a:p>
          <a:p>
            <a:pPr eaLnBrk="1" hangingPunct="1"/>
            <a:r>
              <a:rPr lang="en-US" dirty="0">
                <a:latin typeface="Arial" charset="0"/>
              </a:rPr>
              <a:t>Similarly, voluntary attendance by employees outside working hours at an employer-sponsored course that corresponds to courses offered by independent learning institutions does not constitute hours worked, even if the courses are job-related. </a:t>
            </a:r>
          </a:p>
          <a:p>
            <a:pPr eaLnBrk="1" hangingPunct="1"/>
            <a:endParaRPr lang="en-US" dirty="0">
              <a:latin typeface="Arial" charset="0"/>
            </a:endParaRPr>
          </a:p>
        </p:txBody>
      </p:sp>
      <p:sp>
        <p:nvSpPr>
          <p:cNvPr id="24578"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6988334D-2E72-E44E-9F80-827AFE02E27C}" type="slidenum">
              <a:rPr lang="en-US">
                <a:solidFill>
                  <a:srgbClr val="618DD1"/>
                </a:solidFill>
              </a:rPr>
              <a:pPr/>
              <a:t>21</a:t>
            </a:fld>
            <a:endParaRPr lang="en-US" dirty="0">
              <a:solidFill>
                <a:srgbClr val="618DD1"/>
              </a:solidFill>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3"/>
          <p:cNvSpPr>
            <a:spLocks noGrp="1" noChangeArrowheads="1"/>
          </p:cNvSpPr>
          <p:nvPr>
            <p:ph type="title"/>
          </p:nvPr>
        </p:nvSpPr>
        <p:spPr>
          <a:noFill/>
        </p:spPr>
        <p:txBody>
          <a:bodyPr/>
          <a:lstStyle/>
          <a:p>
            <a:r>
              <a:rPr lang="en-US" sz="3200" dirty="0"/>
              <a:t>Compensable Time (Other than Time Spent on Principal Work Activities) </a:t>
            </a:r>
            <a:r>
              <a:rPr lang="en-US" sz="3200" dirty="0">
                <a:latin typeface="Arial" charset="0"/>
              </a:rPr>
              <a:t>(cont.)</a:t>
            </a:r>
          </a:p>
        </p:txBody>
      </p:sp>
      <p:sp>
        <p:nvSpPr>
          <p:cNvPr id="25603" name="Rectangle 2"/>
          <p:cNvSpPr>
            <a:spLocks noGrp="1" noChangeArrowheads="1"/>
          </p:cNvSpPr>
          <p:nvPr>
            <p:ph idx="1"/>
          </p:nvPr>
        </p:nvSpPr>
        <p:spPr/>
        <p:txBody>
          <a:bodyPr/>
          <a:lstStyle/>
          <a:p>
            <a:pPr eaLnBrk="1" hangingPunct="1">
              <a:buFontTx/>
              <a:buNone/>
            </a:pPr>
            <a:r>
              <a:rPr lang="en-US" dirty="0">
                <a:latin typeface="Arial" charset="0"/>
              </a:rPr>
              <a:t>Rest and meal periods:</a:t>
            </a:r>
          </a:p>
          <a:p>
            <a:r>
              <a:rPr lang="en-US" dirty="0">
                <a:latin typeface="Arial" charset="0"/>
              </a:rPr>
              <a:t>The FLSA does not require rest or meal periods, but some states have specific provisions for rest and meal periods. </a:t>
            </a:r>
          </a:p>
          <a:p>
            <a:pPr eaLnBrk="1" hangingPunct="1"/>
            <a:r>
              <a:rPr lang="en-US" dirty="0">
                <a:latin typeface="Arial" charset="0"/>
              </a:rPr>
              <a:t>When employers offer short breaks (usually lasting about five to 20 minutes), they are paid time. </a:t>
            </a:r>
          </a:p>
          <a:p>
            <a:pPr eaLnBrk="1" hangingPunct="1"/>
            <a:r>
              <a:rPr lang="en-US" dirty="0">
                <a:latin typeface="Arial" charset="0"/>
              </a:rPr>
              <a:t>Bona fide meal periods (typically lasting at least 30 minutes) serve a different purpose than rest breaks and are not work time and are not compensable. </a:t>
            </a:r>
          </a:p>
          <a:p>
            <a:pPr eaLnBrk="1" hangingPunct="1">
              <a:buFontTx/>
              <a:buNone/>
            </a:pPr>
            <a:endParaRPr lang="en-US" dirty="0">
              <a:latin typeface="Arial" charset="0"/>
            </a:endParaRPr>
          </a:p>
        </p:txBody>
      </p:sp>
      <p:sp>
        <p:nvSpPr>
          <p:cNvPr id="25602"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520A9FFA-5E4D-C34E-B347-A574A88B1AA3}" type="slidenum">
              <a:rPr lang="en-US">
                <a:solidFill>
                  <a:srgbClr val="618DD1"/>
                </a:solidFill>
              </a:rPr>
              <a:pPr/>
              <a:t>22</a:t>
            </a:fld>
            <a:endParaRPr lang="en-US" dirty="0">
              <a:solidFill>
                <a:srgbClr val="618DD1"/>
              </a:solidFill>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3"/>
          <p:cNvSpPr>
            <a:spLocks noGrp="1" noChangeArrowheads="1"/>
          </p:cNvSpPr>
          <p:nvPr>
            <p:ph type="title"/>
          </p:nvPr>
        </p:nvSpPr>
        <p:spPr>
          <a:noFill/>
        </p:spPr>
        <p:txBody>
          <a:bodyPr/>
          <a:lstStyle/>
          <a:p>
            <a:r>
              <a:rPr lang="en-US" sz="3200" dirty="0"/>
              <a:t>Compensable Time (Other than Time Spent on Principal Work Activities) </a:t>
            </a:r>
            <a:r>
              <a:rPr lang="en-US" sz="3200" dirty="0">
                <a:latin typeface="Arial" charset="0"/>
              </a:rPr>
              <a:t>(cont.)</a:t>
            </a:r>
          </a:p>
        </p:txBody>
      </p:sp>
      <p:sp>
        <p:nvSpPr>
          <p:cNvPr id="26627" name="Rectangle 2"/>
          <p:cNvSpPr>
            <a:spLocks noGrp="1" noChangeArrowheads="1"/>
          </p:cNvSpPr>
          <p:nvPr>
            <p:ph idx="1"/>
          </p:nvPr>
        </p:nvSpPr>
        <p:spPr/>
        <p:txBody>
          <a:bodyPr/>
          <a:lstStyle/>
          <a:p>
            <a:pPr eaLnBrk="1" hangingPunct="1">
              <a:lnSpc>
                <a:spcPct val="90000"/>
              </a:lnSpc>
              <a:buFontTx/>
              <a:buNone/>
            </a:pPr>
            <a:r>
              <a:rPr lang="en-US" dirty="0">
                <a:latin typeface="Arial" charset="0"/>
              </a:rPr>
              <a:t>On-call duty:</a:t>
            </a:r>
          </a:p>
          <a:p>
            <a:pPr eaLnBrk="1" hangingPunct="1">
              <a:lnSpc>
                <a:spcPct val="90000"/>
              </a:lnSpc>
            </a:pPr>
            <a:r>
              <a:rPr lang="en-US" dirty="0">
                <a:latin typeface="Arial" charset="0"/>
              </a:rPr>
              <a:t>Whether on-call or waiting time is to be treated as working time depends on whether </a:t>
            </a:r>
            <a:r>
              <a:rPr lang="ja-JP" altLang="en-US" dirty="0">
                <a:latin typeface="Arial" charset="0"/>
              </a:rPr>
              <a:t>“</a:t>
            </a:r>
            <a:r>
              <a:rPr lang="en-US" dirty="0">
                <a:latin typeface="Arial" charset="0"/>
              </a:rPr>
              <a:t>the time is spent predominantly for the employer’s benefit or for the employee’s.</a:t>
            </a:r>
            <a:r>
              <a:rPr lang="ja-JP" altLang="en-US" dirty="0">
                <a:latin typeface="Arial" charset="0"/>
              </a:rPr>
              <a:t>”</a:t>
            </a:r>
            <a:endParaRPr lang="en-US" dirty="0">
              <a:latin typeface="Arial" charset="0"/>
            </a:endParaRPr>
          </a:p>
          <a:p>
            <a:pPr marL="285750" indent="-285750" eaLnBrk="1" hangingPunct="1">
              <a:lnSpc>
                <a:spcPct val="90000"/>
              </a:lnSpc>
              <a:buFont typeface="Arial" panose="020B0604020202020204" pitchFamily="34" charset="0"/>
              <a:buChar char="•"/>
            </a:pPr>
            <a:r>
              <a:rPr lang="en-US" dirty="0">
                <a:latin typeface="Arial" charset="0"/>
              </a:rPr>
              <a:t>An employee who is required to remain on call on the employer's premises is working while on call, and the time is compensable.</a:t>
            </a:r>
          </a:p>
          <a:p>
            <a:pPr marL="285750" indent="-285750" eaLnBrk="1" hangingPunct="1">
              <a:lnSpc>
                <a:spcPct val="90000"/>
              </a:lnSpc>
              <a:buFont typeface="Arial" panose="020B0604020202020204" pitchFamily="34" charset="0"/>
              <a:buChar char="•"/>
            </a:pPr>
            <a:r>
              <a:rPr lang="en-US" dirty="0">
                <a:latin typeface="Arial" charset="0"/>
              </a:rPr>
              <a:t>An employee who is required to remain on call at home, or who is allowed to leave a message where he or she can be reached, is not working (in most cases) while on call, and the time is not compensable.</a:t>
            </a:r>
          </a:p>
          <a:p>
            <a:pPr marL="285750" indent="-285750" eaLnBrk="1" hangingPunct="1">
              <a:lnSpc>
                <a:spcPct val="90000"/>
              </a:lnSpc>
              <a:buFont typeface="Arial" panose="020B0604020202020204" pitchFamily="34" charset="0"/>
              <a:buChar char="•"/>
            </a:pPr>
            <a:r>
              <a:rPr lang="en-US" dirty="0">
                <a:latin typeface="Arial" charset="0"/>
              </a:rPr>
              <a:t>Additional constraints on the employee’s freedom could require this time to be compensated. </a:t>
            </a:r>
          </a:p>
          <a:p>
            <a:pPr eaLnBrk="1" hangingPunct="1">
              <a:lnSpc>
                <a:spcPct val="90000"/>
              </a:lnSpc>
            </a:pPr>
            <a:endParaRPr lang="en-US" sz="1600" dirty="0">
              <a:latin typeface="Arial" charset="0"/>
            </a:endParaRPr>
          </a:p>
          <a:p>
            <a:pPr eaLnBrk="1" hangingPunct="1">
              <a:lnSpc>
                <a:spcPct val="90000"/>
              </a:lnSpc>
            </a:pPr>
            <a:endParaRPr lang="en-US" sz="1600" dirty="0">
              <a:latin typeface="Arial" charset="0"/>
            </a:endParaRPr>
          </a:p>
        </p:txBody>
      </p:sp>
      <p:sp>
        <p:nvSpPr>
          <p:cNvPr id="26626"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596E0767-75C5-9949-A85E-C3E973654D71}" type="slidenum">
              <a:rPr lang="en-US">
                <a:solidFill>
                  <a:srgbClr val="618DD1"/>
                </a:solidFill>
              </a:rPr>
              <a:pPr/>
              <a:t>23</a:t>
            </a:fld>
            <a:endParaRPr lang="en-US" dirty="0">
              <a:solidFill>
                <a:srgbClr val="618DD1"/>
              </a:solidFill>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3"/>
          <p:cNvSpPr>
            <a:spLocks noGrp="1" noChangeArrowheads="1"/>
          </p:cNvSpPr>
          <p:nvPr>
            <p:ph type="title"/>
          </p:nvPr>
        </p:nvSpPr>
        <p:spPr>
          <a:noFill/>
        </p:spPr>
        <p:txBody>
          <a:bodyPr/>
          <a:lstStyle/>
          <a:p>
            <a:r>
              <a:rPr lang="en-US" sz="3200" dirty="0"/>
              <a:t>Compensable Time (Other than Time Spent on Principal Work Activities) </a:t>
            </a:r>
            <a:r>
              <a:rPr lang="en-US" sz="3200" dirty="0">
                <a:latin typeface="Arial" charset="0"/>
              </a:rPr>
              <a:t>(cont.)</a:t>
            </a:r>
          </a:p>
        </p:txBody>
      </p:sp>
      <p:sp>
        <p:nvSpPr>
          <p:cNvPr id="27651" name="Rectangle 2"/>
          <p:cNvSpPr>
            <a:spLocks noGrp="1" noChangeArrowheads="1"/>
          </p:cNvSpPr>
          <p:nvPr>
            <p:ph idx="1"/>
          </p:nvPr>
        </p:nvSpPr>
        <p:spPr/>
        <p:txBody>
          <a:bodyPr/>
          <a:lstStyle/>
          <a:p>
            <a:pPr eaLnBrk="1" hangingPunct="1">
              <a:buFontTx/>
              <a:buNone/>
            </a:pPr>
            <a:r>
              <a:rPr lang="en-US" dirty="0">
                <a:latin typeface="Arial" charset="0"/>
              </a:rPr>
              <a:t>Changing clothes and preparing for working:</a:t>
            </a:r>
            <a:endParaRPr lang="en-US" b="1" dirty="0">
              <a:latin typeface="Arial" charset="0"/>
            </a:endParaRPr>
          </a:p>
          <a:p>
            <a:pPr eaLnBrk="1" hangingPunct="1"/>
            <a:r>
              <a:rPr lang="en-US" dirty="0">
                <a:latin typeface="Arial" charset="0"/>
              </a:rPr>
              <a:t>Time spent by employees changing clothes or preparing for work, such as washing up at the beginning or end of the workday, is considered part of an employee’s </a:t>
            </a:r>
            <a:r>
              <a:rPr lang="ja-JP" altLang="en-US" dirty="0">
                <a:latin typeface="Arial" charset="0"/>
              </a:rPr>
              <a:t>“</a:t>
            </a:r>
            <a:r>
              <a:rPr lang="en-US" dirty="0">
                <a:latin typeface="Arial" charset="0"/>
              </a:rPr>
              <a:t>principal activities</a:t>
            </a:r>
            <a:r>
              <a:rPr lang="ja-JP" altLang="en-US" dirty="0">
                <a:latin typeface="Arial" charset="0"/>
              </a:rPr>
              <a:t>”</a:t>
            </a:r>
            <a:r>
              <a:rPr lang="en-US" dirty="0">
                <a:latin typeface="Arial" charset="0"/>
              </a:rPr>
              <a:t> whenever the changing or preparing for work is required by the nature of the workers’ jobs. These activities would be compensable time.</a:t>
            </a:r>
          </a:p>
          <a:p>
            <a:pPr eaLnBrk="1" hangingPunct="1"/>
            <a:r>
              <a:rPr lang="en-US" dirty="0">
                <a:latin typeface="Arial" charset="0"/>
              </a:rPr>
              <a:t>However, changing clothes and wash-up time may be excluded from compensable time in unionized workplaces under the terms of a collective bargaining unit even when changing clothes or washing is required by the nature of the job or by a law or rule.</a:t>
            </a:r>
          </a:p>
          <a:p>
            <a:pPr eaLnBrk="1" hangingPunct="1"/>
            <a:endParaRPr lang="en-US" dirty="0">
              <a:latin typeface="Arial" charset="0"/>
            </a:endParaRPr>
          </a:p>
        </p:txBody>
      </p:sp>
      <p:sp>
        <p:nvSpPr>
          <p:cNvPr id="27650"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4EB7ADED-1933-D646-8ED3-B6B7871CA37B}" type="slidenum">
              <a:rPr lang="en-US">
                <a:solidFill>
                  <a:srgbClr val="618DD1"/>
                </a:solidFill>
              </a:rPr>
              <a:pPr/>
              <a:t>24</a:t>
            </a:fld>
            <a:endParaRPr lang="en-US" dirty="0">
              <a:solidFill>
                <a:srgbClr val="618DD1"/>
              </a:solidFill>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3"/>
          <p:cNvSpPr>
            <a:spLocks noGrp="1" noChangeArrowheads="1"/>
          </p:cNvSpPr>
          <p:nvPr>
            <p:ph type="title"/>
          </p:nvPr>
        </p:nvSpPr>
        <p:spPr>
          <a:noFill/>
        </p:spPr>
        <p:txBody>
          <a:bodyPr/>
          <a:lstStyle/>
          <a:p>
            <a:r>
              <a:rPr lang="en-US" sz="3200" dirty="0"/>
              <a:t>Compensable Time (Other than Time Spent on Principal Work Activities) </a:t>
            </a:r>
            <a:r>
              <a:rPr lang="en-US" sz="3200" dirty="0">
                <a:latin typeface="Arial" charset="0"/>
              </a:rPr>
              <a:t>(cont.)</a:t>
            </a:r>
          </a:p>
        </p:txBody>
      </p:sp>
      <p:sp>
        <p:nvSpPr>
          <p:cNvPr id="27651" name="Rectangle 2"/>
          <p:cNvSpPr>
            <a:spLocks noGrp="1" noChangeArrowheads="1"/>
          </p:cNvSpPr>
          <p:nvPr>
            <p:ph idx="1"/>
          </p:nvPr>
        </p:nvSpPr>
        <p:spPr/>
        <p:txBody>
          <a:bodyPr/>
          <a:lstStyle/>
          <a:p>
            <a:r>
              <a:rPr lang="en-US" dirty="0">
                <a:latin typeface="Arial" charset="0"/>
              </a:rPr>
              <a:t>Compensable time spent traveling for business, attending meetings and training, on paid breaks, on on-call duty, and changing clothes and preparing for working are counted the same as any other time worked and may result in overtime. </a:t>
            </a:r>
          </a:p>
          <a:p>
            <a:pPr eaLnBrk="1" hangingPunct="1"/>
            <a:endParaRPr lang="en-US" dirty="0">
              <a:latin typeface="Arial" charset="0"/>
            </a:endParaRPr>
          </a:p>
        </p:txBody>
      </p:sp>
      <p:sp>
        <p:nvSpPr>
          <p:cNvPr id="27650"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4EB7ADED-1933-D646-8ED3-B6B7871CA37B}" type="slidenum">
              <a:rPr lang="en-US">
                <a:solidFill>
                  <a:srgbClr val="618DD1"/>
                </a:solidFill>
              </a:rPr>
              <a:pPr/>
              <a:t>25</a:t>
            </a:fld>
            <a:endParaRPr lang="en-US" dirty="0">
              <a:solidFill>
                <a:srgbClr val="618DD1"/>
              </a:solidFill>
            </a:endParaRPr>
          </a:p>
        </p:txBody>
      </p:sp>
    </p:spTree>
    <p:extLst>
      <p:ext uri="{BB962C8B-B14F-4D97-AF65-F5344CB8AC3E}">
        <p14:creationId xmlns:p14="http://schemas.microsoft.com/office/powerpoint/2010/main" val="91869639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29698"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1D13CB1C-A83F-8D48-B8E8-D674328CC0CF}" type="slidenum">
              <a:rPr lang="en-US">
                <a:solidFill>
                  <a:srgbClr val="618DD1"/>
                </a:solidFill>
              </a:rPr>
              <a:pPr/>
              <a:t>26</a:t>
            </a:fld>
            <a:endParaRPr lang="en-US" dirty="0">
              <a:solidFill>
                <a:srgbClr val="618DD1"/>
              </a:solidFill>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pPr eaLnBrk="1" hangingPunct="1"/>
            <a:r>
              <a:rPr lang="en-US" dirty="0">
                <a:latin typeface="Arial" charset="0"/>
              </a:rPr>
              <a:t>Common Employer Mistakes</a:t>
            </a:r>
          </a:p>
        </p:txBody>
      </p:sp>
      <p:sp>
        <p:nvSpPr>
          <p:cNvPr id="23556" name="Rectangle 3"/>
          <p:cNvSpPr>
            <a:spLocks noGrp="1" noChangeArrowheads="1"/>
          </p:cNvSpPr>
          <p:nvPr>
            <p:ph idx="1"/>
          </p:nvPr>
        </p:nvSpPr>
        <p:spPr/>
        <p:txBody>
          <a:bodyPr/>
          <a:lstStyle/>
          <a:p>
            <a:pPr marL="457200" indent="-457200" eaLnBrk="1" hangingPunct="1">
              <a:buFont typeface="Arial" panose="020B0604020202020204" pitchFamily="34" charset="0"/>
              <a:buChar char="•"/>
            </a:pPr>
            <a:r>
              <a:rPr lang="en-US" dirty="0">
                <a:latin typeface="Arial" charset="0"/>
              </a:rPr>
              <a:t>Considering an employee who is paid a salary as an exempt employee who is not eligible for overtime pay without qualifying the employee for a specific job-related FLSA exemption.</a:t>
            </a:r>
          </a:p>
          <a:p>
            <a:pPr marL="457200" indent="-457200" eaLnBrk="1" hangingPunct="1">
              <a:buFont typeface="Arial" panose="020B0604020202020204" pitchFamily="34" charset="0"/>
              <a:buChar char="•"/>
            </a:pPr>
            <a:r>
              <a:rPr lang="en-US" dirty="0">
                <a:latin typeface="Arial" charset="0"/>
              </a:rPr>
              <a:t>Not paying for unauthorized overtime</a:t>
            </a:r>
            <a:r>
              <a:rPr lang="en-US" dirty="0">
                <a:latin typeface="Arial" panose="020B0604020202020204" pitchFamily="34" charset="0"/>
                <a:cs typeface="Arial" panose="020B0604020202020204" pitchFamily="34" charset="0"/>
              </a:rPr>
              <a:t>—</a:t>
            </a:r>
            <a:r>
              <a:rPr lang="en-US" dirty="0">
                <a:latin typeface="Arial" charset="0"/>
              </a:rPr>
              <a:t>working unauthorized overtime is a disciplinary issue, not a compensation one.</a:t>
            </a:r>
          </a:p>
          <a:p>
            <a:pPr marL="457200" indent="-457200" eaLnBrk="1" hangingPunct="1">
              <a:buFont typeface="Arial" panose="020B0604020202020204" pitchFamily="34" charset="0"/>
              <a:buChar char="•"/>
            </a:pPr>
            <a:r>
              <a:rPr lang="en-US" dirty="0">
                <a:latin typeface="Arial" charset="0"/>
              </a:rPr>
              <a:t>Making automatic pay deductions for meal breaks without making sure that an employee has actually taken the unpaid break time.</a:t>
            </a:r>
          </a:p>
        </p:txBody>
      </p:sp>
      <p:sp>
        <p:nvSpPr>
          <p:cNvPr id="23554"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851F9969-6250-554C-94CD-6457744F1B29}" type="slidenum">
              <a:rPr lang="en-US">
                <a:solidFill>
                  <a:srgbClr val="618DD1"/>
                </a:solidFill>
              </a:rPr>
              <a:pPr/>
              <a:t>27</a:t>
            </a:fld>
            <a:endParaRPr lang="en-US" dirty="0">
              <a:solidFill>
                <a:srgbClr val="618DD1"/>
              </a:solidFill>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p:txBody>
          <a:bodyPr/>
          <a:lstStyle/>
          <a:p>
            <a:pPr eaLnBrk="1" hangingPunct="1"/>
            <a:r>
              <a:rPr lang="en-US" dirty="0">
                <a:latin typeface="Arial" charset="0"/>
              </a:rPr>
              <a:t>Summary</a:t>
            </a:r>
          </a:p>
        </p:txBody>
      </p:sp>
      <p:sp>
        <p:nvSpPr>
          <p:cNvPr id="30724" name="Rectangle 3"/>
          <p:cNvSpPr>
            <a:spLocks noGrp="1" noChangeArrowheads="1"/>
          </p:cNvSpPr>
          <p:nvPr>
            <p:ph idx="1"/>
          </p:nvPr>
        </p:nvSpPr>
        <p:spPr/>
        <p:txBody>
          <a:bodyPr/>
          <a:lstStyle/>
          <a:p>
            <a:pPr eaLnBrk="1" hangingPunct="1"/>
            <a:r>
              <a:rPr lang="en-US" dirty="0">
                <a:latin typeface="Arial" charset="0"/>
              </a:rPr>
              <a:t>A nonexempt employee is an employee who does not need to meet any one of the FLSA exemption tests and is covered by wage and hour laws regarding minimum wage, overtime pay and hours worked.</a:t>
            </a:r>
          </a:p>
          <a:p>
            <a:pPr eaLnBrk="1" hangingPunct="1"/>
            <a:r>
              <a:rPr lang="en-US" dirty="0">
                <a:latin typeface="Arial" charset="0"/>
              </a:rPr>
              <a:t>The FLSA requires employers to keep detailed and accurate records of time worked by nonexempt employees for at least three years and records on which wages are based for at least two years. </a:t>
            </a:r>
          </a:p>
          <a:p>
            <a:pPr eaLnBrk="1" hangingPunct="1"/>
            <a:r>
              <a:rPr lang="en-US" dirty="0">
                <a:latin typeface="Arial" charset="0"/>
              </a:rPr>
              <a:t>Employers may use any time-keeping method they choose. </a:t>
            </a:r>
          </a:p>
          <a:p>
            <a:pPr eaLnBrk="1" hangingPunct="1"/>
            <a:r>
              <a:rPr lang="en-US" dirty="0">
                <a:latin typeface="Arial" charset="0"/>
              </a:rPr>
              <a:t>Employers must pay covered, nonexempt employees at least the higher of the federal minimum wage rate or the state minimum wage rate. </a:t>
            </a:r>
          </a:p>
          <a:p>
            <a:pPr eaLnBrk="1" hangingPunct="1"/>
            <a:endParaRPr lang="en-US" dirty="0">
              <a:latin typeface="Arial" charset="0"/>
            </a:endParaRPr>
          </a:p>
          <a:p>
            <a:pPr eaLnBrk="1" hangingPunct="1"/>
            <a:endParaRPr lang="en-US" dirty="0">
              <a:latin typeface="Arial" charset="0"/>
            </a:endParaRPr>
          </a:p>
          <a:p>
            <a:pPr eaLnBrk="1" hangingPunct="1"/>
            <a:endParaRPr lang="en-US" dirty="0">
              <a:latin typeface="Arial" charset="0"/>
            </a:endParaRPr>
          </a:p>
        </p:txBody>
      </p:sp>
      <p:sp>
        <p:nvSpPr>
          <p:cNvPr id="30722"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359E6FBC-59B3-5041-AC53-CDA412986FDC}" type="slidenum">
              <a:rPr lang="en-US">
                <a:solidFill>
                  <a:srgbClr val="618DD1"/>
                </a:solidFill>
              </a:rPr>
              <a:pPr/>
              <a:t>28</a:t>
            </a:fld>
            <a:endParaRPr lang="en-US" dirty="0">
              <a:solidFill>
                <a:srgbClr val="618DD1"/>
              </a:solidFill>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p:txBody>
          <a:bodyPr/>
          <a:lstStyle/>
          <a:p>
            <a:pPr eaLnBrk="1" hangingPunct="1"/>
            <a:r>
              <a:rPr lang="en-US" dirty="0">
                <a:latin typeface="Arial" charset="0"/>
              </a:rPr>
              <a:t>Summary (cont.)</a:t>
            </a:r>
          </a:p>
        </p:txBody>
      </p:sp>
      <p:sp>
        <p:nvSpPr>
          <p:cNvPr id="31748" name="Rectangle 3"/>
          <p:cNvSpPr>
            <a:spLocks noGrp="1" noChangeArrowheads="1"/>
          </p:cNvSpPr>
          <p:nvPr>
            <p:ph idx="1"/>
          </p:nvPr>
        </p:nvSpPr>
        <p:spPr/>
        <p:txBody>
          <a:bodyPr/>
          <a:lstStyle/>
          <a:p>
            <a:pPr eaLnBrk="1" hangingPunct="1"/>
            <a:r>
              <a:rPr lang="en-US" dirty="0">
                <a:latin typeface="Arial" charset="0"/>
              </a:rPr>
              <a:t>Minimum wage exceptions apply under specific circumstances to workers with disabilities, full-time students, youth under the age of 20 in their first 90 days of work, tipped employees and student-learners. </a:t>
            </a:r>
          </a:p>
          <a:p>
            <a:pPr eaLnBrk="1" hangingPunct="1"/>
            <a:r>
              <a:rPr lang="en-US" dirty="0">
                <a:latin typeface="Arial" charset="0"/>
              </a:rPr>
              <a:t>The FLSA requires employees to pay covered, nonexempt employees an overtime rate of not less than one and one-half times an employee’s regular rate of pay after 40 hours of work in the workweek.</a:t>
            </a:r>
          </a:p>
          <a:p>
            <a:pPr eaLnBrk="1" hangingPunct="1"/>
            <a:r>
              <a:rPr lang="en-US" dirty="0">
                <a:latin typeface="Arial" charset="0"/>
              </a:rPr>
              <a:t>Some states have overtime laws that differ from federal requirements. When an employee is subject to both, the employee is entitled to overtime according to the higher standard. </a:t>
            </a:r>
          </a:p>
          <a:p>
            <a:pPr eaLnBrk="1" hangingPunct="1"/>
            <a:endParaRPr lang="en-US" dirty="0">
              <a:latin typeface="Arial" charset="0"/>
            </a:endParaRPr>
          </a:p>
          <a:p>
            <a:pPr eaLnBrk="1" hangingPunct="1"/>
            <a:endParaRPr lang="en-US" dirty="0">
              <a:latin typeface="Arial" charset="0"/>
            </a:endParaRPr>
          </a:p>
        </p:txBody>
      </p:sp>
      <p:sp>
        <p:nvSpPr>
          <p:cNvPr id="31746"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7425B3A4-E13F-6349-BBB0-4F9442F675EC}" type="slidenum">
              <a:rPr lang="en-US">
                <a:solidFill>
                  <a:srgbClr val="618DD1"/>
                </a:solidFill>
              </a:rPr>
              <a:pPr/>
              <a:t>29</a:t>
            </a:fld>
            <a:endParaRPr lang="en-US" dirty="0">
              <a:solidFill>
                <a:srgbClr val="618DD1"/>
              </a:solidFill>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eaLnBrk="1" hangingPunct="1"/>
            <a:r>
              <a:rPr lang="en-US" dirty="0">
                <a:latin typeface="Arial" charset="0"/>
              </a:rPr>
              <a:t>Introduction (cont.)</a:t>
            </a:r>
          </a:p>
        </p:txBody>
      </p:sp>
      <p:sp>
        <p:nvSpPr>
          <p:cNvPr id="6148" name="Rectangle 3"/>
          <p:cNvSpPr>
            <a:spLocks noGrp="1" noChangeArrowheads="1"/>
          </p:cNvSpPr>
          <p:nvPr>
            <p:ph idx="1"/>
          </p:nvPr>
        </p:nvSpPr>
        <p:spPr/>
        <p:txBody>
          <a:bodyPr/>
          <a:lstStyle/>
          <a:p>
            <a:pPr eaLnBrk="1" hangingPunct="1">
              <a:buFontTx/>
              <a:buNone/>
            </a:pPr>
            <a:r>
              <a:rPr lang="en-US" dirty="0">
                <a:latin typeface="Arial" charset="0"/>
              </a:rPr>
              <a:t>Our training on the FLSA has been structured to be given in three sessions organized into five parts. </a:t>
            </a:r>
          </a:p>
          <a:p>
            <a:pPr eaLnBrk="1" hangingPunct="1">
              <a:buFontTx/>
              <a:buNone/>
            </a:pPr>
            <a:r>
              <a:rPr lang="en-US" dirty="0">
                <a:latin typeface="Arial" charset="0"/>
              </a:rPr>
              <a:t>This first session (Parts 1-3) covered an introduction to the act and its penalties for violations and statute of limitation, child labor regulations, and the Equal Pay Act. </a:t>
            </a:r>
          </a:p>
          <a:p>
            <a:pPr eaLnBrk="1" hangingPunct="1">
              <a:buFontTx/>
              <a:buNone/>
            </a:pPr>
            <a:r>
              <a:rPr lang="en-US" dirty="0">
                <a:latin typeface="Arial" charset="0"/>
              </a:rPr>
              <a:t>The second session (Part 4) covered exempt employees. </a:t>
            </a:r>
          </a:p>
          <a:p>
            <a:pPr eaLnBrk="1" hangingPunct="1">
              <a:buFontTx/>
              <a:buNone/>
            </a:pPr>
            <a:r>
              <a:rPr lang="en-US" dirty="0">
                <a:latin typeface="Arial" charset="0"/>
              </a:rPr>
              <a:t>This third session (Part 5) covers nonexempt employees. </a:t>
            </a:r>
          </a:p>
        </p:txBody>
      </p:sp>
      <p:sp>
        <p:nvSpPr>
          <p:cNvPr id="6146"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B9410C86-79F2-C946-8CC4-1005F45FBA70}" type="slidenum">
              <a:rPr lang="en-US">
                <a:solidFill>
                  <a:srgbClr val="618DD1"/>
                </a:solidFill>
              </a:rPr>
              <a:pPr/>
              <a:t>3</a:t>
            </a:fld>
            <a:endParaRPr lang="en-US" dirty="0">
              <a:solidFill>
                <a:srgbClr val="618DD1"/>
              </a:solidFill>
            </a:endParaRPr>
          </a:p>
        </p:txBody>
      </p:sp>
    </p:spTree>
    <p:extLst>
      <p:ext uri="{BB962C8B-B14F-4D97-AF65-F5344CB8AC3E}">
        <p14:creationId xmlns:p14="http://schemas.microsoft.com/office/powerpoint/2010/main" val="27638342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p:txBody>
          <a:bodyPr/>
          <a:lstStyle/>
          <a:p>
            <a:pPr eaLnBrk="1" hangingPunct="1"/>
            <a:r>
              <a:rPr lang="en-US" dirty="0">
                <a:latin typeface="Arial" charset="0"/>
              </a:rPr>
              <a:t>Summary (cont.)</a:t>
            </a:r>
          </a:p>
        </p:txBody>
      </p:sp>
      <p:sp>
        <p:nvSpPr>
          <p:cNvPr id="32772" name="Rectangle 3"/>
          <p:cNvSpPr>
            <a:spLocks noGrp="1" noChangeArrowheads="1"/>
          </p:cNvSpPr>
          <p:nvPr>
            <p:ph idx="1"/>
          </p:nvPr>
        </p:nvSpPr>
        <p:spPr/>
        <p:txBody>
          <a:bodyPr/>
          <a:lstStyle/>
          <a:p>
            <a:pPr eaLnBrk="1" hangingPunct="1">
              <a:lnSpc>
                <a:spcPct val="90000"/>
              </a:lnSpc>
            </a:pPr>
            <a:r>
              <a:rPr lang="en-US" dirty="0">
                <a:latin typeface="Arial" charset="0"/>
              </a:rPr>
              <a:t>Overtime is calculated on actual time worked. Time paid for but not actually worked (vacation, sick leave, holidays other paid leave) is excluded. </a:t>
            </a:r>
          </a:p>
          <a:p>
            <a:pPr eaLnBrk="1" hangingPunct="1">
              <a:lnSpc>
                <a:spcPct val="90000"/>
              </a:lnSpc>
            </a:pPr>
            <a:r>
              <a:rPr lang="en-US" dirty="0">
                <a:latin typeface="Arial" charset="0"/>
              </a:rPr>
              <a:t>Private-sector employers cannot provide nonexempt employees with compensatory time off (comp time) in lieu of overtime pay. Only state and local government employers, with the agreement of employees, are allowed to provide compensatory time off.</a:t>
            </a:r>
          </a:p>
          <a:p>
            <a:pPr eaLnBrk="1" hangingPunct="1">
              <a:lnSpc>
                <a:spcPct val="90000"/>
              </a:lnSpc>
            </a:pPr>
            <a:r>
              <a:rPr lang="en-US" dirty="0">
                <a:latin typeface="Arial" charset="0"/>
              </a:rPr>
              <a:t>If an employee works unauthorized overtime, it must be paid. Unauthorized overtime is a disciplinary issue, not a compensation one.</a:t>
            </a:r>
          </a:p>
          <a:p>
            <a:pPr eaLnBrk="1" hangingPunct="1">
              <a:lnSpc>
                <a:spcPct val="90000"/>
              </a:lnSpc>
            </a:pPr>
            <a:r>
              <a:rPr lang="en-US" dirty="0">
                <a:latin typeface="Arial" charset="0"/>
              </a:rPr>
              <a:t>Compensable time for covered, nonexempt employees may include travel, meetings and training, meal periods, on-call duty, and changing clothes and preparing for work.</a:t>
            </a:r>
          </a:p>
          <a:p>
            <a:pPr eaLnBrk="1" hangingPunct="1">
              <a:lnSpc>
                <a:spcPct val="90000"/>
              </a:lnSpc>
            </a:pPr>
            <a:endParaRPr lang="en-US" dirty="0">
              <a:latin typeface="Arial" charset="0"/>
            </a:endParaRPr>
          </a:p>
          <a:p>
            <a:pPr eaLnBrk="1" hangingPunct="1">
              <a:lnSpc>
                <a:spcPct val="90000"/>
              </a:lnSpc>
            </a:pPr>
            <a:endParaRPr lang="en-US" dirty="0">
              <a:latin typeface="Arial" charset="0"/>
            </a:endParaRPr>
          </a:p>
        </p:txBody>
      </p:sp>
      <p:sp>
        <p:nvSpPr>
          <p:cNvPr id="32770"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587AE02F-31C3-9247-A250-D3F008FF91C6}" type="slidenum">
              <a:rPr lang="en-US">
                <a:solidFill>
                  <a:srgbClr val="618DD1"/>
                </a:solidFill>
              </a:rPr>
              <a:pPr/>
              <a:t>30</a:t>
            </a:fld>
            <a:endParaRPr lang="en-US" dirty="0">
              <a:solidFill>
                <a:srgbClr val="618DD1"/>
              </a:solidFill>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33794"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FF040196-EEBE-144E-90EF-2FF43A327A06}" type="slidenum">
              <a:rPr lang="en-US">
                <a:solidFill>
                  <a:srgbClr val="618DD1"/>
                </a:solidFill>
              </a:rPr>
              <a:pPr/>
              <a:t>31</a:t>
            </a:fld>
            <a:endParaRPr lang="en-US" dirty="0">
              <a:solidFill>
                <a:srgbClr val="618DD1"/>
              </a:solidFill>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dirty="0"/>
              <a:t>Training Evaluation</a:t>
            </a:r>
            <a:endParaRPr lang="en-US" dirty="0">
              <a:latin typeface="Arial" charset="0"/>
            </a:endParaRPr>
          </a:p>
        </p:txBody>
      </p:sp>
      <p:sp>
        <p:nvSpPr>
          <p:cNvPr id="17412" name="Rectangle 3"/>
          <p:cNvSpPr>
            <a:spLocks noGrp="1" noChangeArrowheads="1"/>
          </p:cNvSpPr>
          <p:nvPr>
            <p:ph idx="1"/>
          </p:nvPr>
        </p:nvSpPr>
        <p:spPr/>
        <p:txBody>
          <a:bodyPr/>
          <a:lstStyle/>
          <a:p>
            <a:pPr>
              <a:lnSpc>
                <a:spcPct val="90000"/>
              </a:lnSpc>
            </a:pPr>
            <a:r>
              <a:rPr lang="en-US" dirty="0">
                <a:latin typeface="Arial" charset="0"/>
              </a:rPr>
              <a:t>Please be sure to </a:t>
            </a:r>
            <a:r>
              <a:rPr lang="en-US" dirty="0"/>
              <a:t>complete the evaluation sheet you received with your handouts</a:t>
            </a:r>
            <a:r>
              <a:rPr lang="en-US" dirty="0">
                <a:latin typeface="Arial" charset="0"/>
              </a:rPr>
              <a:t>.</a:t>
            </a:r>
          </a:p>
          <a:p>
            <a:pPr eaLnBrk="1" hangingPunct="1">
              <a:lnSpc>
                <a:spcPct val="90000"/>
              </a:lnSpc>
            </a:pPr>
            <a:r>
              <a:rPr lang="en-US" dirty="0">
                <a:latin typeface="Arial" charset="0"/>
              </a:rPr>
              <a:t>I thank you for your interest and attention! </a:t>
            </a:r>
          </a:p>
        </p:txBody>
      </p:sp>
      <p:sp>
        <p:nvSpPr>
          <p:cNvPr id="17410"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77912B43-D497-B049-9CD8-7C89340C0579}" type="slidenum">
              <a:rPr lang="en-US">
                <a:solidFill>
                  <a:srgbClr val="618DD1"/>
                </a:solidFill>
              </a:rPr>
              <a:pPr algn="r"/>
              <a:t>32</a:t>
            </a:fld>
            <a:endParaRPr lang="en-US" dirty="0">
              <a:solidFill>
                <a:srgbClr val="618DD1"/>
              </a:solidFill>
            </a:endParaRPr>
          </a:p>
        </p:txBody>
      </p:sp>
    </p:spTree>
    <p:extLst>
      <p:ext uri="{BB962C8B-B14F-4D97-AF65-F5344CB8AC3E}">
        <p14:creationId xmlns:p14="http://schemas.microsoft.com/office/powerpoint/2010/main" val="2563437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pPr eaLnBrk="1" hangingPunct="1"/>
            <a:r>
              <a:rPr lang="en-US" dirty="0"/>
              <a:t>Agenda</a:t>
            </a:r>
            <a:endParaRPr lang="en-US" dirty="0">
              <a:latin typeface="Arial" charset="0"/>
            </a:endParaRPr>
          </a:p>
        </p:txBody>
      </p:sp>
      <p:sp>
        <p:nvSpPr>
          <p:cNvPr id="8196" name="Rectangle 3"/>
          <p:cNvSpPr>
            <a:spLocks noGrp="1" noChangeArrowheads="1"/>
          </p:cNvSpPr>
          <p:nvPr>
            <p:ph idx="1"/>
          </p:nvPr>
        </p:nvSpPr>
        <p:spPr/>
        <p:txBody>
          <a:bodyPr/>
          <a:lstStyle/>
          <a:p>
            <a:pPr marL="342900" indent="-342900" eaLnBrk="1" hangingPunct="1">
              <a:lnSpc>
                <a:spcPct val="90000"/>
              </a:lnSpc>
              <a:buClr>
                <a:srgbClr val="283B6E"/>
              </a:buClr>
              <a:buFont typeface="+mj-lt"/>
              <a:buAutoNum type="arabicPeriod"/>
            </a:pPr>
            <a:r>
              <a:rPr lang="en-US" dirty="0">
                <a:latin typeface="Arial" charset="0"/>
              </a:rPr>
              <a:t>Definition of nonexempt employee</a:t>
            </a:r>
          </a:p>
          <a:p>
            <a:pPr marL="342900" indent="-342900" eaLnBrk="1" hangingPunct="1">
              <a:lnSpc>
                <a:spcPct val="90000"/>
              </a:lnSpc>
              <a:buClr>
                <a:srgbClr val="283B6E"/>
              </a:buClr>
              <a:buFont typeface="+mj-lt"/>
              <a:buAutoNum type="arabicPeriod"/>
            </a:pPr>
            <a:r>
              <a:rPr lang="en-US" dirty="0">
                <a:latin typeface="Arial" charset="0"/>
              </a:rPr>
              <a:t>Time worked records</a:t>
            </a:r>
          </a:p>
          <a:p>
            <a:pPr marL="342900" indent="-342900" eaLnBrk="1" hangingPunct="1">
              <a:lnSpc>
                <a:spcPct val="90000"/>
              </a:lnSpc>
              <a:buClr>
                <a:srgbClr val="283B6E"/>
              </a:buClr>
              <a:buFont typeface="+mj-lt"/>
              <a:buAutoNum type="arabicPeriod"/>
            </a:pPr>
            <a:r>
              <a:rPr lang="en-US" dirty="0">
                <a:latin typeface="Arial" charset="0"/>
              </a:rPr>
              <a:t>Minimum wage requirements</a:t>
            </a:r>
          </a:p>
          <a:p>
            <a:pPr marL="342900" indent="-342900" eaLnBrk="1" hangingPunct="1">
              <a:lnSpc>
                <a:spcPct val="90000"/>
              </a:lnSpc>
              <a:buClr>
                <a:srgbClr val="283B6E"/>
              </a:buClr>
              <a:buFont typeface="+mj-lt"/>
              <a:buAutoNum type="arabicPeriod"/>
            </a:pPr>
            <a:r>
              <a:rPr lang="en-US" dirty="0">
                <a:latin typeface="Arial" charset="0"/>
              </a:rPr>
              <a:t>Overtime pay requirements</a:t>
            </a:r>
          </a:p>
          <a:p>
            <a:pPr marL="342900" indent="-342900" eaLnBrk="1" hangingPunct="1">
              <a:lnSpc>
                <a:spcPct val="90000"/>
              </a:lnSpc>
              <a:buClr>
                <a:srgbClr val="283B6E"/>
              </a:buClr>
              <a:buFont typeface="+mj-lt"/>
              <a:buAutoNum type="arabicPeriod"/>
            </a:pPr>
            <a:r>
              <a:rPr lang="en-US" dirty="0">
                <a:latin typeface="Arial" charset="0"/>
              </a:rPr>
              <a:t>Compensable time</a:t>
            </a:r>
          </a:p>
          <a:p>
            <a:pPr marL="342900" indent="-342900" eaLnBrk="1" hangingPunct="1">
              <a:lnSpc>
                <a:spcPct val="90000"/>
              </a:lnSpc>
              <a:buClr>
                <a:srgbClr val="283B6E"/>
              </a:buClr>
              <a:buFont typeface="+mj-lt"/>
              <a:buAutoNum type="arabicPeriod"/>
            </a:pPr>
            <a:r>
              <a:rPr lang="en-US" dirty="0">
                <a:latin typeface="Arial" charset="0"/>
              </a:rPr>
              <a:t>Common employer mistakes</a:t>
            </a:r>
          </a:p>
        </p:txBody>
      </p:sp>
      <p:sp>
        <p:nvSpPr>
          <p:cNvPr id="8194"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EE089876-C4B1-9F40-BD2B-643BA626890E}" type="slidenum">
              <a:rPr lang="en-US">
                <a:solidFill>
                  <a:srgbClr val="618DD1"/>
                </a:solidFill>
              </a:rPr>
              <a:pPr/>
              <a:t>4</a:t>
            </a:fld>
            <a:endParaRPr lang="en-US" dirty="0">
              <a:solidFill>
                <a:srgbClr val="618DD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eaLnBrk="1" hangingPunct="1"/>
            <a:r>
              <a:rPr lang="en-US" dirty="0">
                <a:latin typeface="Arial" charset="0"/>
              </a:rPr>
              <a:t>Definition of Nonexempt Employee</a:t>
            </a:r>
          </a:p>
        </p:txBody>
      </p:sp>
      <p:sp>
        <p:nvSpPr>
          <p:cNvPr id="10244" name="Rectangle 3"/>
          <p:cNvSpPr>
            <a:spLocks noGrp="1" noChangeArrowheads="1"/>
          </p:cNvSpPr>
          <p:nvPr>
            <p:ph idx="1"/>
          </p:nvPr>
        </p:nvSpPr>
        <p:spPr/>
        <p:txBody>
          <a:bodyPr/>
          <a:lstStyle/>
          <a:p>
            <a:pPr eaLnBrk="1" hangingPunct="1"/>
            <a:r>
              <a:rPr lang="en-US" dirty="0">
                <a:latin typeface="Arial" charset="0"/>
              </a:rPr>
              <a:t>As you may recall from the previous training session, under the FLSA, all employees are considered nonexempt unless the employer establishes that an employee’s position meets specific exemption criteria. </a:t>
            </a:r>
          </a:p>
          <a:p>
            <a:pPr eaLnBrk="1" hangingPunct="1"/>
            <a:r>
              <a:rPr lang="en-US" dirty="0">
                <a:latin typeface="Arial" charset="0"/>
              </a:rPr>
              <a:t>Accordingly, the definition of a nonexempt employee is an employee who does </a:t>
            </a:r>
            <a:r>
              <a:rPr lang="en-US" i="1" dirty="0">
                <a:latin typeface="Arial" charset="0"/>
              </a:rPr>
              <a:t>not</a:t>
            </a:r>
            <a:r>
              <a:rPr lang="en-US" dirty="0">
                <a:latin typeface="Arial" charset="0"/>
              </a:rPr>
              <a:t> meet any one of the FLSA’s exemption tests and is covered by wage and hour laws regarding minimum wage, overtime pay and hours worked.</a:t>
            </a:r>
          </a:p>
          <a:p>
            <a:pPr eaLnBrk="1" hangingPunct="1"/>
            <a:endParaRPr lang="en-US" dirty="0">
              <a:latin typeface="Arial" charset="0"/>
            </a:endParaRPr>
          </a:p>
        </p:txBody>
      </p:sp>
      <p:sp>
        <p:nvSpPr>
          <p:cNvPr id="10242"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2D231FA8-7A95-BC49-93A4-DE808FC15FA0}" type="slidenum">
              <a:rPr lang="en-US">
                <a:solidFill>
                  <a:srgbClr val="618DD1"/>
                </a:solidFill>
              </a:rPr>
              <a:pPr/>
              <a:t>5</a:t>
            </a:fld>
            <a:endParaRPr lang="en-US" dirty="0">
              <a:solidFill>
                <a:srgbClr val="618DD1"/>
              </a:solidFill>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18434"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EBF827EC-9B47-4C4B-A2A3-EE933916552A}" type="slidenum">
              <a:rPr lang="en-US">
                <a:solidFill>
                  <a:srgbClr val="618DD1"/>
                </a:solidFill>
              </a:rPr>
              <a:pPr algn="r"/>
              <a:t>6</a:t>
            </a:fld>
            <a:endParaRPr lang="en-US" dirty="0">
              <a:solidFill>
                <a:srgbClr val="618DD1"/>
              </a:solidFill>
            </a:endParaRPr>
          </a:p>
        </p:txBody>
      </p:sp>
    </p:spTree>
    <p:extLst>
      <p:ext uri="{BB962C8B-B14F-4D97-AF65-F5344CB8AC3E}">
        <p14:creationId xmlns:p14="http://schemas.microsoft.com/office/powerpoint/2010/main" val="4181476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pPr eaLnBrk="1" hangingPunct="1"/>
            <a:r>
              <a:rPr lang="en-US" dirty="0">
                <a:latin typeface="Arial" charset="0"/>
              </a:rPr>
              <a:t>Time Worked Records</a:t>
            </a:r>
          </a:p>
        </p:txBody>
      </p:sp>
      <p:sp>
        <p:nvSpPr>
          <p:cNvPr id="11268" name="Rectangle 3"/>
          <p:cNvSpPr>
            <a:spLocks noGrp="1" noChangeArrowheads="1"/>
          </p:cNvSpPr>
          <p:nvPr>
            <p:ph idx="1"/>
          </p:nvPr>
        </p:nvSpPr>
        <p:spPr/>
        <p:txBody>
          <a:bodyPr/>
          <a:lstStyle/>
          <a:p>
            <a:pPr eaLnBrk="1" hangingPunct="1">
              <a:buFontTx/>
              <a:buNone/>
            </a:pPr>
            <a:r>
              <a:rPr lang="en-US" dirty="0">
                <a:latin typeface="Arial" charset="0"/>
              </a:rPr>
              <a:t>The FLSA requires the following information regarding time worked by nonexempt employees:</a:t>
            </a:r>
          </a:p>
          <a:p>
            <a:pPr marL="230188" lvl="1" indent="-230188">
              <a:buFont typeface="Arial"/>
              <a:buChar char="•"/>
            </a:pPr>
            <a:r>
              <a:rPr lang="en-US" dirty="0">
                <a:latin typeface="Arial" charset="0"/>
              </a:rPr>
              <a:t>The time and day of the week starting the established workweek.</a:t>
            </a:r>
          </a:p>
          <a:p>
            <a:pPr marL="230188" lvl="1" indent="-230188" eaLnBrk="1" hangingPunct="1">
              <a:lnSpc>
                <a:spcPct val="100000"/>
              </a:lnSpc>
              <a:buFont typeface="Arial"/>
              <a:buChar char="•"/>
            </a:pPr>
            <a:r>
              <a:rPr lang="en-US" dirty="0">
                <a:latin typeface="Arial" charset="0"/>
              </a:rPr>
              <a:t>Hours worked each day.</a:t>
            </a:r>
          </a:p>
          <a:p>
            <a:pPr marL="230188" lvl="1" indent="-230188" eaLnBrk="1" hangingPunct="1">
              <a:lnSpc>
                <a:spcPct val="100000"/>
              </a:lnSpc>
              <a:buFont typeface="Arial"/>
              <a:buChar char="•"/>
            </a:pPr>
            <a:r>
              <a:rPr lang="en-US" dirty="0">
                <a:latin typeface="Arial" charset="0"/>
              </a:rPr>
              <a:t>Total hours worked each workweek.</a:t>
            </a:r>
          </a:p>
          <a:p>
            <a:pPr marL="230188" lvl="1" indent="-230188" eaLnBrk="1" hangingPunct="1">
              <a:lnSpc>
                <a:spcPct val="100000"/>
              </a:lnSpc>
              <a:buFont typeface="Arial"/>
              <a:buChar char="•"/>
            </a:pPr>
            <a:r>
              <a:rPr lang="en-US" dirty="0">
                <a:latin typeface="Arial" charset="0"/>
              </a:rPr>
              <a:t>Basis on which wages are paid (e.g., per hour, piecework).</a:t>
            </a:r>
          </a:p>
        </p:txBody>
      </p:sp>
      <p:sp>
        <p:nvSpPr>
          <p:cNvPr id="11266"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81040D79-4564-F04A-A907-B7E09E45675A}" type="slidenum">
              <a:rPr lang="en-US">
                <a:solidFill>
                  <a:srgbClr val="618DD1"/>
                </a:solidFill>
              </a:rPr>
              <a:pPr/>
              <a:t>7</a:t>
            </a:fld>
            <a:endParaRPr lang="en-US" dirty="0">
              <a:solidFill>
                <a:srgbClr val="618DD1"/>
              </a:solidFill>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p:txBody>
          <a:bodyPr/>
          <a:lstStyle/>
          <a:p>
            <a:pPr eaLnBrk="1" hangingPunct="1"/>
            <a:r>
              <a:rPr lang="en-US" dirty="0">
                <a:latin typeface="Arial" charset="0"/>
              </a:rPr>
              <a:t>Time Worked Records (cont.)</a:t>
            </a:r>
          </a:p>
        </p:txBody>
      </p:sp>
      <p:sp>
        <p:nvSpPr>
          <p:cNvPr id="12292" name="Rectangle 3"/>
          <p:cNvSpPr>
            <a:spLocks noGrp="1" noChangeArrowheads="1"/>
          </p:cNvSpPr>
          <p:nvPr>
            <p:ph idx="1"/>
          </p:nvPr>
        </p:nvSpPr>
        <p:spPr/>
        <p:txBody>
          <a:bodyPr/>
          <a:lstStyle/>
          <a:p>
            <a:pPr marL="285750" indent="-285750" eaLnBrk="1" hangingPunct="1">
              <a:buFont typeface="Arial"/>
              <a:buChar char="•"/>
            </a:pPr>
            <a:r>
              <a:rPr lang="en-US" dirty="0">
                <a:latin typeface="Arial" charset="0"/>
              </a:rPr>
              <a:t>Regular hourly pay rate.</a:t>
            </a:r>
          </a:p>
          <a:p>
            <a:pPr marL="285750" indent="-285750" eaLnBrk="1" hangingPunct="1">
              <a:buFont typeface="Arial"/>
              <a:buChar char="•"/>
            </a:pPr>
            <a:r>
              <a:rPr lang="en-US" dirty="0">
                <a:latin typeface="Arial" charset="0"/>
              </a:rPr>
              <a:t>Total daily or weekly straight-time earnings.</a:t>
            </a:r>
          </a:p>
          <a:p>
            <a:pPr marL="285750" indent="-285750" eaLnBrk="1" hangingPunct="1">
              <a:buFont typeface="Arial"/>
              <a:buChar char="•"/>
            </a:pPr>
            <a:r>
              <a:rPr lang="en-US" dirty="0">
                <a:latin typeface="Arial" charset="0"/>
              </a:rPr>
              <a:t>Total overtime earnings.</a:t>
            </a:r>
          </a:p>
          <a:p>
            <a:pPr marL="285750" indent="-285750" eaLnBrk="1" hangingPunct="1">
              <a:buFont typeface="Arial"/>
              <a:buChar char="•"/>
            </a:pPr>
            <a:r>
              <a:rPr lang="en-US" dirty="0">
                <a:latin typeface="Arial" charset="0"/>
              </a:rPr>
              <a:t>Additions to or deductions from wages.</a:t>
            </a:r>
          </a:p>
          <a:p>
            <a:pPr marL="285750" indent="-285750" eaLnBrk="1" hangingPunct="1">
              <a:buFont typeface="Arial"/>
              <a:buChar char="•"/>
            </a:pPr>
            <a:r>
              <a:rPr lang="en-US" dirty="0">
                <a:latin typeface="Arial" charset="0"/>
              </a:rPr>
              <a:t>Total wages paid each pay period.</a:t>
            </a:r>
          </a:p>
          <a:p>
            <a:pPr marL="285750" indent="-285750" eaLnBrk="1" hangingPunct="1">
              <a:buFont typeface="Arial"/>
              <a:buChar char="•"/>
            </a:pPr>
            <a:r>
              <a:rPr lang="en-US" dirty="0">
                <a:latin typeface="Arial" charset="0"/>
              </a:rPr>
              <a:t>Date of payment and pay period covered by payment.</a:t>
            </a:r>
          </a:p>
          <a:p>
            <a:pPr marL="285750" indent="-285750" eaLnBrk="1" hangingPunct="1">
              <a:buFont typeface="Arial"/>
              <a:buChar char="•"/>
            </a:pPr>
            <a:endParaRPr lang="en-US" dirty="0">
              <a:latin typeface="Arial" charset="0"/>
            </a:endParaRPr>
          </a:p>
        </p:txBody>
      </p:sp>
      <p:sp>
        <p:nvSpPr>
          <p:cNvPr id="12290"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1184AD74-A4D7-4247-B7AE-112E71AE9333}" type="slidenum">
              <a:rPr lang="en-US">
                <a:solidFill>
                  <a:srgbClr val="618DD1"/>
                </a:solidFill>
              </a:rPr>
              <a:pPr/>
              <a:t>8</a:t>
            </a:fld>
            <a:endParaRPr lang="en-US" dirty="0">
              <a:solidFill>
                <a:srgbClr val="618DD1"/>
              </a:solidFill>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r>
              <a:rPr lang="en-US" dirty="0">
                <a:latin typeface="Arial" charset="0"/>
              </a:rPr>
              <a:t>Time Worked Records (cont.)</a:t>
            </a:r>
          </a:p>
        </p:txBody>
      </p:sp>
      <p:sp>
        <p:nvSpPr>
          <p:cNvPr id="13316" name="Rectangle 3"/>
          <p:cNvSpPr>
            <a:spLocks noGrp="1" noChangeArrowheads="1"/>
          </p:cNvSpPr>
          <p:nvPr>
            <p:ph idx="1"/>
          </p:nvPr>
        </p:nvSpPr>
        <p:spPr/>
        <p:txBody>
          <a:bodyPr/>
          <a:lstStyle/>
          <a:p>
            <a:pPr eaLnBrk="1" hangingPunct="1"/>
            <a:r>
              <a:rPr lang="en-US" dirty="0">
                <a:latin typeface="Arial" charset="0"/>
              </a:rPr>
              <a:t>Employers may use any time-keeping method they choose</a:t>
            </a:r>
            <a:r>
              <a:rPr lang="en-US" dirty="0">
                <a:latin typeface="Arial" panose="020B0604020202020204" pitchFamily="34" charset="0"/>
                <a:cs typeface="Arial" panose="020B0604020202020204" pitchFamily="34" charset="0"/>
              </a:rPr>
              <a:t>—</a:t>
            </a:r>
            <a:r>
              <a:rPr lang="en-US" dirty="0">
                <a:latin typeface="Arial" charset="0"/>
              </a:rPr>
              <a:t>time clocks, manual timesheets or electronic timesheets. </a:t>
            </a:r>
          </a:p>
          <a:p>
            <a:pPr eaLnBrk="1" hangingPunct="1"/>
            <a:r>
              <a:rPr lang="en-US" dirty="0">
                <a:latin typeface="Arial" charset="0"/>
              </a:rPr>
              <a:t>Under the FLSA, payroll records must be retained for at least three years. Records on which wages are based (time cards, timesheets, computer records) must be retained for at least two years. </a:t>
            </a:r>
          </a:p>
          <a:p>
            <a:pPr eaLnBrk="1" hangingPunct="1"/>
            <a:r>
              <a:rPr lang="en-US" dirty="0">
                <a:latin typeface="Arial" charset="0"/>
              </a:rPr>
              <a:t>Employers may record employees’ starting and stopping times to the nearest five minutes or nearest 1/10th or quarter of an hour, provided that the amounts rounded off average out over time and that employers do not fail to properly compensate employees.</a:t>
            </a:r>
          </a:p>
          <a:p>
            <a:pPr eaLnBrk="1" hangingPunct="1"/>
            <a:endParaRPr lang="en-US" dirty="0">
              <a:latin typeface="Arial" charset="0"/>
            </a:endParaRPr>
          </a:p>
        </p:txBody>
      </p:sp>
      <p:sp>
        <p:nvSpPr>
          <p:cNvPr id="13314"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2BF36926-0F62-7046-B8DD-84A5B28EFA96}" type="slidenum">
              <a:rPr lang="en-US">
                <a:solidFill>
                  <a:srgbClr val="618DD1"/>
                </a:solidFill>
              </a:rPr>
              <a:pPr/>
              <a:t>9</a:t>
            </a:fld>
            <a:endParaRPr lang="en-US" dirty="0">
              <a:solidFill>
                <a:srgbClr val="618DD1"/>
              </a:solidFill>
            </a:endParaRPr>
          </a:p>
        </p:txBody>
      </p:sp>
    </p:spTree>
  </p:cSld>
  <p:clrMapOvr>
    <a:masterClrMapping/>
  </p:clrMapOvr>
  <p:transition/>
</p:sld>
</file>

<file path=ppt/theme/theme1.xml><?xml version="1.0" encoding="utf-8"?>
<a:theme xmlns:a="http://schemas.openxmlformats.org/drawingml/2006/main" name="1_HR Expertise (HR Knowledge)">
  <a:themeElements>
    <a:clrScheme name="Knowledge Center">
      <a:dk1>
        <a:srgbClr val="545454"/>
      </a:dk1>
      <a:lt1>
        <a:srgbClr val="FFFFFF"/>
      </a:lt1>
      <a:dk2>
        <a:srgbClr val="009999"/>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515151"/>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025E9C32-47FB-FC46-B047-860E01F86F52}" vid="{E6E9698B-980C-4945-A44E-393ECF9AC1E2}"/>
    </a:ext>
  </a:extLst>
</a:theme>
</file>

<file path=ppt/theme/theme2.xml><?xml version="1.0" encoding="utf-8"?>
<a:theme xmlns:a="http://schemas.openxmlformats.org/drawingml/2006/main" name="Knowledge Center Design">
  <a:themeElements>
    <a:clrScheme name="Knowledge Center">
      <a:dk1>
        <a:srgbClr val="545454"/>
      </a:dk1>
      <a:lt1>
        <a:srgbClr val="FFFFFF"/>
      </a:lt1>
      <a:dk2>
        <a:srgbClr val="009999"/>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51515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R Expertise (HR Knowledge) - Updated v2" id="{B18A4FC8-1DDB-9443-82FD-90C634BD29D8}" vid="{3DADA3ED-BB4C-2544-8C86-59A64E3E4A92}"/>
    </a:ext>
  </a:extLst>
</a:theme>
</file>

<file path=ppt/theme/theme3.xml><?xml version="1.0" encoding="utf-8"?>
<a:theme xmlns:a="http://schemas.openxmlformats.org/drawingml/2006/main" name="1_Knowledge Center Design">
  <a:themeElements>
    <a:clrScheme name="Knowledge Center">
      <a:dk1>
        <a:srgbClr val="545454"/>
      </a:dk1>
      <a:lt1>
        <a:srgbClr val="FFFFFF"/>
      </a:lt1>
      <a:dk2>
        <a:srgbClr val="009999"/>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51515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R Expertise (HR Knowledge) - Updated v2" id="{B18A4FC8-1DDB-9443-82FD-90C634BD29D8}" vid="{3DADA3ED-BB4C-2544-8C86-59A64E3E4A9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Knowledge Center">
    <a:dk1>
      <a:srgbClr val="545454"/>
    </a:dk1>
    <a:lt1>
      <a:srgbClr val="FFFFFF"/>
    </a:lt1>
    <a:dk2>
      <a:srgbClr val="009999"/>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515151"/>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Knowledge Center">
    <a:dk1>
      <a:srgbClr val="545454"/>
    </a:dk1>
    <a:lt1>
      <a:srgbClr val="FFFFFF"/>
    </a:lt1>
    <a:dk2>
      <a:srgbClr val="009999"/>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515151"/>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Knowledge Center">
    <a:dk1>
      <a:srgbClr val="545454"/>
    </a:dk1>
    <a:lt1>
      <a:srgbClr val="FFFFFF"/>
    </a:lt1>
    <a:dk2>
      <a:srgbClr val="009999"/>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515151"/>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Knowledge Center">
    <a:dk1>
      <a:srgbClr val="545454"/>
    </a:dk1>
    <a:lt1>
      <a:srgbClr val="FFFFFF"/>
    </a:lt1>
    <a:dk2>
      <a:srgbClr val="009999"/>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515151"/>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HR Expertise (HR Knowledge).potx</Template>
  <TotalTime>2124</TotalTime>
  <Words>2319</Words>
  <Application>Microsoft Office PowerPoint</Application>
  <PresentationFormat>On-screen Show (4:3)</PresentationFormat>
  <Paragraphs>156</Paragraphs>
  <Slides>32</Slides>
  <Notes>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32</vt:i4>
      </vt:variant>
    </vt:vector>
  </HeadingPairs>
  <TitlesOfParts>
    <vt:vector size="39" baseType="lpstr">
      <vt:lpstr>ＭＳ Ｐゴシック</vt:lpstr>
      <vt:lpstr>Arial</vt:lpstr>
      <vt:lpstr>Calibri</vt:lpstr>
      <vt:lpstr>Courier New</vt:lpstr>
      <vt:lpstr>1_HR Expertise (HR Knowledge)</vt:lpstr>
      <vt:lpstr>Knowledge Center Design</vt:lpstr>
      <vt:lpstr>1_Knowledge Center Design</vt:lpstr>
      <vt:lpstr>Fair Labor Standards Act Training, Part 5: Nonexempt Employees </vt:lpstr>
      <vt:lpstr>Introduction</vt:lpstr>
      <vt:lpstr>Introduction (cont.)</vt:lpstr>
      <vt:lpstr>Agenda</vt:lpstr>
      <vt:lpstr>Definition of Nonexempt Employee</vt:lpstr>
      <vt:lpstr>Questions? Comments?</vt:lpstr>
      <vt:lpstr>Time Worked Records</vt:lpstr>
      <vt:lpstr>Time Worked Records (cont.)</vt:lpstr>
      <vt:lpstr>Time Worked Records (cont.)</vt:lpstr>
      <vt:lpstr>Questions? Comments?</vt:lpstr>
      <vt:lpstr>Minimum Wage Requirements</vt:lpstr>
      <vt:lpstr>Overtime Pay Requirements</vt:lpstr>
      <vt:lpstr>Overtime Pay Requirements (cont.)</vt:lpstr>
      <vt:lpstr>Overtime Pay Requirements (cont.)</vt:lpstr>
      <vt:lpstr>Overtime Pay Requirements (cont.)</vt:lpstr>
      <vt:lpstr>Overtime Pay Requirements (cont.)</vt:lpstr>
      <vt:lpstr>Questions? Comments?</vt:lpstr>
      <vt:lpstr>Compensable Time (Other than Time Spent on Principal Work Activities)</vt:lpstr>
      <vt:lpstr>Compensable Time (Other than Time Spent on Principal Work Activities) (cont.)</vt:lpstr>
      <vt:lpstr>Compensable Time (Other than Time Spent on Principal Work Activities) (cont.)</vt:lpstr>
      <vt:lpstr>Compensable Time (Other than Time Spent on Principal Work Activities) (cont.)</vt:lpstr>
      <vt:lpstr>Compensable Time (Other than Time Spent on Principal Work Activities) (cont.)</vt:lpstr>
      <vt:lpstr>Compensable Time (Other than Time Spent on Principal Work Activities) (cont.)</vt:lpstr>
      <vt:lpstr>Compensable Time (Other than Time Spent on Principal Work Activities) (cont.)</vt:lpstr>
      <vt:lpstr>Compensable Time (Other than Time Spent on Principal Work Activities) (cont.)</vt:lpstr>
      <vt:lpstr>Questions? Comments?</vt:lpstr>
      <vt:lpstr>Common Employer Mistakes</vt:lpstr>
      <vt:lpstr>Summary</vt:lpstr>
      <vt:lpstr>Summary (cont.)</vt:lpstr>
      <vt:lpstr>Summary (cont.)</vt:lpstr>
      <vt:lpstr>Questions? Comments?</vt:lpstr>
      <vt:lpstr>Training 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Patton, Erin</cp:lastModifiedBy>
  <cp:revision>112</cp:revision>
  <dcterms:created xsi:type="dcterms:W3CDTF">2016-07-01T19:03:11Z</dcterms:created>
  <dcterms:modified xsi:type="dcterms:W3CDTF">2018-11-21T15:30:02Z</dcterms:modified>
</cp:coreProperties>
</file>