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8888"/>
    <a:srgbClr val="EFEDED"/>
    <a:srgbClr val="005695"/>
    <a:srgbClr val="1976D2"/>
    <a:srgbClr val="A6A6A6"/>
    <a:srgbClr val="494949"/>
    <a:srgbClr val="898989"/>
    <a:srgbClr val="595959"/>
    <a:srgbClr val="0088FF"/>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638" autoAdjust="0"/>
    <p:restoredTop sz="95775" autoAdjust="0"/>
  </p:normalViewPr>
  <p:slideViewPr>
    <p:cSldViewPr snapToGrid="0" snapToObjects="1">
      <p:cViewPr varScale="1">
        <p:scale>
          <a:sx n="86" d="100"/>
          <a:sy n="86" d="100"/>
        </p:scale>
        <p:origin x="802" y="5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5" d="100"/>
          <a:sy n="65" d="100"/>
        </p:scale>
        <p:origin x="3154"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888888"/>
                </a:solidFill>
                <a:latin typeface="+mn-lt"/>
                <a:ea typeface="+mn-ea"/>
                <a:cs typeface="+mn-cs"/>
              </a:defRPr>
            </a:pPr>
            <a:r>
              <a:rPr lang="en-US" dirty="0">
                <a:solidFill>
                  <a:srgbClr val="888888"/>
                </a:solidFill>
              </a:rPr>
              <a:t>Chart Title</a:t>
            </a:r>
          </a:p>
        </c:rich>
      </c:tx>
      <c:overlay val="0"/>
      <c:spPr>
        <a:noFill/>
        <a:ln>
          <a:noFill/>
        </a:ln>
        <a:effectLst/>
      </c:spPr>
      <c:txPr>
        <a:bodyPr rot="0" spcFirstLastPara="1" vertOverflow="ellipsis" vert="horz" wrap="square" anchor="ctr" anchorCtr="1"/>
        <a:lstStyle/>
        <a:p>
          <a:pPr>
            <a:defRPr sz="1862" b="0" i="0" u="none" strike="noStrike" kern="1200" spc="0" baseline="0">
              <a:solidFill>
                <a:srgbClr val="888888"/>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8F4F-4205-A815-90BCCD42BEC4}"/>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8F4F-4205-A815-90BCCD42BEC4}"/>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8F4F-4205-A815-90BCCD42BEC4}"/>
            </c:ext>
          </c:extLst>
        </c:ser>
        <c:dLbls>
          <c:showLegendKey val="0"/>
          <c:showVal val="0"/>
          <c:showCatName val="0"/>
          <c:showSerName val="0"/>
          <c:showPercent val="0"/>
          <c:showBubbleSize val="0"/>
        </c:dLbls>
        <c:gapWidth val="219"/>
        <c:overlap val="-27"/>
        <c:axId val="-2034310208"/>
        <c:axId val="-2034306560"/>
      </c:barChart>
      <c:catAx>
        <c:axId val="-2034310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888888"/>
                </a:solidFill>
                <a:latin typeface="+mn-lt"/>
                <a:ea typeface="+mn-ea"/>
                <a:cs typeface="+mn-cs"/>
              </a:defRPr>
            </a:pPr>
            <a:endParaRPr lang="en-US"/>
          </a:p>
        </c:txPr>
        <c:crossAx val="-2034306560"/>
        <c:crosses val="autoZero"/>
        <c:auto val="1"/>
        <c:lblAlgn val="ctr"/>
        <c:lblOffset val="100"/>
        <c:noMultiLvlLbl val="0"/>
      </c:catAx>
      <c:valAx>
        <c:axId val="-20343065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34310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rgbClr val="888888"/>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888888"/>
                </a:solidFill>
                <a:latin typeface="+mn-lt"/>
                <a:ea typeface="+mn-ea"/>
                <a:cs typeface="+mn-cs"/>
              </a:defRPr>
            </a:pPr>
            <a:r>
              <a:rPr lang="en-US" dirty="0">
                <a:solidFill>
                  <a:srgbClr val="888888"/>
                </a:solidFill>
              </a:rPr>
              <a:t>Chart Title</a:t>
            </a:r>
          </a:p>
        </c:rich>
      </c:tx>
      <c:overlay val="0"/>
      <c:spPr>
        <a:noFill/>
        <a:ln>
          <a:noFill/>
        </a:ln>
        <a:effectLst/>
      </c:spPr>
      <c:txPr>
        <a:bodyPr rot="0" spcFirstLastPara="1" vertOverflow="ellipsis" vert="horz" wrap="square" anchor="ctr" anchorCtr="1"/>
        <a:lstStyle/>
        <a:p>
          <a:pPr>
            <a:defRPr sz="1862" b="0" i="0" u="none" strike="noStrike" kern="1200" spc="0" baseline="0">
              <a:solidFill>
                <a:srgbClr val="888888"/>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4D72-481F-BFB7-9FD39A1272FD}"/>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4D72-481F-BFB7-9FD39A1272FD}"/>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4D72-481F-BFB7-9FD39A1272FD}"/>
            </c:ext>
          </c:extLst>
        </c:ser>
        <c:dLbls>
          <c:showLegendKey val="0"/>
          <c:showVal val="0"/>
          <c:showCatName val="0"/>
          <c:showSerName val="0"/>
          <c:showPercent val="0"/>
          <c:showBubbleSize val="0"/>
        </c:dLbls>
        <c:gapWidth val="112"/>
        <c:axId val="-2083814768"/>
        <c:axId val="-2083811408"/>
      </c:barChart>
      <c:catAx>
        <c:axId val="-20838147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888888"/>
                </a:solidFill>
                <a:latin typeface="+mn-lt"/>
                <a:ea typeface="+mn-ea"/>
                <a:cs typeface="+mn-cs"/>
              </a:defRPr>
            </a:pPr>
            <a:endParaRPr lang="en-US"/>
          </a:p>
        </c:txPr>
        <c:crossAx val="-2083811408"/>
        <c:crosses val="autoZero"/>
        <c:auto val="1"/>
        <c:lblAlgn val="ctr"/>
        <c:lblOffset val="100"/>
        <c:noMultiLvlLbl val="0"/>
      </c:catAx>
      <c:valAx>
        <c:axId val="-208381140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38147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rgbClr val="888888"/>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888888"/>
                </a:solidFill>
                <a:latin typeface="+mn-lt"/>
                <a:ea typeface="+mn-ea"/>
                <a:cs typeface="+mn-cs"/>
              </a:defRPr>
            </a:pPr>
            <a:r>
              <a:rPr lang="en-US">
                <a:solidFill>
                  <a:srgbClr val="888888"/>
                </a:solidFill>
              </a:rPr>
              <a:t>Pie Chart</a:t>
            </a:r>
          </a:p>
        </c:rich>
      </c:tx>
      <c:overlay val="0"/>
      <c:spPr>
        <a:noFill/>
        <a:ln>
          <a:noFill/>
        </a:ln>
        <a:effectLst/>
      </c:spPr>
      <c:txPr>
        <a:bodyPr rot="0" spcFirstLastPara="1" vertOverflow="ellipsis" vert="horz" wrap="square" anchor="ctr" anchorCtr="1"/>
        <a:lstStyle/>
        <a:p>
          <a:pPr>
            <a:defRPr sz="1862" b="0" i="0" u="none" strike="noStrike" kern="1200" spc="0" baseline="0">
              <a:solidFill>
                <a:srgbClr val="888888"/>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605-4555-9B59-168F30F3450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605-4555-9B59-168F30F3450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605-4555-9B59-168F30F3450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605-4555-9B59-168F30F3450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888888"/>
                    </a:solidFill>
                    <a:latin typeface="+mn-lt"/>
                    <a:ea typeface="+mn-ea"/>
                    <a:cs typeface="+mn-cs"/>
                  </a:defRPr>
                </a:pPr>
                <a:endParaRPr lang="en-US"/>
              </a:p>
            </c:txPr>
            <c:dLblPos val="outEnd"/>
            <c:showLegendKey val="0"/>
            <c:showVal val="0"/>
            <c:showCatName val="0"/>
            <c:showSerName val="0"/>
            <c:showPercent val="1"/>
            <c:showBubbleSize val="0"/>
            <c:showLeaderLines val="0"/>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1605-4555-9B59-168F30F34500}"/>
            </c:ext>
          </c:extLst>
        </c:ser>
        <c:dLbls>
          <c:dLblPos val="outEnd"/>
          <c:showLegendKey val="0"/>
          <c:showVal val="0"/>
          <c:showCatName val="0"/>
          <c:showSerName val="0"/>
          <c:showPercent val="1"/>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rgbClr val="888888"/>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Donut Chart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783-4CFE-B3FB-E862BB02ED8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783-4CFE-B3FB-E862BB02ED8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783-4CFE-B3FB-E862BB02ED8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783-4CFE-B3FB-E862BB02ED8F}"/>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5783-4CFE-B3FB-E862BB02ED8F}"/>
            </c:ext>
          </c:extLst>
        </c:ser>
        <c:dLbls>
          <c:showLegendKey val="0"/>
          <c:showVal val="0"/>
          <c:showCatName val="0"/>
          <c:showSerName val="0"/>
          <c:showPercent val="1"/>
          <c:showBubbleSize val="0"/>
          <c:showLeaderLines val="0"/>
        </c:dLbls>
        <c:firstSliceAng val="0"/>
        <c:holeSize val="44"/>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5DED0E-2510-481E-B68D-428968E95AD0}" type="datetimeFigureOut">
              <a:rPr lang="en-US" smtClean="0"/>
              <a:t>8/17/2020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EBFD0-A701-40B3-96A8-AAF215AA0E45}" type="slidenum">
              <a:rPr lang="en-US" smtClean="0"/>
              <a:t>‹#›</a:t>
            </a:fld>
            <a:endParaRPr lang="en-US"/>
          </a:p>
        </p:txBody>
      </p:sp>
    </p:spTree>
    <p:extLst>
      <p:ext uri="{BB962C8B-B14F-4D97-AF65-F5344CB8AC3E}">
        <p14:creationId xmlns:p14="http://schemas.microsoft.com/office/powerpoint/2010/main" val="1551890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63EBFD0-A701-40B3-96A8-AAF215AA0E45}" type="slidenum">
              <a:rPr lang="en-US" smtClean="0"/>
              <a:t>1</a:t>
            </a:fld>
            <a:endParaRPr lang="en-US"/>
          </a:p>
        </p:txBody>
      </p:sp>
    </p:spTree>
    <p:extLst>
      <p:ext uri="{BB962C8B-B14F-4D97-AF65-F5344CB8AC3E}">
        <p14:creationId xmlns:p14="http://schemas.microsoft.com/office/powerpoint/2010/main" val="2322862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Note to presenter: </a:t>
            </a:r>
            <a:r>
              <a:rPr lang="en-US" dirty="0">
                <a:latin typeface="Arial" charset="0"/>
              </a:rPr>
              <a:t>The purpose of this presentation is to provide supervisors with a basic understanding of three key</a:t>
            </a:r>
            <a:r>
              <a:rPr lang="en-US" baseline="0" dirty="0">
                <a:latin typeface="Arial" charset="0"/>
              </a:rPr>
              <a:t> areas</a:t>
            </a:r>
            <a:r>
              <a:rPr lang="en-US" dirty="0">
                <a:latin typeface="Arial" charset="0"/>
              </a:rPr>
              <a:t> within discrimination, harassment and retaliation laws; to help them recognize and avoid actions prohibited by the laws; and to treat employees with respect and dignity. This presentation is designed to be presented by an individual who has comprehensive knowledge of federal discrimination laws. It must be customized to match state laws and the employer</a:t>
            </a:r>
            <a:r>
              <a:rPr lang="ja-JP" altLang="en-US">
                <a:latin typeface="Arial" charset="0"/>
              </a:rPr>
              <a:t>’</a:t>
            </a:r>
            <a:r>
              <a:rPr lang="en-US" dirty="0">
                <a:latin typeface="Arial" charset="0"/>
              </a:rPr>
              <a:t>s own policies and practices. </a:t>
            </a:r>
          </a:p>
          <a:p>
            <a:endParaRPr lang="en-US" dirty="0"/>
          </a:p>
        </p:txBody>
      </p:sp>
      <p:sp>
        <p:nvSpPr>
          <p:cNvPr id="4" name="Slide Number Placeholder 3"/>
          <p:cNvSpPr>
            <a:spLocks noGrp="1"/>
          </p:cNvSpPr>
          <p:nvPr>
            <p:ph type="sldNum" sz="quarter" idx="10"/>
          </p:nvPr>
        </p:nvSpPr>
        <p:spPr/>
        <p:txBody>
          <a:bodyPr/>
          <a:lstStyle/>
          <a:p>
            <a:fld id="{02DAC835-C71D-CA4C-B94C-BAEBF6D3F806}" type="slidenum">
              <a:rPr lang="en-US" smtClean="0"/>
              <a:t>2</a:t>
            </a:fld>
            <a:endParaRPr lang="en-US" dirty="0"/>
          </a:p>
        </p:txBody>
      </p:sp>
    </p:spTree>
    <p:extLst>
      <p:ext uri="{BB962C8B-B14F-4D97-AF65-F5344CB8AC3E}">
        <p14:creationId xmlns:p14="http://schemas.microsoft.com/office/powerpoint/2010/main" val="13276184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
    <p:spTree>
      <p:nvGrpSpPr>
        <p:cNvPr id="1" name=""/>
        <p:cNvGrpSpPr/>
        <p:nvPr/>
      </p:nvGrpSpPr>
      <p:grpSpPr>
        <a:xfrm>
          <a:off x="0" y="0"/>
          <a:ext cx="0" cy="0"/>
          <a:chOff x="0" y="0"/>
          <a:chExt cx="0" cy="0"/>
        </a:xfrm>
      </p:grpSpPr>
      <p:sp>
        <p:nvSpPr>
          <p:cNvPr id="2" name="Title 1"/>
          <p:cNvSpPr>
            <a:spLocks noGrp="1"/>
          </p:cNvSpPr>
          <p:nvPr>
            <p:ph type="title"/>
          </p:nvPr>
        </p:nvSpPr>
        <p:spPr>
          <a:xfrm>
            <a:off x="1905000" y="5198534"/>
            <a:ext cx="6858000" cy="795866"/>
          </a:xfrm>
          <a:prstGeom prst="rect">
            <a:avLst/>
          </a:prstGeom>
        </p:spPr>
        <p:txBody>
          <a:bodyPr/>
          <a:lstStyle>
            <a:lvl1pPr algn="r">
              <a:defRPr sz="3000">
                <a:solidFill>
                  <a:srgbClr val="888888"/>
                </a:solidFill>
              </a:defRPr>
            </a:lvl1pPr>
          </a:lstStyle>
          <a:p>
            <a:r>
              <a:rPr lang="en-US"/>
              <a:t>Click to edit Master title style</a:t>
            </a:r>
            <a:endParaRPr lang="en-US" dirty="0"/>
          </a:p>
        </p:txBody>
      </p:sp>
      <p:sp>
        <p:nvSpPr>
          <p:cNvPr id="9" name="Text Placeholder 8"/>
          <p:cNvSpPr>
            <a:spLocks noGrp="1"/>
          </p:cNvSpPr>
          <p:nvPr>
            <p:ph type="body" sz="quarter" idx="10"/>
          </p:nvPr>
        </p:nvSpPr>
        <p:spPr>
          <a:xfrm>
            <a:off x="1905000" y="6148235"/>
            <a:ext cx="6858000" cy="576263"/>
          </a:xfrm>
          <a:prstGeom prst="rect">
            <a:avLst/>
          </a:prstGeom>
        </p:spPr>
        <p:txBody>
          <a:bodyPr/>
          <a:lstStyle>
            <a:lvl1pPr algn="r">
              <a:lnSpc>
                <a:spcPct val="80000"/>
              </a:lnSpc>
              <a:defRPr sz="1600" baseline="0">
                <a:solidFill>
                  <a:schemeClr val="tx1"/>
                </a:solidFill>
              </a:defRPr>
            </a:lvl1pPr>
            <a:lvl2pPr algn="r">
              <a:defRPr/>
            </a:lvl2pPr>
          </a:lstStyle>
          <a:p>
            <a:pPr lvl="0"/>
            <a:r>
              <a:rPr lang="en-US"/>
              <a:t>Click to edit Master text styles</a:t>
            </a:r>
          </a:p>
        </p:txBody>
      </p:sp>
      <p:pic>
        <p:nvPicPr>
          <p:cNvPr id="12" name="Picture 11"/>
          <p:cNvPicPr>
            <a:picLocks noChangeAspect="1"/>
          </p:cNvPicPr>
          <p:nvPr userDrawn="1"/>
        </p:nvPicPr>
        <p:blipFill>
          <a:blip r:embed="rId2"/>
          <a:srcRect/>
          <a:stretch/>
        </p:blipFill>
        <p:spPr>
          <a:xfrm>
            <a:off x="320041" y="5200114"/>
            <a:ext cx="1466230" cy="842302"/>
          </a:xfrm>
          <a:prstGeom prst="rect">
            <a:avLst/>
          </a:prstGeom>
        </p:spPr>
      </p:pic>
      <p:pic>
        <p:nvPicPr>
          <p:cNvPr id="7" name="Picture 6">
            <a:extLst>
              <a:ext uri="{FF2B5EF4-FFF2-40B4-BE49-F238E27FC236}">
                <a16:creationId xmlns:a16="http://schemas.microsoft.com/office/drawing/2014/main" id="{4AE695A8-91BC-4898-9E68-F753EC37E98D}"/>
              </a:ext>
            </a:extLst>
          </p:cNvPr>
          <p:cNvPicPr>
            <a:picLocks noChangeAspect="1"/>
          </p:cNvPicPr>
          <p:nvPr userDrawn="1"/>
        </p:nvPicPr>
        <p:blipFill rotWithShape="1">
          <a:blip r:embed="rId3"/>
          <a:srcRect t="14243" b="5699"/>
          <a:stretch/>
        </p:blipFill>
        <p:spPr>
          <a:xfrm>
            <a:off x="0" y="0"/>
            <a:ext cx="9144000" cy="4880252"/>
          </a:xfrm>
          <a:prstGeom prst="rect">
            <a:avLst/>
          </a:prstGeom>
        </p:spPr>
      </p:pic>
    </p:spTree>
    <p:extLst>
      <p:ext uri="{BB962C8B-B14F-4D97-AF65-F5344CB8AC3E}">
        <p14:creationId xmlns:p14="http://schemas.microsoft.com/office/powerpoint/2010/main" val="444790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lumn Chart Gu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06414DB-A8E4-F441-AE2B-1CF7F6F991BF}" type="slidenum">
              <a:rPr lang="en-US" smtClean="0"/>
              <a:t>‹#›</a:t>
            </a:fld>
            <a:endParaRPr lang="en-US"/>
          </a:p>
        </p:txBody>
      </p:sp>
      <p:graphicFrame>
        <p:nvGraphicFramePr>
          <p:cNvPr id="10" name="Chart 9"/>
          <p:cNvGraphicFramePr/>
          <p:nvPr userDrawn="1">
            <p:extLst>
              <p:ext uri="{D42A27DB-BD31-4B8C-83A1-F6EECF244321}">
                <p14:modId xmlns:p14="http://schemas.microsoft.com/office/powerpoint/2010/main" val="1980639196"/>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57601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ar Chart Gu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06414DB-A8E4-F441-AE2B-1CF7F6F991BF}" type="slidenum">
              <a:rPr lang="en-US" smtClean="0"/>
              <a:t>‹#›</a:t>
            </a:fld>
            <a:endParaRPr lang="en-US"/>
          </a:p>
        </p:txBody>
      </p:sp>
      <p:graphicFrame>
        <p:nvGraphicFramePr>
          <p:cNvPr id="5" name="Chart 4"/>
          <p:cNvGraphicFramePr/>
          <p:nvPr userDrawn="1">
            <p:extLst>
              <p:ext uri="{D42A27DB-BD31-4B8C-83A1-F6EECF244321}">
                <p14:modId xmlns:p14="http://schemas.microsoft.com/office/powerpoint/2010/main" val="1155678052"/>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61446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Pie Chart Gu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06414DB-A8E4-F441-AE2B-1CF7F6F991BF}" type="slidenum">
              <a:rPr lang="en-US" smtClean="0"/>
              <a:t>‹#›</a:t>
            </a:fld>
            <a:endParaRPr lang="en-US"/>
          </a:p>
        </p:txBody>
      </p:sp>
      <p:graphicFrame>
        <p:nvGraphicFramePr>
          <p:cNvPr id="2" name="Chart 1"/>
          <p:cNvGraphicFramePr/>
          <p:nvPr userDrawn="1">
            <p:extLst>
              <p:ext uri="{D42A27DB-BD31-4B8C-83A1-F6EECF244321}">
                <p14:modId xmlns:p14="http://schemas.microsoft.com/office/powerpoint/2010/main" val="218865619"/>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81861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Donut Chart Gu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06414DB-A8E4-F441-AE2B-1CF7F6F991BF}" type="slidenum">
              <a:rPr lang="en-US" smtClean="0"/>
              <a:t>‹#›</a:t>
            </a:fld>
            <a:endParaRPr lang="en-US"/>
          </a:p>
        </p:txBody>
      </p:sp>
      <p:graphicFrame>
        <p:nvGraphicFramePr>
          <p:cNvPr id="5" name="Chart 4"/>
          <p:cNvGraphicFramePr/>
          <p:nvPr userDrawn="1">
            <p:extLst>
              <p:ext uri="{D42A27DB-BD31-4B8C-83A1-F6EECF244321}">
                <p14:modId xmlns:p14="http://schemas.microsoft.com/office/powerpoint/2010/main" val="1876953180"/>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25223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able Guid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506414DB-A8E4-F441-AE2B-1CF7F6F991BF}" type="slidenum">
              <a:rPr lang="en-US" smtClean="0"/>
              <a:t>‹#›</a:t>
            </a:fld>
            <a:endParaRPr lang="en-US"/>
          </a:p>
        </p:txBody>
      </p:sp>
      <p:graphicFrame>
        <p:nvGraphicFramePr>
          <p:cNvPr id="6" name="Table 5"/>
          <p:cNvGraphicFramePr>
            <a:graphicFrameLocks noGrp="1"/>
          </p:cNvGraphicFramePr>
          <p:nvPr userDrawn="1">
            <p:extLst>
              <p:ext uri="{D42A27DB-BD31-4B8C-83A1-F6EECF244321}">
                <p14:modId xmlns:p14="http://schemas.microsoft.com/office/powerpoint/2010/main" val="1741576009"/>
              </p:ext>
            </p:extLst>
          </p:nvPr>
        </p:nvGraphicFramePr>
        <p:xfrm>
          <a:off x="863601" y="1397000"/>
          <a:ext cx="7569198" cy="1483360"/>
        </p:xfrm>
        <a:graphic>
          <a:graphicData uri="http://schemas.openxmlformats.org/drawingml/2006/table">
            <a:tbl>
              <a:tblPr firstRow="1" bandRow="1">
                <a:tableStyleId>{68D230F3-CF80-4859-8CE7-A43EE81993B5}</a:tableStyleId>
              </a:tblPr>
              <a:tblGrid>
                <a:gridCol w="2523066">
                  <a:extLst>
                    <a:ext uri="{9D8B030D-6E8A-4147-A177-3AD203B41FA5}">
                      <a16:colId xmlns:a16="http://schemas.microsoft.com/office/drawing/2014/main" val="20000"/>
                    </a:ext>
                  </a:extLst>
                </a:gridCol>
                <a:gridCol w="2523066">
                  <a:extLst>
                    <a:ext uri="{9D8B030D-6E8A-4147-A177-3AD203B41FA5}">
                      <a16:colId xmlns:a16="http://schemas.microsoft.com/office/drawing/2014/main" val="20001"/>
                    </a:ext>
                  </a:extLst>
                </a:gridCol>
                <a:gridCol w="2523066">
                  <a:extLst>
                    <a:ext uri="{9D8B030D-6E8A-4147-A177-3AD203B41FA5}">
                      <a16:colId xmlns:a16="http://schemas.microsoft.com/office/drawing/2014/main" val="20002"/>
                    </a:ext>
                  </a:extLst>
                </a:gridCol>
              </a:tblGrid>
              <a:tr h="370840">
                <a:tc>
                  <a:txBody>
                    <a:bodyPr/>
                    <a:lstStyle/>
                    <a:p>
                      <a:endParaRPr lang="en-US" dirty="0">
                        <a:ln>
                          <a:solidFill>
                            <a:sysClr val="windowText" lastClr="000000"/>
                          </a:solidFill>
                        </a:ln>
                      </a:endParaRPr>
                    </a:p>
                  </a:txBody>
                  <a:tcPr>
                    <a:lnR w="3175" cap="flat" cmpd="sng" algn="ctr">
                      <a:solidFill>
                        <a:schemeClr val="tx1"/>
                      </a:solidFill>
                      <a:prstDash val="solid"/>
                      <a:round/>
                      <a:headEnd type="none" w="med" len="med"/>
                      <a:tailEnd type="none" w="med" len="med"/>
                    </a:lnR>
                  </a:tcPr>
                </a:tc>
                <a:tc>
                  <a:txBody>
                    <a:bodyPr/>
                    <a:lstStyle/>
                    <a:p>
                      <a:endParaRPr lang="en-US" dirty="0">
                        <a:ln>
                          <a:solidFill>
                            <a:sysClr val="windowText" lastClr="000000"/>
                          </a:solidFill>
                        </a:ln>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endParaRPr lang="en-US">
                        <a:ln>
                          <a:solidFill>
                            <a:sysClr val="windowText" lastClr="000000"/>
                          </a:solidFill>
                        </a:ln>
                      </a:endParaRPr>
                    </a:p>
                  </a:txBody>
                  <a:tcPr>
                    <a:lnL w="317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70840">
                <a:tc>
                  <a:txBody>
                    <a:bodyPr/>
                    <a:lstStyle/>
                    <a:p>
                      <a:endParaRPr lang="en-US" dirty="0">
                        <a:ln>
                          <a:solidFill>
                            <a:sysClr val="windowText" lastClr="000000"/>
                          </a:solidFill>
                        </a:ln>
                      </a:endParaRPr>
                    </a:p>
                  </a:txBody>
                  <a:tcPr>
                    <a:lnR w="3175" cap="flat" cmpd="sng" algn="ctr">
                      <a:solidFill>
                        <a:schemeClr val="tx1"/>
                      </a:solidFill>
                      <a:prstDash val="solid"/>
                      <a:round/>
                      <a:headEnd type="none" w="med" len="med"/>
                      <a:tailEnd type="none" w="med" len="med"/>
                    </a:lnR>
                  </a:tcPr>
                </a:tc>
                <a:tc>
                  <a:txBody>
                    <a:bodyPr/>
                    <a:lstStyle/>
                    <a:p>
                      <a:endParaRPr lang="en-US">
                        <a:ln>
                          <a:solidFill>
                            <a:sysClr val="windowText" lastClr="000000"/>
                          </a:solidFill>
                        </a:ln>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endParaRPr lang="en-US" dirty="0">
                        <a:ln>
                          <a:solidFill>
                            <a:sysClr val="windowText" lastClr="000000"/>
                          </a:solidFill>
                        </a:ln>
                      </a:endParaRPr>
                    </a:p>
                  </a:txBody>
                  <a:tcPr>
                    <a:lnL w="317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370840">
                <a:tc>
                  <a:txBody>
                    <a:bodyPr/>
                    <a:lstStyle/>
                    <a:p>
                      <a:endParaRPr lang="en-US" dirty="0">
                        <a:ln>
                          <a:solidFill>
                            <a:sysClr val="windowText" lastClr="000000"/>
                          </a:solidFill>
                        </a:ln>
                      </a:endParaRPr>
                    </a:p>
                  </a:txBody>
                  <a:tcPr>
                    <a:lnR w="3175" cap="flat" cmpd="sng" algn="ctr">
                      <a:solidFill>
                        <a:schemeClr val="tx1"/>
                      </a:solidFill>
                      <a:prstDash val="solid"/>
                      <a:round/>
                      <a:headEnd type="none" w="med" len="med"/>
                      <a:tailEnd type="none" w="med" len="med"/>
                    </a:lnR>
                  </a:tcPr>
                </a:tc>
                <a:tc>
                  <a:txBody>
                    <a:bodyPr/>
                    <a:lstStyle/>
                    <a:p>
                      <a:endParaRPr lang="en-US">
                        <a:ln>
                          <a:solidFill>
                            <a:sysClr val="windowText" lastClr="000000"/>
                          </a:solidFill>
                        </a:ln>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endParaRPr lang="en-US" dirty="0">
                        <a:ln>
                          <a:solidFill>
                            <a:sysClr val="windowText" lastClr="000000"/>
                          </a:solidFill>
                        </a:ln>
                      </a:endParaRPr>
                    </a:p>
                  </a:txBody>
                  <a:tcPr>
                    <a:lnL w="317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370840">
                <a:tc>
                  <a:txBody>
                    <a:bodyPr/>
                    <a:lstStyle/>
                    <a:p>
                      <a:endParaRPr lang="en-US" dirty="0">
                        <a:ln>
                          <a:solidFill>
                            <a:sysClr val="windowText" lastClr="000000"/>
                          </a:solidFill>
                        </a:ln>
                      </a:endParaRPr>
                    </a:p>
                  </a:txBody>
                  <a:tcPr>
                    <a:lnR w="3175" cap="flat" cmpd="sng" algn="ctr">
                      <a:solidFill>
                        <a:schemeClr val="tx1"/>
                      </a:solidFill>
                      <a:prstDash val="solid"/>
                      <a:round/>
                      <a:headEnd type="none" w="med" len="med"/>
                      <a:tailEnd type="none" w="med" len="med"/>
                    </a:lnR>
                  </a:tcPr>
                </a:tc>
                <a:tc>
                  <a:txBody>
                    <a:bodyPr/>
                    <a:lstStyle/>
                    <a:p>
                      <a:endParaRPr lang="en-US" dirty="0">
                        <a:ln>
                          <a:solidFill>
                            <a:sysClr val="windowText" lastClr="000000"/>
                          </a:solidFill>
                        </a:ln>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endParaRPr lang="en-US" dirty="0">
                        <a:ln>
                          <a:solidFill>
                            <a:sysClr val="windowText" lastClr="000000"/>
                          </a:solidFill>
                        </a:ln>
                      </a:endParaRPr>
                    </a:p>
                  </a:txBody>
                  <a:tcPr>
                    <a:lnL w="317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31738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80"/>
            <a:ext cx="7909560" cy="1143000"/>
          </a:xfrm>
          <a:prstGeom prst="rect">
            <a:avLst/>
          </a:prstGeom>
        </p:spPr>
        <p:txBody>
          <a:bodyPr anchor="b"/>
          <a:lstStyle/>
          <a:p>
            <a:r>
              <a:rPr lang="en-US"/>
              <a:t>Click to edit Master title style</a:t>
            </a:r>
          </a:p>
        </p:txBody>
      </p:sp>
      <p:sp>
        <p:nvSpPr>
          <p:cNvPr id="3" name="Slide Number Placeholder 2"/>
          <p:cNvSpPr>
            <a:spLocks noGrp="1"/>
          </p:cNvSpPr>
          <p:nvPr>
            <p:ph type="sldNum" sz="quarter" idx="10"/>
          </p:nvPr>
        </p:nvSpPr>
        <p:spPr/>
        <p:txBody>
          <a:bodyPr/>
          <a:lstStyle/>
          <a:p>
            <a:fld id="{506414DB-A8E4-F441-AE2B-1CF7F6F991BF}" type="slidenum">
              <a:rPr lang="en-US" smtClean="0"/>
              <a:t>‹#›</a:t>
            </a:fld>
            <a:endParaRPr lang="en-US"/>
          </a:p>
        </p:txBody>
      </p:sp>
      <p:sp>
        <p:nvSpPr>
          <p:cNvPr id="5" name="Chart Placeholder 4"/>
          <p:cNvSpPr>
            <a:spLocks noGrp="1"/>
          </p:cNvSpPr>
          <p:nvPr>
            <p:ph type="chart" sz="quarter" idx="11"/>
          </p:nvPr>
        </p:nvSpPr>
        <p:spPr>
          <a:xfrm>
            <a:off x="640080" y="1965960"/>
            <a:ext cx="7909560" cy="4114800"/>
          </a:xfrm>
          <a:prstGeom prst="rect">
            <a:avLst/>
          </a:prstGeom>
        </p:spPr>
        <p:txBody>
          <a:bodyPr/>
          <a:lstStyle/>
          <a:p>
            <a:r>
              <a:rPr lang="en-US"/>
              <a:t>Click icon to add chart</a:t>
            </a:r>
          </a:p>
        </p:txBody>
      </p:sp>
    </p:spTree>
    <p:extLst>
      <p:ext uri="{BB962C8B-B14F-4D97-AF65-F5344CB8AC3E}">
        <p14:creationId xmlns:p14="http://schemas.microsoft.com/office/powerpoint/2010/main" val="1253370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rgbClr val="EF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a:spLocks noGrp="1"/>
          </p:cNvSpPr>
          <p:nvPr>
            <p:ph type="title" hasCustomPrompt="1"/>
          </p:nvPr>
        </p:nvSpPr>
        <p:spPr>
          <a:xfrm>
            <a:off x="512234" y="1319618"/>
            <a:ext cx="8119533" cy="4218763"/>
          </a:xfrm>
          <a:prstGeom prst="rect">
            <a:avLst/>
          </a:prstGeom>
        </p:spPr>
        <p:txBody>
          <a:bodyPr anchor="ctr"/>
          <a:lstStyle>
            <a:lvl1pPr algn="ctr">
              <a:defRPr sz="4800">
                <a:solidFill>
                  <a:srgbClr val="888888"/>
                </a:solidFill>
              </a:defRPr>
            </a:lvl1pPr>
          </a:lstStyle>
          <a:p>
            <a:r>
              <a:rPr lang="en-US" dirty="0"/>
              <a:t>Dividing Slide Name</a:t>
            </a:r>
          </a:p>
        </p:txBody>
      </p:sp>
    </p:spTree>
    <p:extLst>
      <p:ext uri="{BB962C8B-B14F-4D97-AF65-F5344CB8AC3E}">
        <p14:creationId xmlns:p14="http://schemas.microsoft.com/office/powerpoint/2010/main" val="1030011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able of Content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40079" y="637191"/>
            <a:ext cx="7909560" cy="1143000"/>
          </a:xfrm>
          <a:prstGeom prst="rect">
            <a:avLst/>
          </a:prstGeom>
        </p:spPr>
        <p:txBody>
          <a:bodyPr anchor="b"/>
          <a:lstStyle>
            <a:lvl1pPr algn="l">
              <a:defRPr sz="3600">
                <a:solidFill>
                  <a:srgbClr val="888888"/>
                </a:solidFill>
              </a:defRPr>
            </a:lvl1pPr>
          </a:lstStyle>
          <a:p>
            <a:r>
              <a:rPr lang="en-US" dirty="0"/>
              <a:t>Table of Contents</a:t>
            </a:r>
          </a:p>
        </p:txBody>
      </p:sp>
      <p:sp>
        <p:nvSpPr>
          <p:cNvPr id="3" name="Subtitle 2"/>
          <p:cNvSpPr>
            <a:spLocks noGrp="1"/>
          </p:cNvSpPr>
          <p:nvPr>
            <p:ph type="subTitle" idx="1" hasCustomPrompt="1"/>
          </p:nvPr>
        </p:nvSpPr>
        <p:spPr>
          <a:xfrm>
            <a:off x="640080" y="1965960"/>
            <a:ext cx="7909560" cy="4114800"/>
          </a:xfrm>
          <a:prstGeom prst="rect">
            <a:avLst/>
          </a:prstGeom>
        </p:spPr>
        <p:txBody>
          <a:bodyPr anchor="t" anchorCtr="0"/>
          <a:lstStyle>
            <a:lvl1pPr marL="457200" indent="-457200" algn="l">
              <a:buAutoNum type="arabicPlain"/>
              <a:defRPr sz="2000" baseline="0">
                <a:solidFill>
                  <a:srgbClr val="494949"/>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Title Here</a:t>
            </a:r>
          </a:p>
          <a:p>
            <a:r>
              <a:rPr lang="en-US" dirty="0"/>
              <a:t>Title Here</a:t>
            </a:r>
          </a:p>
          <a:p>
            <a:r>
              <a:rPr lang="en-US" dirty="0"/>
              <a:t>Title Here</a:t>
            </a:r>
          </a:p>
          <a:p>
            <a:r>
              <a:rPr lang="en-US" dirty="0"/>
              <a:t>Title Here</a:t>
            </a:r>
          </a:p>
        </p:txBody>
      </p:sp>
      <p:sp>
        <p:nvSpPr>
          <p:cNvPr id="6" name="Slide Number Placeholder 5"/>
          <p:cNvSpPr>
            <a:spLocks noGrp="1"/>
          </p:cNvSpPr>
          <p:nvPr>
            <p:ph type="sldNum" sz="quarter" idx="12"/>
          </p:nvPr>
        </p:nvSpPr>
        <p:spPr/>
        <p:txBody>
          <a:bodyPr/>
          <a:lstStyle/>
          <a:p>
            <a:fld id="{506414DB-A8E4-F441-AE2B-1CF7F6F991BF}" type="slidenum">
              <a:rPr lang="en-US" smtClean="0"/>
              <a:t>‹#›</a:t>
            </a:fld>
            <a:endParaRPr lang="en-US"/>
          </a:p>
        </p:txBody>
      </p:sp>
    </p:spTree>
    <p:extLst>
      <p:ext uri="{BB962C8B-B14F-4D97-AF65-F5344CB8AC3E}">
        <p14:creationId xmlns:p14="http://schemas.microsoft.com/office/powerpoint/2010/main" val="184476826"/>
      </p:ext>
    </p:extLst>
  </p:cSld>
  <p:clrMapOvr>
    <a:masterClrMapping/>
  </p:clrMapOvr>
  <p:extLst>
    <p:ext uri="{DCECCB84-F9BA-43D5-87BE-67443E8EF086}">
      <p15:sldGuideLst xmlns:p15="http://schemas.microsoft.com/office/powerpoint/2012/main">
        <p15:guide id="1" orient="horz" pos="384"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06414DB-A8E4-F441-AE2B-1CF7F6F991BF}" type="slidenum">
              <a:rPr lang="en-US" smtClean="0"/>
              <a:t>‹#›</a:t>
            </a:fld>
            <a:endParaRPr lang="en-US"/>
          </a:p>
        </p:txBody>
      </p:sp>
    </p:spTree>
    <p:extLst>
      <p:ext uri="{BB962C8B-B14F-4D97-AF65-F5344CB8AC3E}">
        <p14:creationId xmlns:p14="http://schemas.microsoft.com/office/powerpoint/2010/main" val="539568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Head/Body - 1 column">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80"/>
            <a:ext cx="7909560" cy="1143000"/>
          </a:xfrm>
          <a:prstGeom prst="rect">
            <a:avLst/>
          </a:prstGeom>
        </p:spPr>
        <p:txBody>
          <a:bodyPr anchor="b"/>
          <a:lstStyle>
            <a:lvl1pPr>
              <a:lnSpc>
                <a:spcPct val="80000"/>
              </a:lnSpc>
              <a:defRPr sz="3600">
                <a:solidFill>
                  <a:srgbClr val="888888"/>
                </a:solidFill>
              </a:defRPr>
            </a:lvl1pPr>
          </a:lstStyle>
          <a:p>
            <a:r>
              <a:rPr lang="en-US"/>
              <a:t>Click to edit Master title style</a:t>
            </a:r>
            <a:endParaRPr lang="en-US" dirty="0"/>
          </a:p>
        </p:txBody>
      </p:sp>
      <p:sp>
        <p:nvSpPr>
          <p:cNvPr id="3" name="Content Placeholder 2"/>
          <p:cNvSpPr>
            <a:spLocks noGrp="1"/>
          </p:cNvSpPr>
          <p:nvPr>
            <p:ph idx="1" hasCustomPrompt="1"/>
          </p:nvPr>
        </p:nvSpPr>
        <p:spPr>
          <a:xfrm>
            <a:off x="640080" y="1965960"/>
            <a:ext cx="7909560" cy="4114800"/>
          </a:xfrm>
          <a:prstGeom prst="rect">
            <a:avLst/>
          </a:prstGeom>
        </p:spPr>
        <p:txBody>
          <a:bodyPr anchor="t" anchorCtr="0"/>
          <a:lstStyle>
            <a:lvl1pPr marL="0" marR="0" indent="0" algn="l" defTabSz="685800" rtl="0" eaLnBrk="1" fontAlgn="auto" latinLnBrk="0" hangingPunct="1">
              <a:lnSpc>
                <a:spcPct val="100000"/>
              </a:lnSpc>
              <a:spcBef>
                <a:spcPts val="750"/>
              </a:spcBef>
              <a:spcAft>
                <a:spcPts val="600"/>
              </a:spcAft>
              <a:buClrTx/>
              <a:buSzTx/>
              <a:buFont typeface="Arial"/>
              <a:buNone/>
              <a:tabLst/>
              <a:defRPr baseline="0">
                <a:solidFill>
                  <a:srgbClr val="494949"/>
                </a:solidFill>
              </a:defRPr>
            </a:lvl1pPr>
          </a:lstStyle>
          <a:p>
            <a:pPr lvl="0"/>
            <a:r>
              <a:rPr lang="en-US" dirty="0"/>
              <a:t>Click to edit Master text styles. Placeholder text goes here.</a:t>
            </a:r>
          </a:p>
          <a:p>
            <a:pPr marL="0" marR="0" lvl="0" indent="0" algn="l" defTabSz="685800" rtl="0" eaLnBrk="1" fontAlgn="auto" latinLnBrk="0" hangingPunct="1">
              <a:lnSpc>
                <a:spcPct val="100000"/>
              </a:lnSpc>
              <a:spcBef>
                <a:spcPts val="750"/>
              </a:spcBef>
              <a:spcAft>
                <a:spcPts val="600"/>
              </a:spcAft>
              <a:buClrTx/>
              <a:buSzTx/>
              <a:buFont typeface="Arial"/>
              <a:buNone/>
              <a:tabLst/>
              <a:defRPr/>
            </a:pPr>
            <a:r>
              <a:rPr lang="en-US" dirty="0"/>
              <a:t>Placeholder text goes here. Placeholder text goes here. Placeholder text goes here. Placeholder text goes here. Placeholder text goes here.</a:t>
            </a:r>
          </a:p>
          <a:p>
            <a:pPr marL="0" marR="0" lvl="0" indent="0" algn="l" defTabSz="685800" rtl="0" eaLnBrk="1" fontAlgn="auto" latinLnBrk="0" hangingPunct="1">
              <a:lnSpc>
                <a:spcPct val="100000"/>
              </a:lnSpc>
              <a:spcBef>
                <a:spcPts val="750"/>
              </a:spcBef>
              <a:spcAft>
                <a:spcPts val="600"/>
              </a:spcAft>
              <a:buClrTx/>
              <a:buSzTx/>
              <a:buFont typeface="Arial"/>
              <a:buNone/>
              <a:tabLst/>
              <a:defRPr/>
            </a:pPr>
            <a:r>
              <a:rPr lang="en-US" dirty="0"/>
              <a:t>Placeholder text goes here. Placeholder text goes here. Placeholder text goes here.</a:t>
            </a:r>
          </a:p>
          <a:p>
            <a:pPr marL="0" marR="0" lvl="0" indent="0" algn="l" defTabSz="685800" rtl="0" eaLnBrk="1" fontAlgn="auto" latinLnBrk="0" hangingPunct="1">
              <a:lnSpc>
                <a:spcPct val="100000"/>
              </a:lnSpc>
              <a:spcBef>
                <a:spcPts val="750"/>
              </a:spcBef>
              <a:spcAft>
                <a:spcPts val="600"/>
              </a:spcAft>
              <a:buClrTx/>
              <a:buSzTx/>
              <a:buFont typeface="Arial"/>
              <a:buNone/>
              <a:tabLst/>
              <a:defRPr/>
            </a:pPr>
            <a:endParaRPr lang="en-US" dirty="0"/>
          </a:p>
          <a:p>
            <a:pPr marL="0" marR="0" lvl="0" indent="0" algn="l" defTabSz="685800" rtl="0" eaLnBrk="1" fontAlgn="auto" latinLnBrk="0" hangingPunct="1">
              <a:lnSpc>
                <a:spcPct val="100000"/>
              </a:lnSpc>
              <a:spcBef>
                <a:spcPts val="750"/>
              </a:spcBef>
              <a:spcAft>
                <a:spcPts val="600"/>
              </a:spcAft>
              <a:buClrTx/>
              <a:buSzTx/>
              <a:buFont typeface="Arial"/>
              <a:buNone/>
              <a:tabLst/>
              <a:defRPr/>
            </a:pPr>
            <a:endParaRPr lang="en-US" dirty="0"/>
          </a:p>
          <a:p>
            <a:pPr marL="0" marR="0" lvl="0" indent="0" algn="l" defTabSz="685800" rtl="0" eaLnBrk="1" fontAlgn="auto" latinLnBrk="0" hangingPunct="1">
              <a:lnSpc>
                <a:spcPct val="100000"/>
              </a:lnSpc>
              <a:spcBef>
                <a:spcPts val="750"/>
              </a:spcBef>
              <a:spcAft>
                <a:spcPts val="600"/>
              </a:spcAft>
              <a:buClrTx/>
              <a:buSzTx/>
              <a:buFont typeface="Arial"/>
              <a:buNone/>
              <a:tabLst/>
              <a:defRPr/>
            </a:pPr>
            <a:endParaRPr lang="en-US" dirty="0"/>
          </a:p>
          <a:p>
            <a:pPr marL="0" marR="0" lvl="0" indent="0" algn="l" defTabSz="685800" rtl="0" eaLnBrk="1" fontAlgn="auto" latinLnBrk="0" hangingPunct="1">
              <a:lnSpc>
                <a:spcPct val="100000"/>
              </a:lnSpc>
              <a:spcBef>
                <a:spcPts val="750"/>
              </a:spcBef>
              <a:spcAft>
                <a:spcPts val="600"/>
              </a:spcAft>
              <a:buClrTx/>
              <a:buSzTx/>
              <a:buFont typeface="Arial"/>
              <a:buNone/>
              <a:tabLst/>
              <a:defRPr/>
            </a:pPr>
            <a:endParaRPr lang="en-US" dirty="0"/>
          </a:p>
          <a:p>
            <a:pPr marL="0" marR="0" lvl="0" indent="0" algn="l" defTabSz="685800" rtl="0" eaLnBrk="1" fontAlgn="auto" latinLnBrk="0" hangingPunct="1">
              <a:lnSpc>
                <a:spcPct val="100000"/>
              </a:lnSpc>
              <a:spcBef>
                <a:spcPts val="750"/>
              </a:spcBef>
              <a:spcAft>
                <a:spcPts val="600"/>
              </a:spcAft>
              <a:buClrTx/>
              <a:buSzTx/>
              <a:buFont typeface="Arial"/>
              <a:buNone/>
              <a:tabLst/>
              <a:defRPr/>
            </a:pPr>
            <a:endParaRPr lang="en-US" dirty="0"/>
          </a:p>
          <a:p>
            <a:pPr lvl="0"/>
            <a:endParaRPr lang="en-US" dirty="0"/>
          </a:p>
        </p:txBody>
      </p:sp>
      <p:sp>
        <p:nvSpPr>
          <p:cNvPr id="6" name="Slide Number Placeholder 5"/>
          <p:cNvSpPr>
            <a:spLocks noGrp="1"/>
          </p:cNvSpPr>
          <p:nvPr>
            <p:ph type="sldNum" sz="quarter" idx="12"/>
          </p:nvPr>
        </p:nvSpPr>
        <p:spPr/>
        <p:txBody>
          <a:bodyPr/>
          <a:lstStyle/>
          <a:p>
            <a:fld id="{506414DB-A8E4-F441-AE2B-1CF7F6F991BF}" type="slidenum">
              <a:rPr lang="en-US" smtClean="0"/>
              <a:t>‹#›</a:t>
            </a:fld>
            <a:endParaRPr lang="en-US"/>
          </a:p>
        </p:txBody>
      </p:sp>
    </p:spTree>
    <p:extLst>
      <p:ext uri="{BB962C8B-B14F-4D97-AF65-F5344CB8AC3E}">
        <p14:creationId xmlns:p14="http://schemas.microsoft.com/office/powerpoint/2010/main" val="1175204161"/>
      </p:ext>
    </p:extLst>
  </p:cSld>
  <p:clrMapOvr>
    <a:masterClrMapping/>
  </p:clrMapOvr>
  <p:extLst>
    <p:ext uri="{DCECCB84-F9BA-43D5-87BE-67443E8EF086}">
      <p15:sldGuideLst xmlns:p15="http://schemas.microsoft.com/office/powerpoint/2012/main">
        <p15:guide id="1" orient="horz" pos="3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Head/Body - 2 column">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80"/>
            <a:ext cx="7909560" cy="1143000"/>
          </a:xfrm>
          <a:prstGeom prst="rect">
            <a:avLst/>
          </a:prstGeom>
        </p:spPr>
        <p:txBody>
          <a:bodyPr anchor="b" anchorCtr="0"/>
          <a:lstStyle>
            <a:lvl1pPr>
              <a:lnSpc>
                <a:spcPct val="80000"/>
              </a:lnSpc>
              <a:defRPr sz="3600">
                <a:solidFill>
                  <a:srgbClr val="888888"/>
                </a:solidFill>
              </a:defRPr>
            </a:lvl1pPr>
          </a:lstStyle>
          <a:p>
            <a:r>
              <a:rPr lang="en-US"/>
              <a:t>Click to edit Master title style</a:t>
            </a:r>
            <a:endParaRPr lang="en-US" dirty="0"/>
          </a:p>
        </p:txBody>
      </p:sp>
      <p:sp>
        <p:nvSpPr>
          <p:cNvPr id="3" name="Content Placeholder 2"/>
          <p:cNvSpPr>
            <a:spLocks noGrp="1"/>
          </p:cNvSpPr>
          <p:nvPr>
            <p:ph idx="1" hasCustomPrompt="1"/>
          </p:nvPr>
        </p:nvSpPr>
        <p:spPr>
          <a:xfrm>
            <a:off x="640080" y="1965960"/>
            <a:ext cx="7909560" cy="4114800"/>
          </a:xfrm>
          <a:prstGeom prst="rect">
            <a:avLst/>
          </a:prstGeom>
        </p:spPr>
        <p:txBody>
          <a:bodyPr numCol="2" spcCol="365760"/>
          <a:lstStyle>
            <a:lvl1pPr marL="0" marR="0" indent="0" algn="l" defTabSz="685800" rtl="0" eaLnBrk="1" fontAlgn="auto" latinLnBrk="0" hangingPunct="1">
              <a:lnSpc>
                <a:spcPct val="100000"/>
              </a:lnSpc>
              <a:spcBef>
                <a:spcPts val="750"/>
              </a:spcBef>
              <a:spcAft>
                <a:spcPts val="600"/>
              </a:spcAft>
              <a:buClrTx/>
              <a:buSzTx/>
              <a:buFont typeface="Arial"/>
              <a:buNone/>
              <a:tabLst/>
              <a:defRPr baseline="0">
                <a:solidFill>
                  <a:srgbClr val="494949"/>
                </a:solidFill>
              </a:defRPr>
            </a:lvl1pPr>
          </a:lstStyle>
          <a:p>
            <a:pPr lvl="0"/>
            <a:r>
              <a:rPr lang="en-US" dirty="0"/>
              <a:t>Click to edit Master text styles. Placeholder text goes here.</a:t>
            </a:r>
          </a:p>
          <a:p>
            <a:pPr marL="0" marR="0" lvl="0" indent="0" algn="l" defTabSz="685800" rtl="0" eaLnBrk="1" fontAlgn="auto" latinLnBrk="0" hangingPunct="1">
              <a:lnSpc>
                <a:spcPct val="100000"/>
              </a:lnSpc>
              <a:spcBef>
                <a:spcPts val="750"/>
              </a:spcBef>
              <a:spcAft>
                <a:spcPts val="600"/>
              </a:spcAft>
              <a:buClrTx/>
              <a:buSzTx/>
              <a:buFont typeface="Arial"/>
              <a:buNone/>
              <a:tabLst/>
              <a:defRPr/>
            </a:pPr>
            <a:r>
              <a:rPr lang="en-US" dirty="0"/>
              <a:t>Placeholder text goes here. Placeholder text goes here. Placeholder text goes here. Placeholder text goes here. Placeholder text goes here.</a:t>
            </a:r>
          </a:p>
          <a:p>
            <a:pPr marL="0" marR="0" lvl="0" indent="0" algn="l" defTabSz="685800" rtl="0" eaLnBrk="1" fontAlgn="auto" latinLnBrk="0" hangingPunct="1">
              <a:lnSpc>
                <a:spcPct val="100000"/>
              </a:lnSpc>
              <a:spcBef>
                <a:spcPts val="750"/>
              </a:spcBef>
              <a:spcAft>
                <a:spcPts val="600"/>
              </a:spcAft>
              <a:buClrTx/>
              <a:buSzTx/>
              <a:buFont typeface="Arial"/>
              <a:buNone/>
              <a:tabLst/>
              <a:defRPr/>
            </a:pPr>
            <a:r>
              <a:rPr lang="en-US" dirty="0"/>
              <a:t>Placeholder text goes here. Placeholder text goes here. Placeholder text goes here.</a:t>
            </a:r>
          </a:p>
          <a:p>
            <a:pPr lvl="0"/>
            <a:r>
              <a:rPr lang="en-US" dirty="0"/>
              <a:t>Click to edit Master text styles. Placeholder text goes here.</a:t>
            </a:r>
          </a:p>
          <a:p>
            <a:pPr marL="0" marR="0" lvl="0" indent="0" algn="l" defTabSz="685800" rtl="0" eaLnBrk="1" fontAlgn="auto" latinLnBrk="0" hangingPunct="1">
              <a:lnSpc>
                <a:spcPct val="100000"/>
              </a:lnSpc>
              <a:spcBef>
                <a:spcPts val="750"/>
              </a:spcBef>
              <a:spcAft>
                <a:spcPts val="600"/>
              </a:spcAft>
              <a:buClrTx/>
              <a:buSzTx/>
              <a:buFont typeface="Arial"/>
              <a:buNone/>
              <a:tabLst/>
              <a:defRPr/>
            </a:pPr>
            <a:r>
              <a:rPr lang="en-US" dirty="0"/>
              <a:t>Placeholder text goes here. Placeholder text goes here. Placeholder text goes here. Placeholder text goes here. Placeholder text goes here.</a:t>
            </a:r>
          </a:p>
          <a:p>
            <a:pPr marL="0" marR="0" lvl="0" indent="0" algn="l" defTabSz="685800" rtl="0" eaLnBrk="1" fontAlgn="auto" latinLnBrk="0" hangingPunct="1">
              <a:lnSpc>
                <a:spcPct val="100000"/>
              </a:lnSpc>
              <a:spcBef>
                <a:spcPts val="750"/>
              </a:spcBef>
              <a:spcAft>
                <a:spcPts val="600"/>
              </a:spcAft>
              <a:buClrTx/>
              <a:buSzTx/>
              <a:buFont typeface="Arial"/>
              <a:buNone/>
              <a:tabLst/>
              <a:defRPr/>
            </a:pPr>
            <a:r>
              <a:rPr lang="en-US" dirty="0"/>
              <a:t>Placeholder text goes here. Placeholder text goes here. Placeholder text goes here.</a:t>
            </a:r>
          </a:p>
          <a:p>
            <a:pPr lvl="0"/>
            <a:r>
              <a:rPr lang="en-US" dirty="0"/>
              <a:t> </a:t>
            </a:r>
          </a:p>
          <a:p>
            <a:pPr lvl="0"/>
            <a:endParaRPr lang="en-US" dirty="0"/>
          </a:p>
        </p:txBody>
      </p:sp>
      <p:sp>
        <p:nvSpPr>
          <p:cNvPr id="6" name="Slide Number Placeholder 5"/>
          <p:cNvSpPr>
            <a:spLocks noGrp="1"/>
          </p:cNvSpPr>
          <p:nvPr>
            <p:ph type="sldNum" sz="quarter" idx="12"/>
          </p:nvPr>
        </p:nvSpPr>
        <p:spPr/>
        <p:txBody>
          <a:bodyPr/>
          <a:lstStyle/>
          <a:p>
            <a:fld id="{506414DB-A8E4-F441-AE2B-1CF7F6F991BF}" type="slidenum">
              <a:rPr lang="en-US" smtClean="0"/>
              <a:t>‹#›</a:t>
            </a:fld>
            <a:endParaRPr lang="en-US"/>
          </a:p>
        </p:txBody>
      </p:sp>
    </p:spTree>
    <p:extLst>
      <p:ext uri="{BB962C8B-B14F-4D97-AF65-F5344CB8AC3E}">
        <p14:creationId xmlns:p14="http://schemas.microsoft.com/office/powerpoint/2010/main" val="7351678"/>
      </p:ext>
    </p:extLst>
  </p:cSld>
  <p:clrMapOvr>
    <a:masterClrMapping/>
  </p:clrMapOvr>
  <p:extLst>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3-level bullets">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80"/>
            <a:ext cx="7909560" cy="1143000"/>
          </a:xfrm>
          <a:prstGeom prst="rect">
            <a:avLst/>
          </a:prstGeom>
        </p:spPr>
        <p:txBody>
          <a:bodyPr anchor="b" anchorCtr="0"/>
          <a:lstStyle>
            <a:lvl1pPr>
              <a:lnSpc>
                <a:spcPct val="80000"/>
              </a:lnSpc>
              <a:defRPr sz="3600">
                <a:solidFill>
                  <a:srgbClr val="888888"/>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p:txBody>
          <a:bodyPr/>
          <a:lstStyle/>
          <a:p>
            <a:fld id="{506414DB-A8E4-F441-AE2B-1CF7F6F991BF}" type="slidenum">
              <a:rPr lang="en-US" smtClean="0"/>
              <a:t>‹#›</a:t>
            </a:fld>
            <a:endParaRPr lang="en-US"/>
          </a:p>
        </p:txBody>
      </p:sp>
      <p:sp>
        <p:nvSpPr>
          <p:cNvPr id="7" name="Text Placeholder 6"/>
          <p:cNvSpPr>
            <a:spLocks noGrp="1"/>
          </p:cNvSpPr>
          <p:nvPr>
            <p:ph type="body" sz="quarter" idx="13"/>
          </p:nvPr>
        </p:nvSpPr>
        <p:spPr>
          <a:xfrm>
            <a:off x="640080" y="1965960"/>
            <a:ext cx="7909560" cy="4114800"/>
          </a:xfrm>
          <a:prstGeom prst="rect">
            <a:avLst/>
          </a:prstGeom>
        </p:spPr>
        <p:txBody>
          <a:bodyPr/>
          <a:lstStyle>
            <a:lvl1pPr marL="285750" indent="-285750">
              <a:buFont typeface="Arial" charset="0"/>
              <a:buChar char="•"/>
              <a:defRPr>
                <a:solidFill>
                  <a:srgbClr val="494949"/>
                </a:solidFill>
              </a:defRPr>
            </a:lvl1pPr>
            <a:lvl2pPr marL="628650" indent="-285750">
              <a:buFont typeface="Arial" charset="0"/>
              <a:buChar char="•"/>
              <a:defRPr>
                <a:solidFill>
                  <a:srgbClr val="494949"/>
                </a:solidFill>
              </a:defRPr>
            </a:lvl2pPr>
            <a:lvl3pPr marL="971550" indent="-285750">
              <a:buFont typeface="Arial" charset="0"/>
              <a:buChar char="•"/>
              <a:defRPr>
                <a:solidFill>
                  <a:srgbClr val="494949"/>
                </a:solidFill>
              </a:defRPr>
            </a:lvl3pPr>
            <a:lvl4pPr marL="1200150" indent="-171450">
              <a:buFont typeface="Arial" charset="0"/>
              <a:buChar char="•"/>
              <a:defRPr/>
            </a:lvl4pPr>
            <a:lvl5pPr marL="1543050" indent="-171450">
              <a:buFont typeface="Arial" charset="0"/>
              <a:buChar char="•"/>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68679564"/>
      </p:ext>
    </p:extLst>
  </p:cSld>
  <p:clrMapOvr>
    <a:masterClrMapping/>
  </p:clrMapOvr>
  <p:extLst>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Numbered List">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78"/>
            <a:ext cx="7909560" cy="1143000"/>
          </a:xfrm>
          <a:prstGeom prst="rect">
            <a:avLst/>
          </a:prstGeom>
        </p:spPr>
        <p:txBody>
          <a:bodyPr anchor="b" anchorCtr="0"/>
          <a:lstStyle>
            <a:lvl1pPr>
              <a:lnSpc>
                <a:spcPct val="80000"/>
              </a:lnSpc>
              <a:defRPr sz="3600">
                <a:solidFill>
                  <a:srgbClr val="888888"/>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p:txBody>
          <a:bodyPr/>
          <a:lstStyle/>
          <a:p>
            <a:fld id="{506414DB-A8E4-F441-AE2B-1CF7F6F991BF}" type="slidenum">
              <a:rPr lang="en-US" smtClean="0"/>
              <a:t>‹#›</a:t>
            </a:fld>
            <a:endParaRPr lang="en-US"/>
          </a:p>
        </p:txBody>
      </p:sp>
      <p:sp>
        <p:nvSpPr>
          <p:cNvPr id="7" name="Text Placeholder 6"/>
          <p:cNvSpPr>
            <a:spLocks noGrp="1"/>
          </p:cNvSpPr>
          <p:nvPr>
            <p:ph type="body" sz="quarter" idx="13" hasCustomPrompt="1"/>
          </p:nvPr>
        </p:nvSpPr>
        <p:spPr>
          <a:xfrm>
            <a:off x="640080" y="1965960"/>
            <a:ext cx="7909560" cy="4114800"/>
          </a:xfrm>
          <a:prstGeom prst="rect">
            <a:avLst/>
          </a:prstGeom>
        </p:spPr>
        <p:txBody>
          <a:bodyPr/>
          <a:lstStyle>
            <a:lvl1pPr marL="342900" indent="-342900">
              <a:buFont typeface="+mj-lt"/>
              <a:buAutoNum type="arabicPeriod"/>
              <a:defRPr baseline="0">
                <a:solidFill>
                  <a:srgbClr val="494949"/>
                </a:solidFill>
              </a:defRPr>
            </a:lvl1pPr>
            <a:lvl2pPr marL="628650" indent="-285750">
              <a:buFont typeface="Arial" charset="0"/>
              <a:buChar char="•"/>
              <a:defRPr/>
            </a:lvl2pPr>
            <a:lvl3pPr marL="971550" indent="-285750">
              <a:buFont typeface="Arial" charset="0"/>
              <a:buChar char="•"/>
              <a:defRPr/>
            </a:lvl3pPr>
            <a:lvl4pPr marL="1200150" indent="-171450">
              <a:buFont typeface="Arial" charset="0"/>
              <a:buChar char="•"/>
              <a:defRPr/>
            </a:lvl4pPr>
            <a:lvl5pPr marL="1543050" indent="-171450">
              <a:buFont typeface="Arial" charset="0"/>
              <a:buChar char="•"/>
              <a:defRPr/>
            </a:lvl5pPr>
          </a:lstStyle>
          <a:p>
            <a:pPr marL="342900" marR="0" lvl="0" indent="-342900" algn="l" defTabSz="685800" rtl="0" eaLnBrk="1" fontAlgn="auto" latinLnBrk="0" hangingPunct="1">
              <a:lnSpc>
                <a:spcPct val="100000"/>
              </a:lnSpc>
              <a:spcBef>
                <a:spcPts val="750"/>
              </a:spcBef>
              <a:spcAft>
                <a:spcPts val="0"/>
              </a:spcAft>
              <a:buClrTx/>
              <a:buSzTx/>
              <a:tabLst/>
              <a:defRPr/>
            </a:pPr>
            <a:r>
              <a:rPr lang="en-US" dirty="0"/>
              <a:t>Numbered bullets here.</a:t>
            </a:r>
          </a:p>
          <a:p>
            <a:pPr marL="342900" marR="0" lvl="0" indent="-342900" algn="l" defTabSz="685800" rtl="0" eaLnBrk="1" fontAlgn="auto" latinLnBrk="0" hangingPunct="1">
              <a:lnSpc>
                <a:spcPct val="100000"/>
              </a:lnSpc>
              <a:spcBef>
                <a:spcPts val="750"/>
              </a:spcBef>
              <a:spcAft>
                <a:spcPts val="0"/>
              </a:spcAft>
              <a:buClrTx/>
              <a:buSzTx/>
              <a:tabLst/>
              <a:defRPr/>
            </a:pPr>
            <a:r>
              <a:rPr lang="en-US" dirty="0"/>
              <a:t>Numbered bullets here.</a:t>
            </a:r>
          </a:p>
          <a:p>
            <a:pPr marL="342900" marR="0" lvl="0" indent="-342900" algn="l" defTabSz="685800" rtl="0" eaLnBrk="1" fontAlgn="auto" latinLnBrk="0" hangingPunct="1">
              <a:lnSpc>
                <a:spcPct val="100000"/>
              </a:lnSpc>
              <a:spcBef>
                <a:spcPts val="750"/>
              </a:spcBef>
              <a:spcAft>
                <a:spcPts val="0"/>
              </a:spcAft>
              <a:buClrTx/>
              <a:buSzTx/>
              <a:tabLst/>
              <a:defRPr/>
            </a:pPr>
            <a:r>
              <a:rPr lang="en-US" dirty="0"/>
              <a:t>Numbered bullets here.</a:t>
            </a:r>
          </a:p>
        </p:txBody>
      </p:sp>
    </p:spTree>
    <p:extLst>
      <p:ext uri="{BB962C8B-B14F-4D97-AF65-F5344CB8AC3E}">
        <p14:creationId xmlns:p14="http://schemas.microsoft.com/office/powerpoint/2010/main" val="1763524905"/>
      </p:ext>
    </p:extLst>
  </p:cSld>
  <p:clrMapOvr>
    <a:masterClrMapping/>
  </p:clrMapOvr>
  <p:extLst>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Head/Double content">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80"/>
            <a:ext cx="7909560" cy="1143000"/>
          </a:xfrm>
          <a:prstGeom prst="rect">
            <a:avLst/>
          </a:prstGeom>
        </p:spPr>
        <p:txBody>
          <a:bodyPr anchor="b" anchorCtr="0"/>
          <a:lstStyle>
            <a:lvl1pPr>
              <a:defRPr sz="3600">
                <a:solidFill>
                  <a:srgbClr val="888888"/>
                </a:solidFill>
              </a:defRPr>
            </a:lvl1pPr>
          </a:lstStyle>
          <a:p>
            <a:r>
              <a:rPr lang="en-US"/>
              <a:t>Click to edit Master title style</a:t>
            </a:r>
            <a:endParaRPr lang="en-US" dirty="0"/>
          </a:p>
        </p:txBody>
      </p:sp>
      <p:sp>
        <p:nvSpPr>
          <p:cNvPr id="3" name="Content Placeholder 2"/>
          <p:cNvSpPr>
            <a:spLocks noGrp="1"/>
          </p:cNvSpPr>
          <p:nvPr>
            <p:ph sz="half" idx="1"/>
          </p:nvPr>
        </p:nvSpPr>
        <p:spPr>
          <a:xfrm>
            <a:off x="640080" y="1965960"/>
            <a:ext cx="3886200" cy="4114800"/>
          </a:xfrm>
          <a:prstGeom prst="rect">
            <a:avLst/>
          </a:prstGeom>
        </p:spPr>
        <p:txBody>
          <a:bodyPr/>
          <a:lstStyle>
            <a:lvl1pPr>
              <a:defRPr>
                <a:solidFill>
                  <a:srgbClr val="494949"/>
                </a:solidFill>
              </a:defRPr>
            </a:lvl1pPr>
            <a:lvl2pPr>
              <a:defRPr>
                <a:solidFill>
                  <a:srgbClr val="494949"/>
                </a:solidFill>
              </a:defRPr>
            </a:lvl2pPr>
            <a:lvl3pPr>
              <a:defRPr>
                <a:solidFill>
                  <a:srgbClr val="494949"/>
                </a:solidFill>
              </a:defRPr>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63440" y="1965960"/>
            <a:ext cx="3886200" cy="4114800"/>
          </a:xfrm>
          <a:prstGeom prst="rect">
            <a:avLst/>
          </a:prstGeom>
        </p:spPr>
        <p:txBody>
          <a:bodyPr/>
          <a:lstStyle>
            <a:lvl1pPr>
              <a:defRPr>
                <a:solidFill>
                  <a:srgbClr val="494949"/>
                </a:solidFill>
              </a:defRPr>
            </a:lvl1pPr>
            <a:lvl2pPr>
              <a:defRPr>
                <a:solidFill>
                  <a:srgbClr val="494949"/>
                </a:solidFill>
              </a:defRPr>
            </a:lvl2pPr>
            <a:lvl3pPr>
              <a:defRPr>
                <a:solidFill>
                  <a:srgbClr val="494949"/>
                </a:solidFill>
              </a:defRPr>
            </a:lvl3pPr>
          </a:lstStyle>
          <a:p>
            <a:pPr lvl="0"/>
            <a:r>
              <a:rPr lang="en-US"/>
              <a:t>Click to edit Master text styles</a:t>
            </a:r>
          </a:p>
          <a:p>
            <a:pPr lvl="1"/>
            <a:r>
              <a:rPr lang="en-US"/>
              <a:t>Second level</a:t>
            </a:r>
          </a:p>
          <a:p>
            <a:pPr lvl="2"/>
            <a:r>
              <a:rPr lang="en-US"/>
              <a:t>Third level</a:t>
            </a:r>
          </a:p>
        </p:txBody>
      </p:sp>
      <p:sp>
        <p:nvSpPr>
          <p:cNvPr id="7" name="Slide Number Placeholder 6"/>
          <p:cNvSpPr>
            <a:spLocks noGrp="1"/>
          </p:cNvSpPr>
          <p:nvPr>
            <p:ph type="sldNum" sz="quarter" idx="12"/>
          </p:nvPr>
        </p:nvSpPr>
        <p:spPr/>
        <p:txBody>
          <a:bodyPr/>
          <a:lstStyle/>
          <a:p>
            <a:fld id="{506414DB-A8E4-F441-AE2B-1CF7F6F991BF}" type="slidenum">
              <a:rPr lang="en-US" smtClean="0"/>
              <a:t>‹#›</a:t>
            </a:fld>
            <a:endParaRPr lang="en-US"/>
          </a:p>
        </p:txBody>
      </p:sp>
    </p:spTree>
    <p:extLst>
      <p:ext uri="{BB962C8B-B14F-4D97-AF65-F5344CB8AC3E}">
        <p14:creationId xmlns:p14="http://schemas.microsoft.com/office/powerpoint/2010/main" val="691781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7357533" y="6441021"/>
            <a:ext cx="1183218" cy="228600"/>
          </a:xfrm>
          <a:prstGeom prst="rect">
            <a:avLst/>
          </a:prstGeom>
        </p:spPr>
        <p:txBody>
          <a:bodyPr vert="horz" lIns="91440" tIns="45720" rIns="91440" bIns="45720" rtlCol="0" anchor="ctr"/>
          <a:lstStyle>
            <a:lvl1pPr algn="r">
              <a:defRPr sz="900">
                <a:solidFill>
                  <a:schemeClr val="tx1">
                    <a:tint val="75000"/>
                  </a:schemeClr>
                </a:solidFill>
              </a:defRPr>
            </a:lvl1pPr>
          </a:lstStyle>
          <a:p>
            <a:fld id="{506414DB-A8E4-F441-AE2B-1CF7F6F991BF}" type="slidenum">
              <a:rPr lang="en-US" smtClean="0"/>
              <a:t>‹#›</a:t>
            </a:fld>
            <a:endParaRPr lang="en-US" dirty="0"/>
          </a:p>
        </p:txBody>
      </p:sp>
      <p:sp>
        <p:nvSpPr>
          <p:cNvPr id="7" name="Rectangle 6"/>
          <p:cNvSpPr/>
          <p:nvPr userDrawn="1"/>
        </p:nvSpPr>
        <p:spPr>
          <a:xfrm>
            <a:off x="0" y="0"/>
            <a:ext cx="9144000"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userDrawn="1"/>
        </p:nvSpPr>
        <p:spPr>
          <a:xfrm>
            <a:off x="3031236" y="6441021"/>
            <a:ext cx="3081528" cy="507831"/>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bg1">
                    <a:lumMod val="50000"/>
                  </a:schemeClr>
                </a:solidFill>
              </a:rPr>
              <a:t>© 2020 SHRM. All rights reserved.</a:t>
            </a:r>
          </a:p>
          <a:p>
            <a:endParaRPr lang="en-US" dirty="0"/>
          </a:p>
        </p:txBody>
      </p:sp>
    </p:spTree>
    <p:extLst>
      <p:ext uri="{BB962C8B-B14F-4D97-AF65-F5344CB8AC3E}">
        <p14:creationId xmlns:p14="http://schemas.microsoft.com/office/powerpoint/2010/main" val="1437075805"/>
      </p:ext>
    </p:extLst>
  </p:cSld>
  <p:clrMap bg1="lt1" tx1="dk1" bg2="lt2" tx2="dk2" accent1="accent1" accent2="accent2" accent3="accent3" accent4="accent4" accent5="accent5" accent6="accent6" hlink="hlink" folHlink="folHlink"/>
  <p:sldLayoutIdLst>
    <p:sldLayoutId id="2147483680" r:id="rId1"/>
    <p:sldLayoutId id="2147483654" r:id="rId2"/>
    <p:sldLayoutId id="2147483649" r:id="rId3"/>
    <p:sldLayoutId id="2147483655" r:id="rId4"/>
    <p:sldLayoutId id="2147483650" r:id="rId5"/>
    <p:sldLayoutId id="2147483670" r:id="rId6"/>
    <p:sldLayoutId id="2147483671" r:id="rId7"/>
    <p:sldLayoutId id="2147483673" r:id="rId8"/>
    <p:sldLayoutId id="2147483674" r:id="rId9"/>
    <p:sldLayoutId id="2147483675" r:id="rId10"/>
    <p:sldLayoutId id="2147483676" r:id="rId11"/>
    <p:sldLayoutId id="2147483677" r:id="rId12"/>
    <p:sldLayoutId id="2147483678" r:id="rId13"/>
    <p:sldLayoutId id="2147483681" r:id="rId14"/>
    <p:sldLayoutId id="2147483682" r:id="rId15"/>
  </p:sldLayoutIdLst>
  <p:txStyles>
    <p:titleStyle>
      <a:lvl1pPr algn="l" defTabSz="685800" rtl="0" eaLnBrk="1" latinLnBrk="0" hangingPunct="1">
        <a:lnSpc>
          <a:spcPct val="80000"/>
        </a:lnSpc>
        <a:spcBef>
          <a:spcPct val="0"/>
        </a:spcBef>
        <a:buNone/>
        <a:defRPr sz="4200" b="1" i="0" kern="1200" baseline="0">
          <a:solidFill>
            <a:srgbClr val="A6A6A6"/>
          </a:solidFill>
          <a:latin typeface="Arial" charset="0"/>
          <a:ea typeface="+mj-ea"/>
          <a:cs typeface="+mj-cs"/>
        </a:defRPr>
      </a:lvl1pPr>
    </p:titleStyle>
    <p:bodyStyle>
      <a:lvl1pPr marL="0" marR="0" indent="0" algn="l" defTabSz="685800" rtl="0" eaLnBrk="1" fontAlgn="auto" latinLnBrk="0" hangingPunct="1">
        <a:lnSpc>
          <a:spcPct val="100000"/>
        </a:lnSpc>
        <a:spcBef>
          <a:spcPts val="750"/>
        </a:spcBef>
        <a:spcAft>
          <a:spcPts val="0"/>
        </a:spcAft>
        <a:buClrTx/>
        <a:buSzTx/>
        <a:buFont typeface="Arial"/>
        <a:buNone/>
        <a:tabLst/>
        <a:defRPr sz="1800" kern="1200" baseline="0">
          <a:solidFill>
            <a:srgbClr val="595959"/>
          </a:solidFill>
          <a:latin typeface="+mn-lt"/>
          <a:ea typeface="+mn-ea"/>
          <a:cs typeface="+mn-cs"/>
        </a:defRPr>
      </a:lvl1pPr>
      <a:lvl2pPr marL="342900" marR="0" indent="0" algn="l" defTabSz="685800" rtl="0" eaLnBrk="1" fontAlgn="auto" latinLnBrk="0" hangingPunct="1">
        <a:lnSpc>
          <a:spcPct val="90000"/>
        </a:lnSpc>
        <a:spcBef>
          <a:spcPts val="375"/>
        </a:spcBef>
        <a:spcAft>
          <a:spcPts val="0"/>
        </a:spcAft>
        <a:buClrTx/>
        <a:buSzTx/>
        <a:buFont typeface="Courier New" charset="0"/>
        <a:buNone/>
        <a:tabLst/>
        <a:defRPr sz="1800" kern="1200">
          <a:solidFill>
            <a:srgbClr val="595959"/>
          </a:solidFill>
          <a:latin typeface="+mn-lt"/>
          <a:ea typeface="+mn-ea"/>
          <a:cs typeface="+mn-cs"/>
        </a:defRPr>
      </a:lvl2pPr>
      <a:lvl3pPr marL="685800" indent="0" algn="l" defTabSz="685800" rtl="0" eaLnBrk="1" latinLnBrk="0" hangingPunct="1">
        <a:lnSpc>
          <a:spcPct val="90000"/>
        </a:lnSpc>
        <a:spcBef>
          <a:spcPts val="375"/>
        </a:spcBef>
        <a:buFont typeface="Arial" charset="0"/>
        <a:buNone/>
        <a:defRPr sz="1500" kern="1200">
          <a:solidFill>
            <a:srgbClr val="595959"/>
          </a:solidFill>
          <a:latin typeface="+mn-lt"/>
          <a:ea typeface="+mn-ea"/>
          <a:cs typeface="+mn-cs"/>
        </a:defRPr>
      </a:lvl3pPr>
      <a:lvl4pPr marL="1200150" indent="-171450" algn="l" defTabSz="685800" rtl="0" eaLnBrk="1" latinLnBrk="0" hangingPunct="1">
        <a:lnSpc>
          <a:spcPct val="90000"/>
        </a:lnSpc>
        <a:spcBef>
          <a:spcPts val="375"/>
        </a:spcBef>
        <a:buFont typeface="Courier New" charset="0"/>
        <a:buChar char="o"/>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Fair Labor Standards Act Training, Parts 1-3: Overview, Child Labor, Equal Pay</a:t>
            </a:r>
          </a:p>
        </p:txBody>
      </p:sp>
      <p:sp>
        <p:nvSpPr>
          <p:cNvPr id="3" name="Text Placeholder 2"/>
          <p:cNvSpPr>
            <a:spLocks noGrp="1"/>
          </p:cNvSpPr>
          <p:nvPr>
            <p:ph type="body" sz="quarter" idx="10"/>
          </p:nvPr>
        </p:nvSpPr>
        <p:spPr/>
        <p:txBody>
          <a:bodyPr/>
          <a:lstStyle/>
          <a:p>
            <a:r>
              <a:rPr lang="en-US" dirty="0"/>
              <a:t>August 2020</a:t>
            </a:r>
          </a:p>
        </p:txBody>
      </p:sp>
    </p:spTree>
    <p:extLst>
      <p:ext uri="{BB962C8B-B14F-4D97-AF65-F5344CB8AC3E}">
        <p14:creationId xmlns:p14="http://schemas.microsoft.com/office/powerpoint/2010/main" val="762179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6F22C-3A9F-4241-9C41-E2FA6E060B79}"/>
              </a:ext>
            </a:extLst>
          </p:cNvPr>
          <p:cNvSpPr>
            <a:spLocks noGrp="1"/>
          </p:cNvSpPr>
          <p:nvPr>
            <p:ph type="title"/>
          </p:nvPr>
        </p:nvSpPr>
        <p:spPr/>
        <p:txBody>
          <a:bodyPr/>
          <a:lstStyle/>
          <a:p>
            <a:r>
              <a:rPr lang="en-US" dirty="0"/>
              <a:t>Questions?	Comments?</a:t>
            </a:r>
          </a:p>
        </p:txBody>
      </p:sp>
      <p:sp>
        <p:nvSpPr>
          <p:cNvPr id="3" name="Content Placeholder 2">
            <a:extLst>
              <a:ext uri="{FF2B5EF4-FFF2-40B4-BE49-F238E27FC236}">
                <a16:creationId xmlns:a16="http://schemas.microsoft.com/office/drawing/2014/main" id="{228C1F7F-EF19-4E9A-BA46-49886B9959F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82330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34FCB-1EFE-425C-BED9-40A9D39FFBCB}"/>
              </a:ext>
            </a:extLst>
          </p:cNvPr>
          <p:cNvSpPr>
            <a:spLocks noGrp="1"/>
          </p:cNvSpPr>
          <p:nvPr>
            <p:ph type="title"/>
          </p:nvPr>
        </p:nvSpPr>
        <p:spPr/>
        <p:txBody>
          <a:bodyPr/>
          <a:lstStyle/>
          <a:p>
            <a:r>
              <a:rPr lang="en-US" dirty="0"/>
              <a:t>Penalties for Violations</a:t>
            </a:r>
          </a:p>
        </p:txBody>
      </p:sp>
      <p:sp>
        <p:nvSpPr>
          <p:cNvPr id="3" name="Content Placeholder 2">
            <a:extLst>
              <a:ext uri="{FF2B5EF4-FFF2-40B4-BE49-F238E27FC236}">
                <a16:creationId xmlns:a16="http://schemas.microsoft.com/office/drawing/2014/main" id="{371F4B8F-DF0D-47D8-B1DF-B8143E7699DB}"/>
              </a:ext>
            </a:extLst>
          </p:cNvPr>
          <p:cNvSpPr>
            <a:spLocks noGrp="1"/>
          </p:cNvSpPr>
          <p:nvPr>
            <p:ph idx="1"/>
          </p:nvPr>
        </p:nvSpPr>
        <p:spPr/>
        <p:txBody>
          <a:bodyPr/>
          <a:lstStyle/>
          <a:p>
            <a:pPr>
              <a:lnSpc>
                <a:spcPct val="90000"/>
              </a:lnSpc>
            </a:pPr>
            <a:r>
              <a:rPr lang="en-US" dirty="0">
                <a:latin typeface="Arial" charset="0"/>
              </a:rPr>
              <a:t>Employees ordinarily bear the burden of proof under the FLSA, but the employer may be obligated to give employees access to work records so that they can attempt to prove claims.</a:t>
            </a:r>
          </a:p>
          <a:p>
            <a:pPr>
              <a:lnSpc>
                <a:spcPct val="90000"/>
              </a:lnSpc>
            </a:pPr>
            <a:r>
              <a:rPr lang="en-US" dirty="0">
                <a:latin typeface="Arial" charset="0"/>
              </a:rPr>
              <a:t>If the employer has not adequately maintained records, the court may accept the employee’s claim and give the employer the burden of disproving allegations.</a:t>
            </a:r>
          </a:p>
          <a:p>
            <a:pPr>
              <a:lnSpc>
                <a:spcPct val="90000"/>
              </a:lnSpc>
            </a:pPr>
            <a:r>
              <a:rPr lang="en-US" dirty="0">
                <a:latin typeface="Arial" charset="0"/>
              </a:rPr>
              <a:t>Employers automatically bear the burden of proving any exemption under the act.</a:t>
            </a:r>
          </a:p>
          <a:p>
            <a:endParaRPr lang="en-US" dirty="0"/>
          </a:p>
        </p:txBody>
      </p:sp>
    </p:spTree>
    <p:extLst>
      <p:ext uri="{BB962C8B-B14F-4D97-AF65-F5344CB8AC3E}">
        <p14:creationId xmlns:p14="http://schemas.microsoft.com/office/powerpoint/2010/main" val="3566336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12DCB-F3ED-43B5-8658-51F58AC44852}"/>
              </a:ext>
            </a:extLst>
          </p:cNvPr>
          <p:cNvSpPr>
            <a:spLocks noGrp="1"/>
          </p:cNvSpPr>
          <p:nvPr>
            <p:ph type="title"/>
          </p:nvPr>
        </p:nvSpPr>
        <p:spPr/>
        <p:txBody>
          <a:bodyPr/>
          <a:lstStyle/>
          <a:p>
            <a:r>
              <a:rPr lang="en-US" dirty="0"/>
              <a:t>Penalties for Violations (cont.)</a:t>
            </a:r>
          </a:p>
        </p:txBody>
      </p:sp>
      <p:sp>
        <p:nvSpPr>
          <p:cNvPr id="3" name="Content Placeholder 2">
            <a:extLst>
              <a:ext uri="{FF2B5EF4-FFF2-40B4-BE49-F238E27FC236}">
                <a16:creationId xmlns:a16="http://schemas.microsoft.com/office/drawing/2014/main" id="{32BD6ADD-E785-414A-8D45-03C8BA3B77E9}"/>
              </a:ext>
            </a:extLst>
          </p:cNvPr>
          <p:cNvSpPr>
            <a:spLocks noGrp="1"/>
          </p:cNvSpPr>
          <p:nvPr>
            <p:ph idx="1"/>
          </p:nvPr>
        </p:nvSpPr>
        <p:spPr/>
        <p:txBody>
          <a:bodyPr/>
          <a:lstStyle/>
          <a:p>
            <a:r>
              <a:rPr lang="en-US" dirty="0">
                <a:latin typeface="Arial" charset="0"/>
              </a:rPr>
              <a:t>Wage and hour violations:</a:t>
            </a:r>
          </a:p>
          <a:p>
            <a:pPr marL="285750" indent="-285750">
              <a:buFont typeface="Arial" panose="020B0604020202020204" pitchFamily="34" charset="0"/>
              <a:buChar char="•"/>
            </a:pPr>
            <a:r>
              <a:rPr lang="en-US" dirty="0"/>
              <a:t>Willful violators may be prosecuted criminally and fined up to $10,000. A second conviction may result in imprisonment. Employers that willfully or repeatedly violate the minimum wage or overtime pay requirements are subject to civil money penalties of up to $1,100 per violation.</a:t>
            </a:r>
            <a:endParaRPr lang="en-US" dirty="0">
              <a:latin typeface="Arial" charset="0"/>
            </a:endParaRPr>
          </a:p>
          <a:p>
            <a:pPr marL="285750" indent="-285750">
              <a:buFont typeface="Arial" panose="020B0604020202020204" pitchFamily="34" charset="0"/>
              <a:buChar char="•"/>
            </a:pPr>
            <a:r>
              <a:rPr lang="en-US" dirty="0">
                <a:latin typeface="Arial" charset="0"/>
              </a:rPr>
              <a:t>When violations of wage and hour laws are found, the U.S. Department of Labor (DOL) investigators recommend changes in employment practices to bring about compliance</a:t>
            </a:r>
            <a:r>
              <a:rPr lang="en-US" dirty="0"/>
              <a:t> and request the payment of any back wages due to employees.</a:t>
            </a:r>
          </a:p>
          <a:p>
            <a:endParaRPr lang="en-US" dirty="0"/>
          </a:p>
        </p:txBody>
      </p:sp>
    </p:spTree>
    <p:extLst>
      <p:ext uri="{BB962C8B-B14F-4D97-AF65-F5344CB8AC3E}">
        <p14:creationId xmlns:p14="http://schemas.microsoft.com/office/powerpoint/2010/main" val="727443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948D2-56C7-4505-857B-DE7A766FB660}"/>
              </a:ext>
            </a:extLst>
          </p:cNvPr>
          <p:cNvSpPr>
            <a:spLocks noGrp="1"/>
          </p:cNvSpPr>
          <p:nvPr>
            <p:ph type="title"/>
          </p:nvPr>
        </p:nvSpPr>
        <p:spPr/>
        <p:txBody>
          <a:bodyPr/>
          <a:lstStyle/>
          <a:p>
            <a:r>
              <a:rPr lang="en-US" dirty="0"/>
              <a:t>Penalties for Violations (cont.)</a:t>
            </a:r>
          </a:p>
        </p:txBody>
      </p:sp>
      <p:sp>
        <p:nvSpPr>
          <p:cNvPr id="3" name="Content Placeholder 2">
            <a:extLst>
              <a:ext uri="{FF2B5EF4-FFF2-40B4-BE49-F238E27FC236}">
                <a16:creationId xmlns:a16="http://schemas.microsoft.com/office/drawing/2014/main" id="{7EE0FC30-8D93-44F6-B5D5-1C1CC90EC945}"/>
              </a:ext>
            </a:extLst>
          </p:cNvPr>
          <p:cNvSpPr>
            <a:spLocks noGrp="1"/>
          </p:cNvSpPr>
          <p:nvPr>
            <p:ph idx="1"/>
          </p:nvPr>
        </p:nvSpPr>
        <p:spPr/>
        <p:txBody>
          <a:bodyPr/>
          <a:lstStyle/>
          <a:p>
            <a:r>
              <a:rPr lang="en-US" dirty="0">
                <a:latin typeface="Arial" charset="0"/>
              </a:rPr>
              <a:t>Child labor violations:</a:t>
            </a:r>
          </a:p>
          <a:p>
            <a:pPr marL="285750" indent="-285750">
              <a:buFont typeface="Arial" panose="020B0604020202020204" pitchFamily="34" charset="0"/>
              <a:buChar char="•"/>
            </a:pPr>
            <a:r>
              <a:rPr lang="en-US" dirty="0"/>
              <a:t>Employers are subject to a civil money penalty of up to $11,000 per worker for each violation of the child labor provisions. </a:t>
            </a:r>
          </a:p>
          <a:p>
            <a:pPr marL="285750" indent="-285750">
              <a:buFont typeface="Arial" panose="020B0604020202020204" pitchFamily="34" charset="0"/>
              <a:buChar char="•"/>
            </a:pPr>
            <a:r>
              <a:rPr lang="en-US" dirty="0"/>
              <a:t>In addition, employers are subject to a civil money penalty of $50,000 for each violation occurring after May 21, 2008, that causes the death or serious injury of any minor employee</a:t>
            </a:r>
            <a:r>
              <a:rPr lang="en-US" dirty="0">
                <a:latin typeface="Arial" panose="020B0604020202020204" pitchFamily="34" charset="0"/>
                <a:cs typeface="Arial" panose="020B0604020202020204" pitchFamily="34" charset="0"/>
              </a:rPr>
              <a:t>—</a:t>
            </a:r>
            <a:r>
              <a:rPr lang="en-US" dirty="0"/>
              <a:t>such penalty may be doubled, up to $100,000, when the violations are determined to be willful or repeated.</a:t>
            </a:r>
            <a:endParaRPr lang="en-US" dirty="0">
              <a:latin typeface="Arial" charset="0"/>
            </a:endParaRPr>
          </a:p>
          <a:p>
            <a:endParaRPr lang="en-US" dirty="0"/>
          </a:p>
        </p:txBody>
      </p:sp>
    </p:spTree>
    <p:extLst>
      <p:ext uri="{BB962C8B-B14F-4D97-AF65-F5344CB8AC3E}">
        <p14:creationId xmlns:p14="http://schemas.microsoft.com/office/powerpoint/2010/main" val="1111008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E0882-DBC8-4DBE-ACDB-06C9F5DD4D22}"/>
              </a:ext>
            </a:extLst>
          </p:cNvPr>
          <p:cNvSpPr>
            <a:spLocks noGrp="1"/>
          </p:cNvSpPr>
          <p:nvPr>
            <p:ph type="title"/>
          </p:nvPr>
        </p:nvSpPr>
        <p:spPr/>
        <p:txBody>
          <a:bodyPr/>
          <a:lstStyle/>
          <a:p>
            <a:r>
              <a:rPr lang="en-US" dirty="0"/>
              <a:t>Penalties for Violations (cont.)</a:t>
            </a:r>
          </a:p>
        </p:txBody>
      </p:sp>
      <p:sp>
        <p:nvSpPr>
          <p:cNvPr id="3" name="Content Placeholder 2">
            <a:extLst>
              <a:ext uri="{FF2B5EF4-FFF2-40B4-BE49-F238E27FC236}">
                <a16:creationId xmlns:a16="http://schemas.microsoft.com/office/drawing/2014/main" id="{64E4F0F6-810F-48CE-A78C-00FFAA49CA4D}"/>
              </a:ext>
            </a:extLst>
          </p:cNvPr>
          <p:cNvSpPr>
            <a:spLocks noGrp="1"/>
          </p:cNvSpPr>
          <p:nvPr>
            <p:ph idx="1"/>
          </p:nvPr>
        </p:nvSpPr>
        <p:spPr/>
        <p:txBody>
          <a:bodyPr/>
          <a:lstStyle/>
          <a:p>
            <a:endParaRPr lang="en-US" dirty="0">
              <a:latin typeface="Arial" charset="0"/>
            </a:endParaRPr>
          </a:p>
          <a:p>
            <a:r>
              <a:rPr lang="en-US" dirty="0">
                <a:latin typeface="Arial" charset="0"/>
              </a:rPr>
              <a:t>When violations of child labor laws are found, DOL investigators also recommend changes in employment practices to bring about compliance.</a:t>
            </a:r>
          </a:p>
          <a:p>
            <a:endParaRPr lang="en-US" dirty="0"/>
          </a:p>
        </p:txBody>
      </p:sp>
    </p:spTree>
    <p:extLst>
      <p:ext uri="{BB962C8B-B14F-4D97-AF65-F5344CB8AC3E}">
        <p14:creationId xmlns:p14="http://schemas.microsoft.com/office/powerpoint/2010/main" val="2280590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ECC01-DB3B-4460-8468-30499273C705}"/>
              </a:ext>
            </a:extLst>
          </p:cNvPr>
          <p:cNvSpPr>
            <a:spLocks noGrp="1"/>
          </p:cNvSpPr>
          <p:nvPr>
            <p:ph type="title"/>
          </p:nvPr>
        </p:nvSpPr>
        <p:spPr/>
        <p:txBody>
          <a:bodyPr/>
          <a:lstStyle/>
          <a:p>
            <a:r>
              <a:rPr lang="en-US" dirty="0"/>
              <a:t>Penalties for Violations (cont.)</a:t>
            </a:r>
          </a:p>
        </p:txBody>
      </p:sp>
      <p:sp>
        <p:nvSpPr>
          <p:cNvPr id="3" name="Content Placeholder 2">
            <a:extLst>
              <a:ext uri="{FF2B5EF4-FFF2-40B4-BE49-F238E27FC236}">
                <a16:creationId xmlns:a16="http://schemas.microsoft.com/office/drawing/2014/main" id="{CD0519E8-AD6A-41CA-AD57-E6ED3D665EE4}"/>
              </a:ext>
            </a:extLst>
          </p:cNvPr>
          <p:cNvSpPr>
            <a:spLocks noGrp="1"/>
          </p:cNvSpPr>
          <p:nvPr>
            <p:ph idx="1"/>
          </p:nvPr>
        </p:nvSpPr>
        <p:spPr/>
        <p:txBody>
          <a:bodyPr/>
          <a:lstStyle/>
          <a:p>
            <a:r>
              <a:rPr lang="en-US" dirty="0">
                <a:latin typeface="Arial" charset="0"/>
              </a:rPr>
              <a:t>Equal pay violations</a:t>
            </a:r>
          </a:p>
          <a:p>
            <a:pPr marL="230188"/>
            <a:r>
              <a:rPr lang="en-US" dirty="0">
                <a:latin typeface="Arial" charset="0"/>
              </a:rPr>
              <a:t>The employer may be required to provide:</a:t>
            </a:r>
          </a:p>
          <a:p>
            <a:pPr marL="684213" indent="-222250">
              <a:buFont typeface="Arial"/>
              <a:buChar char="•"/>
            </a:pPr>
            <a:r>
              <a:rPr lang="en-US" dirty="0"/>
              <a:t>A pay raise to the amount paid to the opposite-sex employee who is performing the same work.</a:t>
            </a:r>
          </a:p>
          <a:p>
            <a:pPr marL="684213" indent="-222250">
              <a:buFont typeface="Arial"/>
              <a:buChar char="•"/>
            </a:pPr>
            <a:r>
              <a:rPr lang="en-US" dirty="0"/>
              <a:t>Back pay that consists of any increase in wages, bonuses, pension benefits and other benefits for the entire period of the violation.</a:t>
            </a:r>
          </a:p>
          <a:p>
            <a:pPr marL="684213" indent="-222250">
              <a:buFont typeface="Arial"/>
              <a:buChar char="•"/>
            </a:pPr>
            <a:r>
              <a:rPr lang="en-US" dirty="0"/>
              <a:t>Liquidated damages, which is an award of money that is equal to the award of back pay, for a willful violation.</a:t>
            </a:r>
          </a:p>
          <a:p>
            <a:pPr marL="684213" indent="-222250">
              <a:buFont typeface="Arial"/>
              <a:buChar char="•"/>
            </a:pPr>
            <a:r>
              <a:rPr lang="en-US" dirty="0"/>
              <a:t>A raise in the wages of all other similarly situated employees who are doing the same work; the employer must compensate these workers with back pay that covers the entire period of the violation. </a:t>
            </a:r>
          </a:p>
          <a:p>
            <a:endParaRPr lang="en-US" dirty="0"/>
          </a:p>
        </p:txBody>
      </p:sp>
    </p:spTree>
    <p:extLst>
      <p:ext uri="{BB962C8B-B14F-4D97-AF65-F5344CB8AC3E}">
        <p14:creationId xmlns:p14="http://schemas.microsoft.com/office/powerpoint/2010/main" val="1439498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F311E-3529-4B26-A7BA-8E2F7072CC94}"/>
              </a:ext>
            </a:extLst>
          </p:cNvPr>
          <p:cNvSpPr>
            <a:spLocks noGrp="1"/>
          </p:cNvSpPr>
          <p:nvPr>
            <p:ph type="title"/>
          </p:nvPr>
        </p:nvSpPr>
        <p:spPr/>
        <p:txBody>
          <a:bodyPr/>
          <a:lstStyle/>
          <a:p>
            <a:r>
              <a:rPr lang="en-US" dirty="0"/>
              <a:t>Penalties for Violations (cont.)</a:t>
            </a:r>
          </a:p>
        </p:txBody>
      </p:sp>
      <p:sp>
        <p:nvSpPr>
          <p:cNvPr id="3" name="Content Placeholder 2">
            <a:extLst>
              <a:ext uri="{FF2B5EF4-FFF2-40B4-BE49-F238E27FC236}">
                <a16:creationId xmlns:a16="http://schemas.microsoft.com/office/drawing/2014/main" id="{18AB2AE6-EE22-4AD7-B563-A744DD1A4A1C}"/>
              </a:ext>
            </a:extLst>
          </p:cNvPr>
          <p:cNvSpPr>
            <a:spLocks noGrp="1"/>
          </p:cNvSpPr>
          <p:nvPr>
            <p:ph idx="1"/>
          </p:nvPr>
        </p:nvSpPr>
        <p:spPr/>
        <p:txBody>
          <a:bodyPr/>
          <a:lstStyle/>
          <a:p>
            <a:endParaRPr lang="en-US" dirty="0"/>
          </a:p>
          <a:p>
            <a:r>
              <a:rPr lang="en-US" dirty="0"/>
              <a:t>Under the guidelines of the Equal Employment Opportunity Commission (EEOC), a violation of the EPA constitutes a violation of Title VII of the Civil Rights Act. Title VII permits a recovery for compensatory damages, such as wages, and for punitive damages, which is an award of money meant to punish the employer and to discourage similar conduct in the future. </a:t>
            </a:r>
          </a:p>
          <a:p>
            <a:endParaRPr lang="en-US" dirty="0"/>
          </a:p>
        </p:txBody>
      </p:sp>
    </p:spTree>
    <p:extLst>
      <p:ext uri="{BB962C8B-B14F-4D97-AF65-F5344CB8AC3E}">
        <p14:creationId xmlns:p14="http://schemas.microsoft.com/office/powerpoint/2010/main" val="1873740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7A6F0-76E8-4367-88D8-8990E3215638}"/>
              </a:ext>
            </a:extLst>
          </p:cNvPr>
          <p:cNvSpPr>
            <a:spLocks noGrp="1"/>
          </p:cNvSpPr>
          <p:nvPr>
            <p:ph type="title"/>
          </p:nvPr>
        </p:nvSpPr>
        <p:spPr/>
        <p:txBody>
          <a:bodyPr/>
          <a:lstStyle/>
          <a:p>
            <a:r>
              <a:rPr lang="en-US" dirty="0"/>
              <a:t>Penalties for Violations (cont.)</a:t>
            </a:r>
          </a:p>
        </p:txBody>
      </p:sp>
      <p:sp>
        <p:nvSpPr>
          <p:cNvPr id="3" name="Content Placeholder 2">
            <a:extLst>
              <a:ext uri="{FF2B5EF4-FFF2-40B4-BE49-F238E27FC236}">
                <a16:creationId xmlns:a16="http://schemas.microsoft.com/office/drawing/2014/main" id="{FC68A9AB-F657-4BD1-997B-19FEA7578B3E}"/>
              </a:ext>
            </a:extLst>
          </p:cNvPr>
          <p:cNvSpPr>
            <a:spLocks noGrp="1"/>
          </p:cNvSpPr>
          <p:nvPr>
            <p:ph idx="1"/>
          </p:nvPr>
        </p:nvSpPr>
        <p:spPr/>
        <p:txBody>
          <a:bodyPr/>
          <a:lstStyle/>
          <a:p>
            <a:endParaRPr lang="en-US" dirty="0"/>
          </a:p>
          <a:p>
            <a:r>
              <a:rPr lang="en-US" dirty="0">
                <a:latin typeface="Arial" charset="0"/>
              </a:rPr>
              <a:t>Under the FLSA, it is also a violation to terminate or in any other manner discriminate against an employee for filing a complaint or participating in a legal proceeding. </a:t>
            </a:r>
          </a:p>
          <a:p>
            <a:endParaRPr lang="en-US" dirty="0"/>
          </a:p>
        </p:txBody>
      </p:sp>
    </p:spTree>
    <p:extLst>
      <p:ext uri="{BB962C8B-B14F-4D97-AF65-F5344CB8AC3E}">
        <p14:creationId xmlns:p14="http://schemas.microsoft.com/office/powerpoint/2010/main" val="2580632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8AF57-1D09-4AA1-99C8-9FEFBC6D3DC8}"/>
              </a:ext>
            </a:extLst>
          </p:cNvPr>
          <p:cNvSpPr>
            <a:spLocks noGrp="1"/>
          </p:cNvSpPr>
          <p:nvPr>
            <p:ph type="title"/>
          </p:nvPr>
        </p:nvSpPr>
        <p:spPr/>
        <p:txBody>
          <a:bodyPr/>
          <a:lstStyle/>
          <a:p>
            <a:r>
              <a:rPr lang="en-US" dirty="0"/>
              <a:t>Questions? Comments?</a:t>
            </a:r>
          </a:p>
        </p:txBody>
      </p:sp>
      <p:sp>
        <p:nvSpPr>
          <p:cNvPr id="3" name="Content Placeholder 2">
            <a:extLst>
              <a:ext uri="{FF2B5EF4-FFF2-40B4-BE49-F238E27FC236}">
                <a16:creationId xmlns:a16="http://schemas.microsoft.com/office/drawing/2014/main" id="{46BE4C42-4835-4C80-9226-EDC94AAE0ED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69598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3C96D-469F-40B8-9292-3AA6843692A7}"/>
              </a:ext>
            </a:extLst>
          </p:cNvPr>
          <p:cNvSpPr>
            <a:spLocks noGrp="1"/>
          </p:cNvSpPr>
          <p:nvPr>
            <p:ph type="title"/>
          </p:nvPr>
        </p:nvSpPr>
        <p:spPr/>
        <p:txBody>
          <a:bodyPr/>
          <a:lstStyle/>
          <a:p>
            <a:r>
              <a:rPr lang="en-US" dirty="0"/>
              <a:t>Statute of Limitations</a:t>
            </a:r>
          </a:p>
        </p:txBody>
      </p:sp>
      <p:sp>
        <p:nvSpPr>
          <p:cNvPr id="3" name="Content Placeholder 2">
            <a:extLst>
              <a:ext uri="{FF2B5EF4-FFF2-40B4-BE49-F238E27FC236}">
                <a16:creationId xmlns:a16="http://schemas.microsoft.com/office/drawing/2014/main" id="{88D323A7-C663-4835-8DBB-37557A5C65E8}"/>
              </a:ext>
            </a:extLst>
          </p:cNvPr>
          <p:cNvSpPr>
            <a:spLocks noGrp="1"/>
          </p:cNvSpPr>
          <p:nvPr>
            <p:ph idx="1"/>
          </p:nvPr>
        </p:nvSpPr>
        <p:spPr/>
        <p:txBody>
          <a:bodyPr/>
          <a:lstStyle/>
          <a:p>
            <a:r>
              <a:rPr lang="en-US" dirty="0">
                <a:latin typeface="Arial" charset="0"/>
              </a:rPr>
              <a:t>An action for back wages or overtime must begin within two years of the date such wages began to accrue, however:</a:t>
            </a:r>
          </a:p>
          <a:p>
            <a:pPr marL="517525" lvl="1" indent="-174625">
              <a:lnSpc>
                <a:spcPct val="100000"/>
              </a:lnSpc>
              <a:buFont typeface="Wingdings" charset="0"/>
              <a:buChar char="Ø"/>
            </a:pPr>
            <a:r>
              <a:rPr lang="en-US" dirty="0">
                <a:latin typeface="Arial" charset="0"/>
              </a:rPr>
              <a:t>A six-year period applies to actions before a federal administrative law judge.</a:t>
            </a:r>
          </a:p>
          <a:p>
            <a:pPr marL="517525" lvl="1" indent="-174625">
              <a:lnSpc>
                <a:spcPct val="100000"/>
              </a:lnSpc>
              <a:buFont typeface="Wingdings" charset="0"/>
              <a:buChar char="Ø"/>
            </a:pPr>
            <a:r>
              <a:rPr lang="en-US" dirty="0">
                <a:latin typeface="Arial" charset="0"/>
              </a:rPr>
              <a:t>No time limit is imposed in cases of contempt proceedings for violation of an injunction issued in earlier proceedings.</a:t>
            </a:r>
          </a:p>
          <a:p>
            <a:pPr marL="517525" lvl="1" indent="-174625">
              <a:lnSpc>
                <a:spcPct val="100000"/>
              </a:lnSpc>
              <a:buFont typeface="Wingdings" charset="0"/>
              <a:buChar char="Ø"/>
            </a:pPr>
            <a:r>
              <a:rPr lang="en-US" dirty="0">
                <a:latin typeface="Arial" charset="0"/>
              </a:rPr>
              <a:t>A three-year statute of limitations applies in cases in which back wages are due employees because of a willful violation.</a:t>
            </a:r>
          </a:p>
          <a:p>
            <a:endParaRPr lang="en-US" dirty="0"/>
          </a:p>
        </p:txBody>
      </p:sp>
    </p:spTree>
    <p:extLst>
      <p:ext uri="{BB962C8B-B14F-4D97-AF65-F5344CB8AC3E}">
        <p14:creationId xmlns:p14="http://schemas.microsoft.com/office/powerpoint/2010/main" val="1562969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2"/>
          </p:nvPr>
        </p:nvSpPr>
        <p:spPr>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rgbClr val="283B6E"/>
                </a:solidFill>
                <a:latin typeface="Arial" charset="0"/>
                <a:ea typeface="ＭＳ Ｐゴシック" charset="0"/>
              </a:defRPr>
            </a:lvl1pPr>
            <a:lvl2pPr>
              <a:defRPr sz="1600">
                <a:solidFill>
                  <a:srgbClr val="283B6E"/>
                </a:solidFill>
                <a:latin typeface="Arial" charset="0"/>
                <a:ea typeface="ＭＳ Ｐゴシック" charset="0"/>
              </a:defRPr>
            </a:lvl2pPr>
            <a:lvl3pPr>
              <a:defRPr sz="1400">
                <a:solidFill>
                  <a:srgbClr val="283B6E"/>
                </a:solidFill>
                <a:latin typeface="Arial" charset="0"/>
                <a:ea typeface="ＭＳ Ｐゴシック" charset="0"/>
              </a:defRPr>
            </a:lvl3pPr>
            <a:lvl4pPr>
              <a:defRPr sz="1200">
                <a:solidFill>
                  <a:srgbClr val="283B6E"/>
                </a:solidFill>
                <a:latin typeface="Arial" charset="0"/>
                <a:ea typeface="ＭＳ Ｐゴシック" charset="0"/>
              </a:defRPr>
            </a:lvl4pPr>
            <a:lvl5pPr>
              <a:defRPr sz="1200">
                <a:solidFill>
                  <a:srgbClr val="283B6E"/>
                </a:solidFill>
                <a:latin typeface="Arial" charset="0"/>
                <a:ea typeface="ＭＳ Ｐゴシック" charset="0"/>
              </a:defRPr>
            </a:lvl5pPr>
            <a:lvl6pPr eaLnBrk="0" hangingPunct="0">
              <a:defRPr sz="1200">
                <a:solidFill>
                  <a:srgbClr val="283B6E"/>
                </a:solidFill>
                <a:latin typeface="Arial" charset="0"/>
                <a:ea typeface="ＭＳ Ｐゴシック" charset="0"/>
              </a:defRPr>
            </a:lvl6pPr>
            <a:lvl7pPr eaLnBrk="0" hangingPunct="0">
              <a:defRPr sz="1200">
                <a:solidFill>
                  <a:srgbClr val="283B6E"/>
                </a:solidFill>
                <a:latin typeface="Arial" charset="0"/>
                <a:ea typeface="ＭＳ Ｐゴシック" charset="0"/>
              </a:defRPr>
            </a:lvl7pPr>
            <a:lvl8pPr eaLnBrk="0" hangingPunct="0">
              <a:defRPr sz="1200">
                <a:solidFill>
                  <a:srgbClr val="283B6E"/>
                </a:solidFill>
                <a:latin typeface="Arial" charset="0"/>
                <a:ea typeface="ＭＳ Ｐゴシック" charset="0"/>
              </a:defRPr>
            </a:lvl8pPr>
            <a:lvl9pPr eaLnBrk="0" hangingPunct="0">
              <a:defRPr sz="1200">
                <a:solidFill>
                  <a:srgbClr val="283B6E"/>
                </a:solidFill>
                <a:latin typeface="Arial" charset="0"/>
                <a:ea typeface="ＭＳ Ｐゴシック" charset="0"/>
              </a:defRPr>
            </a:lvl9pPr>
          </a:lstStyle>
          <a:p>
            <a:fld id="{C3462C6D-EA2B-2546-B484-76A23553D247}" type="slidenum">
              <a:rPr lang="en-US">
                <a:solidFill>
                  <a:srgbClr val="618DD1"/>
                </a:solidFill>
              </a:rPr>
              <a:pPr/>
              <a:t>2</a:t>
            </a:fld>
            <a:endParaRPr lang="en-US" dirty="0">
              <a:solidFill>
                <a:srgbClr val="618DD1"/>
              </a:solidFill>
            </a:endParaRPr>
          </a:p>
        </p:txBody>
      </p:sp>
      <p:sp>
        <p:nvSpPr>
          <p:cNvPr id="6149" name="Rectangle 8"/>
          <p:cNvSpPr>
            <a:spLocks noChangeArrowheads="1"/>
          </p:cNvSpPr>
          <p:nvPr/>
        </p:nvSpPr>
        <p:spPr bwMode="auto">
          <a:xfrm>
            <a:off x="1828800" y="1133475"/>
            <a:ext cx="70104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r" eaLnBrk="1" hangingPunct="1"/>
            <a:endParaRPr lang="en-US" sz="1200" b="0" dirty="0">
              <a:solidFill>
                <a:schemeClr val="bg1"/>
              </a:solidFill>
            </a:endParaRPr>
          </a:p>
        </p:txBody>
      </p:sp>
      <p:sp>
        <p:nvSpPr>
          <p:cNvPr id="3" name="Content Placeholder 2">
            <a:extLst>
              <a:ext uri="{FF2B5EF4-FFF2-40B4-BE49-F238E27FC236}">
                <a16:creationId xmlns:a16="http://schemas.microsoft.com/office/drawing/2014/main" id="{C236DD41-7934-40A5-AB12-4968875E1596}"/>
              </a:ext>
            </a:extLst>
          </p:cNvPr>
          <p:cNvSpPr>
            <a:spLocks noGrp="1"/>
          </p:cNvSpPr>
          <p:nvPr>
            <p:ph idx="1"/>
          </p:nvPr>
        </p:nvSpPr>
        <p:spPr/>
        <p:txBody>
          <a:bodyPr/>
          <a:lstStyle/>
          <a:p>
            <a:r>
              <a:rPr lang="en-US" dirty="0">
                <a:latin typeface="Arial" charset="0"/>
              </a:rPr>
              <a:t>The Fair Labor Standards Act (FLSA) was passed in 1938. It sets standards for child labor, minimum wage and overtime pay. Since the passage of the Equal Pay Act in 1963 as part of the FLSA, the act also prohibits gender-based wage discrimination.</a:t>
            </a:r>
          </a:p>
          <a:p>
            <a:r>
              <a:rPr lang="en-US" dirty="0">
                <a:latin typeface="Arial" charset="0"/>
              </a:rPr>
              <a:t>It is essential for you, as supervisors, in addition to the human resource staff, to know how to comply with the FLSA and with state child labor and wage and hour laws. </a:t>
            </a:r>
          </a:p>
          <a:p>
            <a:r>
              <a:rPr lang="en-US" dirty="0">
                <a:latin typeface="Arial" charset="0"/>
              </a:rPr>
              <a:t>This training will provide you with knowledge of the FLSA to ensure the full and correct compliance with this important labor law. </a:t>
            </a:r>
          </a:p>
          <a:p>
            <a:endParaRPr lang="en-US" dirty="0"/>
          </a:p>
        </p:txBody>
      </p:sp>
      <p:sp>
        <p:nvSpPr>
          <p:cNvPr id="5" name="Title 4">
            <a:extLst>
              <a:ext uri="{FF2B5EF4-FFF2-40B4-BE49-F238E27FC236}">
                <a16:creationId xmlns:a16="http://schemas.microsoft.com/office/drawing/2014/main" id="{121430D1-D579-4E61-9979-3360E40D502E}"/>
              </a:ext>
            </a:extLst>
          </p:cNvPr>
          <p:cNvSpPr>
            <a:spLocks noGrp="1"/>
          </p:cNvSpPr>
          <p:nvPr>
            <p:ph type="title"/>
          </p:nvPr>
        </p:nvSpPr>
        <p:spPr/>
        <p:txBody>
          <a:bodyPr/>
          <a:lstStyle/>
          <a:p>
            <a:r>
              <a:rPr lang="en-US" dirty="0"/>
              <a:t>Introduction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6B56B-13AE-4B14-AD2D-FAA9120665FF}"/>
              </a:ext>
            </a:extLst>
          </p:cNvPr>
          <p:cNvSpPr>
            <a:spLocks noGrp="1"/>
          </p:cNvSpPr>
          <p:nvPr>
            <p:ph type="title"/>
          </p:nvPr>
        </p:nvSpPr>
        <p:spPr/>
        <p:txBody>
          <a:bodyPr/>
          <a:lstStyle/>
          <a:p>
            <a:r>
              <a:rPr lang="en-US" dirty="0"/>
              <a:t>Questions? Comments?</a:t>
            </a:r>
          </a:p>
        </p:txBody>
      </p:sp>
      <p:sp>
        <p:nvSpPr>
          <p:cNvPr id="3" name="Content Placeholder 2">
            <a:extLst>
              <a:ext uri="{FF2B5EF4-FFF2-40B4-BE49-F238E27FC236}">
                <a16:creationId xmlns:a16="http://schemas.microsoft.com/office/drawing/2014/main" id="{BE964FF6-138C-416B-B0CE-56BDF36BFCE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0243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A7232AA-5171-4DC5-8FFF-B8938C852745}"/>
              </a:ext>
            </a:extLst>
          </p:cNvPr>
          <p:cNvSpPr>
            <a:spLocks noGrp="1"/>
          </p:cNvSpPr>
          <p:nvPr>
            <p:ph type="title"/>
          </p:nvPr>
        </p:nvSpPr>
        <p:spPr/>
        <p:txBody>
          <a:bodyPr/>
          <a:lstStyle/>
          <a:p>
            <a:r>
              <a:rPr lang="en-US" dirty="0"/>
              <a:t>Part 2: Child Labor</a:t>
            </a:r>
          </a:p>
        </p:txBody>
      </p:sp>
    </p:spTree>
    <p:extLst>
      <p:ext uri="{BB962C8B-B14F-4D97-AF65-F5344CB8AC3E}">
        <p14:creationId xmlns:p14="http://schemas.microsoft.com/office/powerpoint/2010/main" val="1238967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81672-0083-4980-9460-8279EAC81086}"/>
              </a:ext>
            </a:extLst>
          </p:cNvPr>
          <p:cNvSpPr>
            <a:spLocks noGrp="1"/>
          </p:cNvSpPr>
          <p:nvPr>
            <p:ph type="title"/>
          </p:nvPr>
        </p:nvSpPr>
        <p:spPr/>
        <p:txBody>
          <a:bodyPr/>
          <a:lstStyle/>
          <a:p>
            <a:r>
              <a:rPr lang="en-US" dirty="0"/>
              <a:t>Basic Provisions: Child Labor</a:t>
            </a:r>
          </a:p>
        </p:txBody>
      </p:sp>
      <p:sp>
        <p:nvSpPr>
          <p:cNvPr id="3" name="Content Placeholder 2">
            <a:extLst>
              <a:ext uri="{FF2B5EF4-FFF2-40B4-BE49-F238E27FC236}">
                <a16:creationId xmlns:a16="http://schemas.microsoft.com/office/drawing/2014/main" id="{08CDC8AF-E3D1-4340-8904-46B1632A002C}"/>
              </a:ext>
            </a:extLst>
          </p:cNvPr>
          <p:cNvSpPr>
            <a:spLocks noGrp="1"/>
          </p:cNvSpPr>
          <p:nvPr>
            <p:ph idx="1"/>
          </p:nvPr>
        </p:nvSpPr>
        <p:spPr/>
        <p:txBody>
          <a:bodyPr/>
          <a:lstStyle/>
          <a:p>
            <a:pPr marL="533400" indent="-533400"/>
            <a:r>
              <a:rPr lang="en-US" dirty="0">
                <a:latin typeface="Arial" charset="0"/>
              </a:rPr>
              <a:t>Child labor provisions in the FSLA:</a:t>
            </a:r>
          </a:p>
          <a:p>
            <a:pPr marL="230188" indent="-230188">
              <a:buFont typeface="Arial"/>
              <a:buChar char="•"/>
            </a:pPr>
            <a:r>
              <a:rPr lang="en-US" dirty="0">
                <a:latin typeface="Arial" charset="0"/>
              </a:rPr>
              <a:t>Restrict the hours that children under age 16 can work and forbid the employment of children under age 18 in certain jobs deemed too dangerous for nonagricultural operations.</a:t>
            </a:r>
          </a:p>
          <a:p>
            <a:pPr marL="230188" indent="-230188">
              <a:buFont typeface="Arial"/>
              <a:buChar char="•"/>
            </a:pPr>
            <a:r>
              <a:rPr lang="en-US" dirty="0">
                <a:latin typeface="Arial" charset="0"/>
              </a:rPr>
              <a:t>Prohibit the employment of children under age 16 during school hours and in certain jobs deemed too dangerous for agricultural operations.</a:t>
            </a:r>
          </a:p>
          <a:p>
            <a:pPr marL="230188" indent="-230188">
              <a:buFont typeface="Arial"/>
              <a:buChar char="•"/>
            </a:pPr>
            <a:r>
              <a:rPr lang="en-US" dirty="0">
                <a:latin typeface="Arial" charset="0"/>
              </a:rPr>
              <a:t>Prohibit the interstate shipment of goods produced in violation of child labor provisions.</a:t>
            </a:r>
          </a:p>
          <a:p>
            <a:pPr marL="230188" indent="-230188">
              <a:buFont typeface="Arial"/>
              <a:buChar char="•"/>
            </a:pPr>
            <a:r>
              <a:rPr lang="en-US" dirty="0">
                <a:latin typeface="Arial" charset="0"/>
              </a:rPr>
              <a:t>Declare it a violation to fire or in any other manner discriminate against an employee for filing a complaint or participating in a legal proceeding regarding child labor violations.</a:t>
            </a:r>
          </a:p>
          <a:p>
            <a:endParaRPr lang="en-US" dirty="0"/>
          </a:p>
        </p:txBody>
      </p:sp>
    </p:spTree>
    <p:extLst>
      <p:ext uri="{BB962C8B-B14F-4D97-AF65-F5344CB8AC3E}">
        <p14:creationId xmlns:p14="http://schemas.microsoft.com/office/powerpoint/2010/main" val="7682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E61FA-DEBE-4E1B-8714-232D7A1A7212}"/>
              </a:ext>
            </a:extLst>
          </p:cNvPr>
          <p:cNvSpPr>
            <a:spLocks noGrp="1"/>
          </p:cNvSpPr>
          <p:nvPr>
            <p:ph type="title"/>
          </p:nvPr>
        </p:nvSpPr>
        <p:spPr/>
        <p:txBody>
          <a:bodyPr/>
          <a:lstStyle/>
          <a:p>
            <a:r>
              <a:rPr lang="en-US" dirty="0"/>
              <a:t>Basic Provisions: Child Labor (cont.)</a:t>
            </a:r>
          </a:p>
        </p:txBody>
      </p:sp>
      <p:sp>
        <p:nvSpPr>
          <p:cNvPr id="3" name="Content Placeholder 2">
            <a:extLst>
              <a:ext uri="{FF2B5EF4-FFF2-40B4-BE49-F238E27FC236}">
                <a16:creationId xmlns:a16="http://schemas.microsoft.com/office/drawing/2014/main" id="{A1B710E7-279A-4227-9564-C3963B4C4B56}"/>
              </a:ext>
            </a:extLst>
          </p:cNvPr>
          <p:cNvSpPr>
            <a:spLocks noGrp="1"/>
          </p:cNvSpPr>
          <p:nvPr>
            <p:ph idx="1"/>
          </p:nvPr>
        </p:nvSpPr>
        <p:spPr/>
        <p:txBody>
          <a:bodyPr/>
          <a:lstStyle/>
          <a:p>
            <a:pPr>
              <a:lnSpc>
                <a:spcPct val="90000"/>
              </a:lnSpc>
            </a:pPr>
            <a:r>
              <a:rPr lang="en-US" dirty="0">
                <a:latin typeface="Arial" charset="0"/>
              </a:rPr>
              <a:t>Permissible hours of work and occupations in nonfarm work are:</a:t>
            </a:r>
          </a:p>
          <a:p>
            <a:pPr marL="628650" lvl="1" indent="-285750">
              <a:buFont typeface="Arial" panose="020B0604020202020204" pitchFamily="34" charset="0"/>
              <a:buChar char="•"/>
            </a:pPr>
            <a:r>
              <a:rPr lang="en-US" dirty="0">
                <a:latin typeface="Arial" charset="0"/>
              </a:rPr>
              <a:t>Youths age 14 and 15 may work outside school hours in nonmanufacturing, </a:t>
            </a:r>
            <a:r>
              <a:rPr lang="en-US" dirty="0" err="1">
                <a:latin typeface="Arial" charset="0"/>
              </a:rPr>
              <a:t>nonmining</a:t>
            </a:r>
            <a:r>
              <a:rPr lang="en-US" dirty="0">
                <a:latin typeface="Arial" charset="0"/>
              </a:rPr>
              <a:t>, nonhazardous jobs for no more than:</a:t>
            </a:r>
          </a:p>
          <a:p>
            <a:pPr marL="971550" lvl="2" indent="-285750">
              <a:buFont typeface="Courier New" panose="02070309020205020404" pitchFamily="49" charset="0"/>
              <a:buChar char="o"/>
            </a:pPr>
            <a:r>
              <a:rPr lang="en-US" sz="1800" dirty="0">
                <a:latin typeface="Arial" charset="0"/>
              </a:rPr>
              <a:t>3 hours on a school day.</a:t>
            </a:r>
          </a:p>
          <a:p>
            <a:pPr marL="971550" lvl="2" indent="-285750">
              <a:buFont typeface="Courier New" panose="02070309020205020404" pitchFamily="49" charset="0"/>
              <a:buChar char="o"/>
            </a:pPr>
            <a:endParaRPr lang="en-US" sz="1800" dirty="0">
              <a:latin typeface="Arial" charset="0"/>
            </a:endParaRPr>
          </a:p>
          <a:p>
            <a:pPr marL="971550" lvl="2" indent="-285750">
              <a:buFont typeface="Courier New" panose="02070309020205020404" pitchFamily="49" charset="0"/>
              <a:buChar char="o"/>
            </a:pPr>
            <a:r>
              <a:rPr lang="en-US" sz="1800" dirty="0">
                <a:latin typeface="Arial" charset="0"/>
              </a:rPr>
              <a:t>18 hours in a school week.</a:t>
            </a:r>
          </a:p>
          <a:p>
            <a:pPr marL="971550" lvl="2" indent="-285750">
              <a:buFont typeface="Courier New" panose="02070309020205020404" pitchFamily="49" charset="0"/>
              <a:buChar char="o"/>
            </a:pPr>
            <a:endParaRPr lang="en-US" sz="1800" dirty="0">
              <a:latin typeface="Arial" charset="0"/>
            </a:endParaRPr>
          </a:p>
          <a:p>
            <a:pPr marL="971550" lvl="2" indent="-285750">
              <a:buFont typeface="Courier New" panose="02070309020205020404" pitchFamily="49" charset="0"/>
              <a:buChar char="o"/>
            </a:pPr>
            <a:r>
              <a:rPr lang="en-US" sz="1800" dirty="0">
                <a:latin typeface="Arial" charset="0"/>
              </a:rPr>
              <a:t>8 hours in a </a:t>
            </a:r>
            <a:r>
              <a:rPr lang="en-US" sz="1800" dirty="0" err="1">
                <a:latin typeface="Arial" charset="0"/>
              </a:rPr>
              <a:t>nonschool</a:t>
            </a:r>
            <a:r>
              <a:rPr lang="en-US" sz="1800" dirty="0">
                <a:latin typeface="Arial" charset="0"/>
              </a:rPr>
              <a:t> day.</a:t>
            </a:r>
          </a:p>
          <a:p>
            <a:pPr marL="971550" lvl="2" indent="-285750">
              <a:buFont typeface="Courier New" panose="02070309020205020404" pitchFamily="49" charset="0"/>
              <a:buChar char="o"/>
            </a:pPr>
            <a:endParaRPr lang="en-US" sz="1800" dirty="0">
              <a:latin typeface="Arial" charset="0"/>
            </a:endParaRPr>
          </a:p>
          <a:p>
            <a:pPr marL="971550" lvl="2" indent="-285750">
              <a:buFont typeface="Courier New" panose="02070309020205020404" pitchFamily="49" charset="0"/>
              <a:buChar char="o"/>
            </a:pPr>
            <a:r>
              <a:rPr lang="en-US" sz="1800" dirty="0">
                <a:latin typeface="Arial" charset="0"/>
              </a:rPr>
              <a:t>40 hours in a </a:t>
            </a:r>
            <a:r>
              <a:rPr lang="en-US" sz="1800" dirty="0" err="1">
                <a:latin typeface="Arial" charset="0"/>
              </a:rPr>
              <a:t>nonschool</a:t>
            </a:r>
            <a:r>
              <a:rPr lang="en-US" sz="1800" dirty="0">
                <a:latin typeface="Arial" charset="0"/>
              </a:rPr>
              <a:t> week.</a:t>
            </a:r>
          </a:p>
          <a:p>
            <a:pPr marL="914400" lvl="2" indent="-228600">
              <a:buFont typeface="Wingdings" charset="0"/>
              <a:buChar char="§"/>
            </a:pPr>
            <a:endParaRPr lang="en-US" sz="1800" dirty="0">
              <a:latin typeface="Arial" charset="0"/>
            </a:endParaRPr>
          </a:p>
          <a:p>
            <a:pPr marL="571500" lvl="2"/>
            <a:r>
              <a:rPr lang="en-US" sz="1800" dirty="0">
                <a:latin typeface="Arial" charset="0"/>
              </a:rPr>
              <a:t>Youths age 14 and 15 may not work before 7 a.m. or after 7 p.m. except from June 1 through Labor Day.</a:t>
            </a:r>
          </a:p>
          <a:p>
            <a:endParaRPr lang="en-US" dirty="0"/>
          </a:p>
        </p:txBody>
      </p:sp>
    </p:spTree>
    <p:extLst>
      <p:ext uri="{BB962C8B-B14F-4D97-AF65-F5344CB8AC3E}">
        <p14:creationId xmlns:p14="http://schemas.microsoft.com/office/powerpoint/2010/main" val="3112741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924B6-4528-4041-9434-CFE0385CD8FB}"/>
              </a:ext>
            </a:extLst>
          </p:cNvPr>
          <p:cNvSpPr>
            <a:spLocks noGrp="1"/>
          </p:cNvSpPr>
          <p:nvPr>
            <p:ph type="title"/>
          </p:nvPr>
        </p:nvSpPr>
        <p:spPr/>
        <p:txBody>
          <a:bodyPr/>
          <a:lstStyle/>
          <a:p>
            <a:r>
              <a:rPr lang="en-US" dirty="0"/>
              <a:t>Basic Provisions: Child Labor (cont.)</a:t>
            </a:r>
          </a:p>
        </p:txBody>
      </p:sp>
      <p:sp>
        <p:nvSpPr>
          <p:cNvPr id="3" name="Content Placeholder 2">
            <a:extLst>
              <a:ext uri="{FF2B5EF4-FFF2-40B4-BE49-F238E27FC236}">
                <a16:creationId xmlns:a16="http://schemas.microsoft.com/office/drawing/2014/main" id="{9521A693-6051-4925-BD06-93783143DE15}"/>
              </a:ext>
            </a:extLst>
          </p:cNvPr>
          <p:cNvSpPr>
            <a:spLocks noGrp="1"/>
          </p:cNvSpPr>
          <p:nvPr>
            <p:ph idx="1"/>
          </p:nvPr>
        </p:nvSpPr>
        <p:spPr/>
        <p:txBody>
          <a:bodyPr/>
          <a:lstStyle/>
          <a:p>
            <a:pPr marL="285750" indent="-285750">
              <a:buFont typeface="Arial"/>
              <a:buChar char="•"/>
            </a:pPr>
            <a:r>
              <a:rPr lang="en-US" dirty="0">
                <a:latin typeface="Arial" charset="0"/>
              </a:rPr>
              <a:t>Youths ages 16 and 17 may perform any job not declared hazardous and are not subject to hour restrictions.</a:t>
            </a:r>
          </a:p>
          <a:p>
            <a:pPr marL="285750" indent="-285750">
              <a:buFont typeface="Arial"/>
              <a:buChar char="•"/>
            </a:pPr>
            <a:r>
              <a:rPr lang="en-US" dirty="0">
                <a:latin typeface="Arial" charset="0"/>
              </a:rPr>
              <a:t>Youths ages 18 and older are not subject to hour or occupation restrictions.</a:t>
            </a:r>
          </a:p>
          <a:p>
            <a:pPr marL="285750" indent="-285750">
              <a:buFont typeface="Arial"/>
              <a:buChar char="•"/>
            </a:pPr>
            <a:r>
              <a:rPr lang="en-US" dirty="0">
                <a:latin typeface="Arial" charset="0"/>
              </a:rPr>
              <a:t>In addition to the federal child labor regulations, state regulations apply. </a:t>
            </a:r>
          </a:p>
          <a:p>
            <a:endParaRPr lang="en-US" dirty="0"/>
          </a:p>
        </p:txBody>
      </p:sp>
    </p:spTree>
    <p:extLst>
      <p:ext uri="{BB962C8B-B14F-4D97-AF65-F5344CB8AC3E}">
        <p14:creationId xmlns:p14="http://schemas.microsoft.com/office/powerpoint/2010/main" val="4036390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0BEDE-500B-4517-9F8B-E2EB3325CE97}"/>
              </a:ext>
            </a:extLst>
          </p:cNvPr>
          <p:cNvSpPr>
            <a:spLocks noGrp="1"/>
          </p:cNvSpPr>
          <p:nvPr>
            <p:ph type="title"/>
          </p:nvPr>
        </p:nvSpPr>
        <p:spPr/>
        <p:txBody>
          <a:bodyPr/>
          <a:lstStyle/>
          <a:p>
            <a:r>
              <a:rPr lang="en-US" dirty="0"/>
              <a:t>Basic Provisions: Child Labor (cont.)</a:t>
            </a:r>
          </a:p>
        </p:txBody>
      </p:sp>
      <p:sp>
        <p:nvSpPr>
          <p:cNvPr id="3" name="Content Placeholder 2">
            <a:extLst>
              <a:ext uri="{FF2B5EF4-FFF2-40B4-BE49-F238E27FC236}">
                <a16:creationId xmlns:a16="http://schemas.microsoft.com/office/drawing/2014/main" id="{5CB0A718-AA79-4EBD-829D-E80DB64BE9C7}"/>
              </a:ext>
            </a:extLst>
          </p:cNvPr>
          <p:cNvSpPr>
            <a:spLocks noGrp="1"/>
          </p:cNvSpPr>
          <p:nvPr>
            <p:ph idx="1"/>
          </p:nvPr>
        </p:nvSpPr>
        <p:spPr/>
        <p:txBody>
          <a:bodyPr/>
          <a:lstStyle/>
          <a:p>
            <a:pPr marL="285750" indent="-285750">
              <a:buFont typeface="Arial"/>
              <a:buChar char="•"/>
            </a:pPr>
            <a:r>
              <a:rPr lang="en-US" dirty="0">
                <a:latin typeface="Arial" charset="0"/>
              </a:rPr>
              <a:t>Employers must keep records of dates of births of employees under age 19, daily starting and quitting times, daily and weekly hours of work, and occupations.</a:t>
            </a:r>
          </a:p>
          <a:p>
            <a:pPr marL="285750" indent="-285750">
              <a:buFont typeface="Arial"/>
              <a:buChar char="•"/>
            </a:pPr>
            <a:r>
              <a:rPr lang="en-US" dirty="0">
                <a:latin typeface="Arial" charset="0"/>
              </a:rPr>
              <a:t>Employers may guard against unintentional violations by keeping on file employment or age certificates for minors.</a:t>
            </a:r>
          </a:p>
          <a:p>
            <a:endParaRPr lang="en-US" dirty="0"/>
          </a:p>
        </p:txBody>
      </p:sp>
    </p:spTree>
    <p:extLst>
      <p:ext uri="{BB962C8B-B14F-4D97-AF65-F5344CB8AC3E}">
        <p14:creationId xmlns:p14="http://schemas.microsoft.com/office/powerpoint/2010/main" val="21846127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2B4D8E-5789-4091-891E-BA813C78C09B}"/>
              </a:ext>
            </a:extLst>
          </p:cNvPr>
          <p:cNvSpPr>
            <a:spLocks noGrp="1"/>
          </p:cNvSpPr>
          <p:nvPr>
            <p:ph type="title"/>
          </p:nvPr>
        </p:nvSpPr>
        <p:spPr/>
        <p:txBody>
          <a:bodyPr/>
          <a:lstStyle/>
          <a:p>
            <a:r>
              <a:rPr lang="en-US" dirty="0"/>
              <a:t>Part 3: Equal Pay</a:t>
            </a:r>
          </a:p>
        </p:txBody>
      </p:sp>
    </p:spTree>
    <p:extLst>
      <p:ext uri="{BB962C8B-B14F-4D97-AF65-F5344CB8AC3E}">
        <p14:creationId xmlns:p14="http://schemas.microsoft.com/office/powerpoint/2010/main" val="4228524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727E9-A614-4244-9475-B5011C1637C3}"/>
              </a:ext>
            </a:extLst>
          </p:cNvPr>
          <p:cNvSpPr>
            <a:spLocks noGrp="1"/>
          </p:cNvSpPr>
          <p:nvPr>
            <p:ph type="title"/>
          </p:nvPr>
        </p:nvSpPr>
        <p:spPr/>
        <p:txBody>
          <a:bodyPr/>
          <a:lstStyle/>
          <a:p>
            <a:r>
              <a:rPr lang="en-US" dirty="0"/>
              <a:t>Basic Provisions: Equal Pay</a:t>
            </a:r>
          </a:p>
        </p:txBody>
      </p:sp>
      <p:sp>
        <p:nvSpPr>
          <p:cNvPr id="3" name="Content Placeholder 2">
            <a:extLst>
              <a:ext uri="{FF2B5EF4-FFF2-40B4-BE49-F238E27FC236}">
                <a16:creationId xmlns:a16="http://schemas.microsoft.com/office/drawing/2014/main" id="{AC81C7F5-9F35-4164-ADDF-756F1E0585D6}"/>
              </a:ext>
            </a:extLst>
          </p:cNvPr>
          <p:cNvSpPr>
            <a:spLocks noGrp="1"/>
          </p:cNvSpPr>
          <p:nvPr>
            <p:ph idx="1"/>
          </p:nvPr>
        </p:nvSpPr>
        <p:spPr/>
        <p:txBody>
          <a:bodyPr/>
          <a:lstStyle/>
          <a:p>
            <a:r>
              <a:rPr lang="en-US" dirty="0"/>
              <a:t>The Equal Pay Act, which is part of the FLSA of 1938, as amended, and which is administered and enforced by the EEOC, prohibits sex-based wage discrimination between men and women in the same establishment who perform jobs that require substantially equal skill, effort and responsibility under similar working conditions.</a:t>
            </a:r>
          </a:p>
          <a:p>
            <a:r>
              <a:rPr lang="en-US" dirty="0">
                <a:latin typeface="Arial" charset="0"/>
              </a:rPr>
              <a:t>Pay differentials are permissible if based on factors other than gender, such as seniority, education and experience, and may also be paid for shift work, dissimilar working conditions, additional job duties or additional skills.</a:t>
            </a:r>
          </a:p>
          <a:p>
            <a:endParaRPr lang="en-US" dirty="0"/>
          </a:p>
        </p:txBody>
      </p:sp>
    </p:spTree>
    <p:extLst>
      <p:ext uri="{BB962C8B-B14F-4D97-AF65-F5344CB8AC3E}">
        <p14:creationId xmlns:p14="http://schemas.microsoft.com/office/powerpoint/2010/main" val="6063530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58914-D096-4A4E-A430-814A9586B5F5}"/>
              </a:ext>
            </a:extLst>
          </p:cNvPr>
          <p:cNvSpPr>
            <a:spLocks noGrp="1"/>
          </p:cNvSpPr>
          <p:nvPr>
            <p:ph type="title"/>
          </p:nvPr>
        </p:nvSpPr>
        <p:spPr/>
        <p:txBody>
          <a:bodyPr/>
          <a:lstStyle/>
          <a:p>
            <a:r>
              <a:rPr lang="en-US" dirty="0"/>
              <a:t>Questions? Comments?</a:t>
            </a:r>
          </a:p>
        </p:txBody>
      </p:sp>
      <p:sp>
        <p:nvSpPr>
          <p:cNvPr id="3" name="Content Placeholder 2">
            <a:extLst>
              <a:ext uri="{FF2B5EF4-FFF2-40B4-BE49-F238E27FC236}">
                <a16:creationId xmlns:a16="http://schemas.microsoft.com/office/drawing/2014/main" id="{C0225606-3992-4DFB-BD1D-765A53D430A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7719733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DE7C6-4C65-42F9-A72B-FF0D4ECACE8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B72BC649-114C-48C5-A54B-0F437475BDA9}"/>
              </a:ext>
            </a:extLst>
          </p:cNvPr>
          <p:cNvSpPr>
            <a:spLocks noGrp="1"/>
          </p:cNvSpPr>
          <p:nvPr>
            <p:ph idx="1"/>
          </p:nvPr>
        </p:nvSpPr>
        <p:spPr/>
        <p:txBody>
          <a:bodyPr/>
          <a:lstStyle/>
          <a:p>
            <a:r>
              <a:rPr lang="en-US" dirty="0">
                <a:latin typeface="Arial" charset="0"/>
              </a:rPr>
              <a:t>The FLSA is the federal law that sets standards for child labor, minimum wage and overtime pay, and equal pay (added under the 1963 Equal Pay Act) for men and women performing the same jobs.</a:t>
            </a:r>
          </a:p>
          <a:p>
            <a:pPr marL="0" lvl="1">
              <a:lnSpc>
                <a:spcPct val="100000"/>
              </a:lnSpc>
              <a:spcBef>
                <a:spcPts val="750"/>
              </a:spcBef>
              <a:spcAft>
                <a:spcPts val="600"/>
              </a:spcAft>
            </a:pPr>
            <a:r>
              <a:rPr lang="en-US" dirty="0">
                <a:latin typeface="Arial" charset="0"/>
              </a:rPr>
              <a:t>Employees ordinarily bear the burden of proof under the FLSA, but the employer may be obligated to give employees access to work records so that they can attempt to prove claims. Violations of the FLSA may result in monetary penalties, imprisonment and corrective measures to ensure the violation does not recur. </a:t>
            </a:r>
          </a:p>
          <a:p>
            <a:endParaRPr lang="en-US" dirty="0"/>
          </a:p>
        </p:txBody>
      </p:sp>
    </p:spTree>
    <p:extLst>
      <p:ext uri="{BB962C8B-B14F-4D97-AF65-F5344CB8AC3E}">
        <p14:creationId xmlns:p14="http://schemas.microsoft.com/office/powerpoint/2010/main" val="989230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2B623-B05E-4F2B-A501-1382920D7CC9}"/>
              </a:ext>
            </a:extLst>
          </p:cNvPr>
          <p:cNvSpPr>
            <a:spLocks noGrp="1"/>
          </p:cNvSpPr>
          <p:nvPr>
            <p:ph type="title"/>
          </p:nvPr>
        </p:nvSpPr>
        <p:spPr/>
        <p:txBody>
          <a:bodyPr/>
          <a:lstStyle/>
          <a:p>
            <a:r>
              <a:rPr lang="en-US" dirty="0"/>
              <a:t>Introduction (cont.)</a:t>
            </a:r>
          </a:p>
        </p:txBody>
      </p:sp>
      <p:sp>
        <p:nvSpPr>
          <p:cNvPr id="3" name="Content Placeholder 2">
            <a:extLst>
              <a:ext uri="{FF2B5EF4-FFF2-40B4-BE49-F238E27FC236}">
                <a16:creationId xmlns:a16="http://schemas.microsoft.com/office/drawing/2014/main" id="{C6B70E5E-4DA4-46E6-A51A-662CEBB39AC3}"/>
              </a:ext>
            </a:extLst>
          </p:cNvPr>
          <p:cNvSpPr>
            <a:spLocks noGrp="1"/>
          </p:cNvSpPr>
          <p:nvPr>
            <p:ph idx="1"/>
          </p:nvPr>
        </p:nvSpPr>
        <p:spPr/>
        <p:txBody>
          <a:bodyPr/>
          <a:lstStyle/>
          <a:p>
            <a:r>
              <a:rPr lang="en-US" dirty="0">
                <a:latin typeface="Arial" charset="0"/>
              </a:rPr>
              <a:t>Our training on the FLSA encompasses three sessions organized into five parts. </a:t>
            </a:r>
          </a:p>
          <a:p>
            <a:r>
              <a:rPr lang="en-US" dirty="0">
                <a:latin typeface="Arial" charset="0"/>
              </a:rPr>
              <a:t>This first session (Parts 1-3) covers an introduction to the act and its penalties for violations and statute of limitation, child labor regulations, and the Equal Pay Act. </a:t>
            </a:r>
          </a:p>
          <a:p>
            <a:r>
              <a:rPr lang="en-US" dirty="0">
                <a:latin typeface="Arial" charset="0"/>
              </a:rPr>
              <a:t>The second session (Part 4) covers exempt employees. </a:t>
            </a:r>
          </a:p>
          <a:p>
            <a:r>
              <a:rPr lang="en-US" dirty="0">
                <a:latin typeface="Arial" charset="0"/>
              </a:rPr>
              <a:t>The third session (Part 5) covers nonexempt employees.</a:t>
            </a:r>
            <a:endParaRPr lang="en-US" dirty="0"/>
          </a:p>
        </p:txBody>
      </p:sp>
    </p:spTree>
    <p:extLst>
      <p:ext uri="{BB962C8B-B14F-4D97-AF65-F5344CB8AC3E}">
        <p14:creationId xmlns:p14="http://schemas.microsoft.com/office/powerpoint/2010/main" val="2306591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FE523-17AE-4141-B7B6-CFDE7DF3DA22}"/>
              </a:ext>
            </a:extLst>
          </p:cNvPr>
          <p:cNvSpPr>
            <a:spLocks noGrp="1"/>
          </p:cNvSpPr>
          <p:nvPr>
            <p:ph type="title"/>
          </p:nvPr>
        </p:nvSpPr>
        <p:spPr/>
        <p:txBody>
          <a:bodyPr/>
          <a:lstStyle/>
          <a:p>
            <a:r>
              <a:rPr lang="en-US" dirty="0"/>
              <a:t>Summary (cont.)</a:t>
            </a:r>
          </a:p>
        </p:txBody>
      </p:sp>
      <p:sp>
        <p:nvSpPr>
          <p:cNvPr id="3" name="Content Placeholder 2">
            <a:extLst>
              <a:ext uri="{FF2B5EF4-FFF2-40B4-BE49-F238E27FC236}">
                <a16:creationId xmlns:a16="http://schemas.microsoft.com/office/drawing/2014/main" id="{7EB75544-CF44-405E-8E49-95225DDD844F}"/>
              </a:ext>
            </a:extLst>
          </p:cNvPr>
          <p:cNvSpPr>
            <a:spLocks noGrp="1"/>
          </p:cNvSpPr>
          <p:nvPr>
            <p:ph idx="1"/>
          </p:nvPr>
        </p:nvSpPr>
        <p:spPr/>
        <p:txBody>
          <a:bodyPr/>
          <a:lstStyle/>
          <a:p>
            <a:pPr marL="0" lvl="1">
              <a:lnSpc>
                <a:spcPct val="100000"/>
              </a:lnSpc>
              <a:spcBef>
                <a:spcPts val="750"/>
              </a:spcBef>
              <a:spcAft>
                <a:spcPts val="600"/>
              </a:spcAft>
            </a:pPr>
            <a:r>
              <a:rPr lang="en-US" dirty="0">
                <a:latin typeface="Arial" charset="0"/>
              </a:rPr>
              <a:t>Under the FLSA, it is also a violation to terminate or in any other manner discriminate against an employee for filing a complaint or participating in a legal proceeding. </a:t>
            </a:r>
          </a:p>
          <a:p>
            <a:r>
              <a:rPr lang="en-US" dirty="0">
                <a:latin typeface="Arial" charset="0"/>
              </a:rPr>
              <a:t>The statute of limitations is two years for unintentional violations and three years for intentional violations.</a:t>
            </a:r>
          </a:p>
          <a:p>
            <a:endParaRPr lang="en-US" dirty="0"/>
          </a:p>
        </p:txBody>
      </p:sp>
    </p:spTree>
    <p:extLst>
      <p:ext uri="{BB962C8B-B14F-4D97-AF65-F5344CB8AC3E}">
        <p14:creationId xmlns:p14="http://schemas.microsoft.com/office/powerpoint/2010/main" val="34729777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DBC35-0DBB-4D05-80B4-E2918E149B61}"/>
              </a:ext>
            </a:extLst>
          </p:cNvPr>
          <p:cNvSpPr>
            <a:spLocks noGrp="1"/>
          </p:cNvSpPr>
          <p:nvPr>
            <p:ph type="title"/>
          </p:nvPr>
        </p:nvSpPr>
        <p:spPr/>
        <p:txBody>
          <a:bodyPr/>
          <a:lstStyle/>
          <a:p>
            <a:r>
              <a:rPr lang="en-US" dirty="0"/>
              <a:t>Summary (cont.)</a:t>
            </a:r>
          </a:p>
        </p:txBody>
      </p:sp>
      <p:sp>
        <p:nvSpPr>
          <p:cNvPr id="3" name="Content Placeholder 2">
            <a:extLst>
              <a:ext uri="{FF2B5EF4-FFF2-40B4-BE49-F238E27FC236}">
                <a16:creationId xmlns:a16="http://schemas.microsoft.com/office/drawing/2014/main" id="{5FCDE899-BE4D-462F-BA90-0151D0C850A8}"/>
              </a:ext>
            </a:extLst>
          </p:cNvPr>
          <p:cNvSpPr>
            <a:spLocks noGrp="1"/>
          </p:cNvSpPr>
          <p:nvPr>
            <p:ph idx="1"/>
          </p:nvPr>
        </p:nvSpPr>
        <p:spPr/>
        <p:txBody>
          <a:bodyPr/>
          <a:lstStyle/>
          <a:p>
            <a:r>
              <a:rPr lang="en-US" dirty="0">
                <a:latin typeface="Arial" charset="0"/>
              </a:rPr>
              <a:t>Basic provisions of the child labor regulations are restrictions on the number of hours and occupations for minors under age 16 and for minors under age 18 working in hazardous occupations.</a:t>
            </a:r>
          </a:p>
          <a:p>
            <a:r>
              <a:rPr lang="en-US" dirty="0">
                <a:latin typeface="Arial" charset="0"/>
              </a:rPr>
              <a:t>Employers are required to keep detailed work records on age, work time and occupations of employees under age 19.</a:t>
            </a:r>
          </a:p>
          <a:p>
            <a:endParaRPr lang="en-US" dirty="0"/>
          </a:p>
        </p:txBody>
      </p:sp>
    </p:spTree>
    <p:extLst>
      <p:ext uri="{BB962C8B-B14F-4D97-AF65-F5344CB8AC3E}">
        <p14:creationId xmlns:p14="http://schemas.microsoft.com/office/powerpoint/2010/main" val="2325859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5E3B9-F4FC-48D4-ABEA-D91FA0D4E01A}"/>
              </a:ext>
            </a:extLst>
          </p:cNvPr>
          <p:cNvSpPr>
            <a:spLocks noGrp="1"/>
          </p:cNvSpPr>
          <p:nvPr>
            <p:ph type="title"/>
          </p:nvPr>
        </p:nvSpPr>
        <p:spPr/>
        <p:txBody>
          <a:bodyPr/>
          <a:lstStyle/>
          <a:p>
            <a:r>
              <a:rPr lang="en-US" dirty="0"/>
              <a:t>Summary (cont.)</a:t>
            </a:r>
          </a:p>
        </p:txBody>
      </p:sp>
      <p:sp>
        <p:nvSpPr>
          <p:cNvPr id="3" name="Content Placeholder 2">
            <a:extLst>
              <a:ext uri="{FF2B5EF4-FFF2-40B4-BE49-F238E27FC236}">
                <a16:creationId xmlns:a16="http://schemas.microsoft.com/office/drawing/2014/main" id="{AC219FA8-26EE-4566-A9A7-3C1C2F90612D}"/>
              </a:ext>
            </a:extLst>
          </p:cNvPr>
          <p:cNvSpPr>
            <a:spLocks noGrp="1"/>
          </p:cNvSpPr>
          <p:nvPr>
            <p:ph idx="1"/>
          </p:nvPr>
        </p:nvSpPr>
        <p:spPr/>
        <p:txBody>
          <a:bodyPr/>
          <a:lstStyle/>
          <a:p>
            <a:r>
              <a:rPr lang="en-US" dirty="0">
                <a:latin typeface="Arial" charset="0"/>
              </a:rPr>
              <a:t>Basic provisions of the Equal Pay Act are prohibitions against gender-based wage discrimination. Men and women in the same organization who are performing work requiring equal skill, effort and responsibility and performing under similar working conditions must </a:t>
            </a:r>
            <a:r>
              <a:rPr lang="en-US" i="1" dirty="0">
                <a:latin typeface="Arial" charset="0"/>
              </a:rPr>
              <a:t>not</a:t>
            </a:r>
            <a:r>
              <a:rPr lang="en-US" dirty="0">
                <a:latin typeface="Arial" charset="0"/>
              </a:rPr>
              <a:t> be paid differently based on gender. </a:t>
            </a:r>
          </a:p>
          <a:p>
            <a:endParaRPr lang="en-US" dirty="0"/>
          </a:p>
        </p:txBody>
      </p:sp>
    </p:spTree>
    <p:extLst>
      <p:ext uri="{BB962C8B-B14F-4D97-AF65-F5344CB8AC3E}">
        <p14:creationId xmlns:p14="http://schemas.microsoft.com/office/powerpoint/2010/main" val="2424531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108D4-43A2-417A-B770-237D707CC2CF}"/>
              </a:ext>
            </a:extLst>
          </p:cNvPr>
          <p:cNvSpPr>
            <a:spLocks noGrp="1"/>
          </p:cNvSpPr>
          <p:nvPr>
            <p:ph type="title"/>
          </p:nvPr>
        </p:nvSpPr>
        <p:spPr/>
        <p:txBody>
          <a:bodyPr/>
          <a:lstStyle/>
          <a:p>
            <a:r>
              <a:rPr lang="en-US" dirty="0"/>
              <a:t>Questions? Comments?</a:t>
            </a:r>
          </a:p>
        </p:txBody>
      </p:sp>
      <p:sp>
        <p:nvSpPr>
          <p:cNvPr id="3" name="Content Placeholder 2">
            <a:extLst>
              <a:ext uri="{FF2B5EF4-FFF2-40B4-BE49-F238E27FC236}">
                <a16:creationId xmlns:a16="http://schemas.microsoft.com/office/drawing/2014/main" id="{67ADB522-FD64-47FB-93B3-2FE00E65C4D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769447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D575D-8055-48CA-B60A-730F5A98606A}"/>
              </a:ext>
            </a:extLst>
          </p:cNvPr>
          <p:cNvSpPr>
            <a:spLocks noGrp="1"/>
          </p:cNvSpPr>
          <p:nvPr>
            <p:ph type="title"/>
          </p:nvPr>
        </p:nvSpPr>
        <p:spPr/>
        <p:txBody>
          <a:bodyPr/>
          <a:lstStyle/>
          <a:p>
            <a:r>
              <a:rPr lang="en-US" dirty="0"/>
              <a:t>Training Evaluation</a:t>
            </a:r>
          </a:p>
        </p:txBody>
      </p:sp>
      <p:sp>
        <p:nvSpPr>
          <p:cNvPr id="3" name="Content Placeholder 2">
            <a:extLst>
              <a:ext uri="{FF2B5EF4-FFF2-40B4-BE49-F238E27FC236}">
                <a16:creationId xmlns:a16="http://schemas.microsoft.com/office/drawing/2014/main" id="{16CDFECA-DD9F-48E0-86CF-9C7396F22703}"/>
              </a:ext>
            </a:extLst>
          </p:cNvPr>
          <p:cNvSpPr>
            <a:spLocks noGrp="1"/>
          </p:cNvSpPr>
          <p:nvPr>
            <p:ph idx="1"/>
          </p:nvPr>
        </p:nvSpPr>
        <p:spPr/>
        <p:txBody>
          <a:bodyPr/>
          <a:lstStyle/>
          <a:p>
            <a:pPr>
              <a:lnSpc>
                <a:spcPct val="90000"/>
              </a:lnSpc>
            </a:pPr>
            <a:r>
              <a:rPr lang="en-US" dirty="0">
                <a:latin typeface="Arial" charset="0"/>
              </a:rPr>
              <a:t>Please be sure to </a:t>
            </a:r>
            <a:r>
              <a:rPr lang="en-US" dirty="0"/>
              <a:t>complete the evaluation sheet you received with your handouts</a:t>
            </a:r>
            <a:r>
              <a:rPr lang="en-US" dirty="0">
                <a:latin typeface="Arial" charset="0"/>
              </a:rPr>
              <a:t>.</a:t>
            </a:r>
          </a:p>
          <a:p>
            <a:pPr>
              <a:lnSpc>
                <a:spcPct val="90000"/>
              </a:lnSpc>
            </a:pPr>
            <a:r>
              <a:rPr lang="en-US" dirty="0">
                <a:latin typeface="Arial" charset="0"/>
              </a:rPr>
              <a:t>I thank you for your interest and attention! </a:t>
            </a:r>
          </a:p>
          <a:p>
            <a:endParaRPr lang="en-US" dirty="0"/>
          </a:p>
        </p:txBody>
      </p:sp>
    </p:spTree>
    <p:extLst>
      <p:ext uri="{BB962C8B-B14F-4D97-AF65-F5344CB8AC3E}">
        <p14:creationId xmlns:p14="http://schemas.microsoft.com/office/powerpoint/2010/main" val="73508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79219-3AFF-42E8-B42A-CA1D50A1D1E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B2474288-CBD0-459D-A3C8-8CD56E65647F}"/>
              </a:ext>
            </a:extLst>
          </p:cNvPr>
          <p:cNvSpPr>
            <a:spLocks noGrp="1"/>
          </p:cNvSpPr>
          <p:nvPr>
            <p:ph idx="1"/>
          </p:nvPr>
        </p:nvSpPr>
        <p:spPr/>
        <p:txBody>
          <a:bodyPr/>
          <a:lstStyle/>
          <a:p>
            <a:pPr marL="342900" indent="-342900">
              <a:lnSpc>
                <a:spcPct val="90000"/>
              </a:lnSpc>
              <a:buFont typeface="Arial" panose="020B0604020202020204" pitchFamily="34" charset="0"/>
              <a:buChar char="•"/>
            </a:pPr>
            <a:r>
              <a:rPr lang="en-US" dirty="0">
                <a:latin typeface="Arial" charset="0"/>
              </a:rPr>
              <a:t>What is the Fair Labor Standards Act?</a:t>
            </a:r>
          </a:p>
          <a:p>
            <a:pPr marL="342900" indent="-342900">
              <a:lnSpc>
                <a:spcPct val="90000"/>
              </a:lnSpc>
              <a:buFont typeface="Arial" panose="020B0604020202020204" pitchFamily="34" charset="0"/>
              <a:buChar char="•"/>
            </a:pPr>
            <a:r>
              <a:rPr lang="en-US" dirty="0">
                <a:latin typeface="Arial" charset="0"/>
              </a:rPr>
              <a:t>Penalties for violations </a:t>
            </a:r>
          </a:p>
          <a:p>
            <a:pPr marL="342900" indent="-342900">
              <a:lnSpc>
                <a:spcPct val="90000"/>
              </a:lnSpc>
              <a:buFont typeface="Arial" panose="020B0604020202020204" pitchFamily="34" charset="0"/>
              <a:buChar char="•"/>
            </a:pPr>
            <a:r>
              <a:rPr lang="en-US" dirty="0">
                <a:latin typeface="Arial" charset="0"/>
              </a:rPr>
              <a:t>Statute of limitations</a:t>
            </a:r>
          </a:p>
          <a:p>
            <a:pPr marL="342900" indent="-342900">
              <a:lnSpc>
                <a:spcPct val="90000"/>
              </a:lnSpc>
              <a:buFont typeface="Arial" panose="020B0604020202020204" pitchFamily="34" charset="0"/>
              <a:buChar char="•"/>
            </a:pPr>
            <a:r>
              <a:rPr lang="en-US" dirty="0">
                <a:latin typeface="Arial" charset="0"/>
              </a:rPr>
              <a:t>Basic provisions: child labor</a:t>
            </a:r>
          </a:p>
          <a:p>
            <a:pPr marL="342900" indent="-342900">
              <a:lnSpc>
                <a:spcPct val="90000"/>
              </a:lnSpc>
              <a:buFont typeface="Arial" panose="020B0604020202020204" pitchFamily="34" charset="0"/>
              <a:buChar char="•"/>
            </a:pPr>
            <a:r>
              <a:rPr lang="en-US" dirty="0">
                <a:latin typeface="Arial" charset="0"/>
              </a:rPr>
              <a:t>Basic provisions: equal pay</a:t>
            </a:r>
          </a:p>
          <a:p>
            <a:endParaRPr lang="en-US" dirty="0"/>
          </a:p>
        </p:txBody>
      </p:sp>
    </p:spTree>
    <p:extLst>
      <p:ext uri="{BB962C8B-B14F-4D97-AF65-F5344CB8AC3E}">
        <p14:creationId xmlns:p14="http://schemas.microsoft.com/office/powerpoint/2010/main" val="3011647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ECF4FE-1257-4D40-B1B1-C237CBD1DC0B}"/>
              </a:ext>
            </a:extLst>
          </p:cNvPr>
          <p:cNvSpPr>
            <a:spLocks noGrp="1"/>
          </p:cNvSpPr>
          <p:nvPr>
            <p:ph type="title"/>
          </p:nvPr>
        </p:nvSpPr>
        <p:spPr/>
        <p:txBody>
          <a:bodyPr/>
          <a:lstStyle/>
          <a:p>
            <a:r>
              <a:rPr lang="en-US" dirty="0"/>
              <a:t>Part 1: Overview</a:t>
            </a:r>
          </a:p>
        </p:txBody>
      </p:sp>
      <p:sp>
        <p:nvSpPr>
          <p:cNvPr id="3" name="Content Placeholder 2">
            <a:extLst>
              <a:ext uri="{FF2B5EF4-FFF2-40B4-BE49-F238E27FC236}">
                <a16:creationId xmlns:a16="http://schemas.microsoft.com/office/drawing/2014/main" id="{1ECFB125-1283-4D16-BDB6-F7C76DDD4465}"/>
              </a:ext>
            </a:extLst>
          </p:cNvPr>
          <p:cNvSpPr>
            <a:spLocks noGrp="1"/>
          </p:cNvSpPr>
          <p:nvPr>
            <p:ph idx="4294967295"/>
          </p:nvPr>
        </p:nvSpPr>
        <p:spPr>
          <a:xfrm>
            <a:off x="1233488" y="1965325"/>
            <a:ext cx="7910512" cy="4114800"/>
          </a:xfrm>
          <a:prstGeom prst="rect">
            <a:avLst/>
          </a:prstGeom>
        </p:spPr>
        <p:txBody>
          <a:bodyPr/>
          <a:lstStyle/>
          <a:p>
            <a:endParaRPr lang="en-US" dirty="0"/>
          </a:p>
        </p:txBody>
      </p:sp>
    </p:spTree>
    <p:extLst>
      <p:ext uri="{BB962C8B-B14F-4D97-AF65-F5344CB8AC3E}">
        <p14:creationId xmlns:p14="http://schemas.microsoft.com/office/powerpoint/2010/main" val="2073864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8096F-5CFC-4658-9384-0D1ECFC4C84F}"/>
              </a:ext>
            </a:extLst>
          </p:cNvPr>
          <p:cNvSpPr>
            <a:spLocks noGrp="1"/>
          </p:cNvSpPr>
          <p:nvPr>
            <p:ph type="title"/>
          </p:nvPr>
        </p:nvSpPr>
        <p:spPr/>
        <p:txBody>
          <a:bodyPr/>
          <a:lstStyle/>
          <a:p>
            <a:r>
              <a:rPr lang="en-US" dirty="0"/>
              <a:t>What Is the Fair Labor Standards Act?</a:t>
            </a:r>
          </a:p>
        </p:txBody>
      </p:sp>
      <p:sp>
        <p:nvSpPr>
          <p:cNvPr id="3" name="Content Placeholder 2">
            <a:extLst>
              <a:ext uri="{FF2B5EF4-FFF2-40B4-BE49-F238E27FC236}">
                <a16:creationId xmlns:a16="http://schemas.microsoft.com/office/drawing/2014/main" id="{181F4B8D-C343-4D86-9957-1CE147FCE80C}"/>
              </a:ext>
            </a:extLst>
          </p:cNvPr>
          <p:cNvSpPr>
            <a:spLocks noGrp="1"/>
          </p:cNvSpPr>
          <p:nvPr>
            <p:ph idx="1"/>
          </p:nvPr>
        </p:nvSpPr>
        <p:spPr/>
        <p:txBody>
          <a:bodyPr/>
          <a:lstStyle/>
          <a:p>
            <a:r>
              <a:rPr lang="en-US" dirty="0">
                <a:latin typeface="Arial" charset="0"/>
              </a:rPr>
              <a:t>The FLSA is the federal law that sets standards for child labor, minimum wage, overtime pay and equal pay (added under the 1963 Equal Pay Act) for men and women performing the same jobs.</a:t>
            </a:r>
          </a:p>
          <a:p>
            <a:r>
              <a:rPr lang="en-US" dirty="0">
                <a:latin typeface="Arial" charset="0"/>
              </a:rPr>
              <a:t>The child labor and minimum wage and overtime provisions of the FLSA were passed in 1938. These were adopted as a means of economic recovery from the Great Depression. These laws sought to ensure a maximum number of jobs that paid a minimum livable wage.</a:t>
            </a:r>
          </a:p>
          <a:p>
            <a:endParaRPr lang="en-US" dirty="0"/>
          </a:p>
        </p:txBody>
      </p:sp>
    </p:spTree>
    <p:extLst>
      <p:ext uri="{BB962C8B-B14F-4D97-AF65-F5344CB8AC3E}">
        <p14:creationId xmlns:p14="http://schemas.microsoft.com/office/powerpoint/2010/main" val="3335328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CE450-D209-4B08-AE16-F796FF1FE1FE}"/>
              </a:ext>
            </a:extLst>
          </p:cNvPr>
          <p:cNvSpPr>
            <a:spLocks noGrp="1"/>
          </p:cNvSpPr>
          <p:nvPr>
            <p:ph type="title"/>
          </p:nvPr>
        </p:nvSpPr>
        <p:spPr/>
        <p:txBody>
          <a:bodyPr/>
          <a:lstStyle/>
          <a:p>
            <a:r>
              <a:rPr lang="en-US" dirty="0"/>
              <a:t>What Is the Fair Labor Standards Act? (cont.)</a:t>
            </a:r>
          </a:p>
        </p:txBody>
      </p:sp>
      <p:sp>
        <p:nvSpPr>
          <p:cNvPr id="3" name="Content Placeholder 2">
            <a:extLst>
              <a:ext uri="{FF2B5EF4-FFF2-40B4-BE49-F238E27FC236}">
                <a16:creationId xmlns:a16="http://schemas.microsoft.com/office/drawing/2014/main" id="{FC53DF3C-9353-4E33-96BC-456B58420955}"/>
              </a:ext>
            </a:extLst>
          </p:cNvPr>
          <p:cNvSpPr>
            <a:spLocks noGrp="1"/>
          </p:cNvSpPr>
          <p:nvPr>
            <p:ph idx="1"/>
          </p:nvPr>
        </p:nvSpPr>
        <p:spPr/>
        <p:txBody>
          <a:bodyPr/>
          <a:lstStyle/>
          <a:p>
            <a:r>
              <a:rPr lang="en-US" dirty="0">
                <a:latin typeface="Arial" charset="0"/>
              </a:rPr>
              <a:t>By requiring overtime, the FLSA created a monetary penalty for employers that did not spread their existing work among a greater number of employees. </a:t>
            </a:r>
          </a:p>
          <a:p>
            <a:r>
              <a:rPr lang="en-US" dirty="0">
                <a:latin typeface="Arial" charset="0"/>
              </a:rPr>
              <a:t>By setting standards for children/minors to work, it ensured that when young people work, the work is safe and does not jeopardize their health, well-being or educational opportunities. </a:t>
            </a:r>
          </a:p>
          <a:p>
            <a:endParaRPr lang="en-US" dirty="0"/>
          </a:p>
        </p:txBody>
      </p:sp>
    </p:spTree>
    <p:extLst>
      <p:ext uri="{BB962C8B-B14F-4D97-AF65-F5344CB8AC3E}">
        <p14:creationId xmlns:p14="http://schemas.microsoft.com/office/powerpoint/2010/main" val="1863556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D711B-539D-40AC-B6F5-4C7C4DF0560E}"/>
              </a:ext>
            </a:extLst>
          </p:cNvPr>
          <p:cNvSpPr>
            <a:spLocks noGrp="1"/>
          </p:cNvSpPr>
          <p:nvPr>
            <p:ph type="title"/>
          </p:nvPr>
        </p:nvSpPr>
        <p:spPr/>
        <p:txBody>
          <a:bodyPr/>
          <a:lstStyle/>
          <a:p>
            <a:r>
              <a:rPr lang="en-US" dirty="0"/>
              <a:t>What Is the Fair Labor Standards Act (cont.)?</a:t>
            </a:r>
          </a:p>
        </p:txBody>
      </p:sp>
      <p:sp>
        <p:nvSpPr>
          <p:cNvPr id="3" name="Content Placeholder 2">
            <a:extLst>
              <a:ext uri="{FF2B5EF4-FFF2-40B4-BE49-F238E27FC236}">
                <a16:creationId xmlns:a16="http://schemas.microsoft.com/office/drawing/2014/main" id="{407C0813-91E4-43D3-98B4-F32764CCC6F5}"/>
              </a:ext>
            </a:extLst>
          </p:cNvPr>
          <p:cNvSpPr>
            <a:spLocks noGrp="1"/>
          </p:cNvSpPr>
          <p:nvPr>
            <p:ph idx="1"/>
          </p:nvPr>
        </p:nvSpPr>
        <p:spPr/>
        <p:txBody>
          <a:bodyPr/>
          <a:lstStyle/>
          <a:p>
            <a:r>
              <a:rPr lang="en-US" dirty="0">
                <a:latin typeface="Arial" charset="0"/>
              </a:rPr>
              <a:t>The FLSA affects more than 130 million workers, both full time and part time, in both the private and public sectors. </a:t>
            </a:r>
          </a:p>
          <a:p>
            <a:r>
              <a:rPr lang="en-US" dirty="0">
                <a:latin typeface="Arial" charset="0"/>
              </a:rPr>
              <a:t>It applies to enterprises with employees that engage in interstate commerce, produce goods for interstate commerce, or handle, sell or work on goods or materials that have been moved in or produced for interstate commerce. </a:t>
            </a:r>
          </a:p>
          <a:p>
            <a:endParaRPr lang="en-US" dirty="0"/>
          </a:p>
        </p:txBody>
      </p:sp>
    </p:spTree>
    <p:extLst>
      <p:ext uri="{BB962C8B-B14F-4D97-AF65-F5344CB8AC3E}">
        <p14:creationId xmlns:p14="http://schemas.microsoft.com/office/powerpoint/2010/main" val="352136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2461E-A5D9-4C6C-89E3-F62161EC2236}"/>
              </a:ext>
            </a:extLst>
          </p:cNvPr>
          <p:cNvSpPr>
            <a:spLocks noGrp="1"/>
          </p:cNvSpPr>
          <p:nvPr>
            <p:ph type="title"/>
          </p:nvPr>
        </p:nvSpPr>
        <p:spPr/>
        <p:txBody>
          <a:bodyPr/>
          <a:lstStyle/>
          <a:p>
            <a:r>
              <a:rPr lang="en-US" dirty="0"/>
              <a:t>What Is the Fair Labor Standards Act (cont.)?</a:t>
            </a:r>
          </a:p>
        </p:txBody>
      </p:sp>
      <p:sp>
        <p:nvSpPr>
          <p:cNvPr id="3" name="Content Placeholder 2">
            <a:extLst>
              <a:ext uri="{FF2B5EF4-FFF2-40B4-BE49-F238E27FC236}">
                <a16:creationId xmlns:a16="http://schemas.microsoft.com/office/drawing/2014/main" id="{9CDAB887-6FF9-4E30-B9BD-60B05678CF66}"/>
              </a:ext>
            </a:extLst>
          </p:cNvPr>
          <p:cNvSpPr>
            <a:spLocks noGrp="1"/>
          </p:cNvSpPr>
          <p:nvPr>
            <p:ph idx="1"/>
          </p:nvPr>
        </p:nvSpPr>
        <p:spPr/>
        <p:txBody>
          <a:bodyPr/>
          <a:lstStyle/>
          <a:p>
            <a:r>
              <a:rPr lang="en-US" dirty="0">
                <a:latin typeface="Arial" charset="0"/>
              </a:rPr>
              <a:t>The act covers domestic service workers, such as day workers, housekeepers, chauffeurs, cooks and full-time babysitters, if they receive at least the calendar year threshold amount of wages from one employer in a calendar year, or if they work a total of more than eight hours a week for one or more employers. </a:t>
            </a:r>
          </a:p>
          <a:p>
            <a:r>
              <a:rPr lang="en-US" dirty="0"/>
              <a:t>The calendar year threshold is adjusted by the Social Security Administration each year.</a:t>
            </a:r>
            <a:endParaRPr lang="en-US" dirty="0">
              <a:latin typeface="Arial" charset="0"/>
            </a:endParaRPr>
          </a:p>
          <a:p>
            <a:endParaRPr lang="en-US" dirty="0"/>
          </a:p>
        </p:txBody>
      </p:sp>
    </p:spTree>
    <p:extLst>
      <p:ext uri="{BB962C8B-B14F-4D97-AF65-F5344CB8AC3E}">
        <p14:creationId xmlns:p14="http://schemas.microsoft.com/office/powerpoint/2010/main" val="3815457206"/>
      </p:ext>
    </p:extLst>
  </p:cSld>
  <p:clrMapOvr>
    <a:masterClrMapping/>
  </p:clrMapOvr>
</p:sld>
</file>

<file path=ppt/theme/theme1.xml><?xml version="1.0" encoding="utf-8"?>
<a:theme xmlns:a="http://schemas.openxmlformats.org/drawingml/2006/main" name="Knowledge Center Design">
  <a:themeElements>
    <a:clrScheme name="Knowledge Center">
      <a:dk1>
        <a:srgbClr val="545454"/>
      </a:dk1>
      <a:lt1>
        <a:srgbClr val="FFFFFF"/>
      </a:lt1>
      <a:dk2>
        <a:srgbClr val="009999"/>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51515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C7B3842-188A-9D4C-8B68-C30C0490AEE2}" vid="{859A5268-EC0C-134F-A0E0-1B435CA215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PresentationTemplate_2020</Template>
  <TotalTime>72</TotalTime>
  <Words>1977</Words>
  <Application>Microsoft Office PowerPoint</Application>
  <PresentationFormat>On-screen Show (4:3)</PresentationFormat>
  <Paragraphs>116</Paragraphs>
  <Slides>34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Courier New</vt:lpstr>
      <vt:lpstr>Wingdings</vt:lpstr>
      <vt:lpstr>Knowledge Center Design</vt:lpstr>
      <vt:lpstr>Fair Labor Standards Act Training, Parts 1-3: Overview, Child Labor, Equal Pay</vt:lpstr>
      <vt:lpstr>Introduction</vt:lpstr>
      <vt:lpstr>Introduction (cont.)</vt:lpstr>
      <vt:lpstr>Agenda</vt:lpstr>
      <vt:lpstr>Part 1: Overview</vt:lpstr>
      <vt:lpstr>What Is the Fair Labor Standards Act?</vt:lpstr>
      <vt:lpstr>What Is the Fair Labor Standards Act? (cont.)</vt:lpstr>
      <vt:lpstr>What Is the Fair Labor Standards Act (cont.)?</vt:lpstr>
      <vt:lpstr>What Is the Fair Labor Standards Act (cont.)?</vt:lpstr>
      <vt:lpstr>Questions? Comments?</vt:lpstr>
      <vt:lpstr>Penalties for Violations</vt:lpstr>
      <vt:lpstr>Penalties for Violations (cont.)</vt:lpstr>
      <vt:lpstr>Penalties for Violations (cont.)</vt:lpstr>
      <vt:lpstr>Penalties for Violations (cont.)</vt:lpstr>
      <vt:lpstr>Penalties for Violations (cont.)</vt:lpstr>
      <vt:lpstr>Penalties for Violations (cont.)</vt:lpstr>
      <vt:lpstr>Penalties for Violations (cont.)</vt:lpstr>
      <vt:lpstr>Questions? Comments?</vt:lpstr>
      <vt:lpstr>Statute of Limitations</vt:lpstr>
      <vt:lpstr>Questions? Comments?</vt:lpstr>
      <vt:lpstr>Part 2: Child Labor</vt:lpstr>
      <vt:lpstr>Basic Provisions: Child Labor</vt:lpstr>
      <vt:lpstr>Basic Provisions: Child Labor (cont.)</vt:lpstr>
      <vt:lpstr>Basic Provisions: Child Labor (cont.)</vt:lpstr>
      <vt:lpstr>Basic Provisions: Child Labor (cont.)</vt:lpstr>
      <vt:lpstr>Part 3: Equal Pay</vt:lpstr>
      <vt:lpstr>Basic Provisions: Equal Pay</vt:lpstr>
      <vt:lpstr>Questions? Comments?</vt:lpstr>
      <vt:lpstr>Summary</vt:lpstr>
      <vt:lpstr>Summary (cont.)</vt:lpstr>
      <vt:lpstr>Summary (cont.)</vt:lpstr>
      <vt:lpstr>Summary (cont.)</vt:lpstr>
      <vt:lpstr>Questions? Comments?</vt:lpstr>
      <vt:lpstr>Training Evaluation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10</cp:revision>
  <dcterms:created xsi:type="dcterms:W3CDTF">2020-07-20T17:48:21Z</dcterms:created>
  <dcterms:modified xsi:type="dcterms:W3CDTF">2020-08-17T20:49:13Z</dcterms:modified>
</cp:coreProperties>
</file>