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7" r:id="rId3"/>
    <p:sldId id="258" r:id="rId4"/>
    <p:sldId id="290" r:id="rId5"/>
    <p:sldId id="259" r:id="rId6"/>
    <p:sldId id="260" r:id="rId7"/>
    <p:sldId id="262" r:id="rId8"/>
    <p:sldId id="263" r:id="rId9"/>
    <p:sldId id="274" r:id="rId10"/>
    <p:sldId id="261" r:id="rId11"/>
    <p:sldId id="264" r:id="rId12"/>
    <p:sldId id="292" r:id="rId13"/>
    <p:sldId id="293" r:id="rId14"/>
    <p:sldId id="294" r:id="rId15"/>
    <p:sldId id="295" r:id="rId16"/>
    <p:sldId id="296" r:id="rId17"/>
    <p:sldId id="286" r:id="rId18"/>
    <p:sldId id="297" r:id="rId19"/>
    <p:sldId id="298" r:id="rId20"/>
    <p:sldId id="299" r:id="rId21"/>
    <p:sldId id="301" r:id="rId22"/>
    <p:sldId id="302" r:id="rId23"/>
    <p:sldId id="303" r:id="rId24"/>
    <p:sldId id="304" r:id="rId25"/>
    <p:sldId id="300" r:id="rId26"/>
    <p:sldId id="287" r:id="rId27"/>
    <p:sldId id="306" r:id="rId28"/>
    <p:sldId id="307" r:id="rId29"/>
    <p:sldId id="288" r:id="rId30"/>
    <p:sldId id="308"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47" autoAdjust="0"/>
  </p:normalViewPr>
  <p:slideViewPr>
    <p:cSldViewPr snapToGrid="0">
      <p:cViewPr varScale="1">
        <p:scale>
          <a:sx n="103" d="100"/>
          <a:sy n="103" d="100"/>
        </p:scale>
        <p:origin x="852"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This presentation is an overview of the federal Family and Medical Leave Act. State and/or local laws may also apply and may differ from the federal requirements. Be sure to update the following slides based on any state/local requirements.</a:t>
            </a:r>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no provisions in the FMLA allowing for a father who is not married to the mother to take leave to care for the mother due to complications or to attend prenatal appointments.</a:t>
            </a:r>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3182571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examples include: Chronic conditions such as asthma, diabetes and epilepsy. Permanent or long-term conditions such as Alzheimer's, severe stroke or terminal disease.  Conditions requiring multiple treatments and recovery from treatments, such as cancer, severe arthritis and kidney disease. Treatment for substance abuse by a health care provider or by a provider of health care services on referral by a health care provider.</a:t>
            </a:r>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117990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413354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775858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6805238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Spouse means a husband or wife as defined or recognized in the State where the individual was married and includes individuals in a same-sex marriage or common law marriage. Spouse also includes a husband or wife in a marriage that was validly entered into outside of the United States if the marriage could have been entered into in at least one State</a:t>
            </a:r>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324326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must be a medical need for intermittent or reduced schedule leave taken because of the employee's own serious health condition, a serious health condition of a covered family member, or the serious injury or illness of a covered servicemember, and it must be that such medical need can be best accommodated through an intermittent or reduced leave schedule.</a:t>
            </a:r>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173170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721391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41125623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Employers are not permitted to request a medical certification from an employee requesting time off to bond with a healthy newborn child or a child placed for adoption or foster care because there is no medical necessity required for this type of leave. </a:t>
            </a:r>
            <a:r>
              <a:rPr lang="en-US" b="0" i="0" dirty="0">
                <a:solidFill>
                  <a:srgbClr val="494949"/>
                </a:solidFill>
                <a:effectLst/>
                <a:latin typeface="proxima-nova"/>
              </a:rPr>
              <a:t>Employers may ask for documentation of the child's date of birth or placement date when necessary to determine eligibility for bonding leave.</a:t>
            </a:r>
            <a:endParaRPr lang="en-US" sz="1200"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474947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2943667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765865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16132777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copy of the company’s FMLA policy and insert highlights from the policy on this slide.</a:t>
            </a:r>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3323596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23440236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FMLA uses the same definition of “employer” as the Fair Labor Standards Act (FLSA) and includes any person acting directly or indirectly in the interest of an employer in relation to an employee. </a:t>
            </a:r>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228915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Detailed information on the FMLA is available at https://www.dol.gov/agencies/whd/fmla</a:t>
            </a:r>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415150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1812204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94949"/>
                </a:solidFill>
                <a:effectLst/>
                <a:latin typeface="proxima-nova"/>
              </a:rPr>
              <a:t>An employee who works remotely (75 miles or more from the employer's office) is covered under the FMLA if the office to which the employee reports and from which assignments are made has 50 or more employees working within 75 miles of its location. </a:t>
            </a:r>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94779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8/5/2021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8/5/2021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8/5/2021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8/5/2021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8/5/2021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8/5/2021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8/5/2021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8/5/2021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8/5/2021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8/5/2021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8/5/2021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Male and female couple holding a newborn baby and smiling. ">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39713" y="1119188"/>
            <a:ext cx="3557587" cy="13827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Family and Medical Leave Act (FMLA)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31437"/>
            <a:ext cx="10515600" cy="4655975"/>
          </a:xfrm>
        </p:spPr>
        <p:txBody>
          <a:bodyPr>
            <a:normAutofit fontScale="85000" lnSpcReduction="20000"/>
          </a:bodyPr>
          <a:lstStyle/>
          <a:p>
            <a:pPr marL="0" indent="0">
              <a:buNone/>
            </a:pPr>
            <a:r>
              <a:rPr lang="en-US" dirty="0"/>
              <a:t>There are several qualifying reasons for FMLA leave:</a:t>
            </a:r>
          </a:p>
          <a:p>
            <a:pPr marL="0" indent="0">
              <a:buNone/>
            </a:pPr>
            <a:endParaRPr lang="en-US" dirty="0"/>
          </a:p>
          <a:p>
            <a:r>
              <a:rPr lang="en-US" dirty="0"/>
              <a:t>For the birth of a child and to care for the newborn child.</a:t>
            </a:r>
          </a:p>
          <a:p>
            <a:r>
              <a:rPr lang="en-US" dirty="0"/>
              <a:t>For placement with the employee of a child for adoption or foster care.</a:t>
            </a:r>
          </a:p>
          <a:p>
            <a:r>
              <a:rPr lang="en-US" dirty="0"/>
              <a:t>To care for the employee’s spouse, child or parent with a serious health condition.</a:t>
            </a:r>
          </a:p>
          <a:p>
            <a:r>
              <a:rPr lang="en-US" dirty="0"/>
              <a:t>Because of a serious health condition that makes the employee unable to perform the functions of the employee’s job.</a:t>
            </a:r>
          </a:p>
          <a:p>
            <a:r>
              <a:rPr lang="en-US" dirty="0"/>
              <a:t>Because of any qualifying exigency arising out of the fact that the employee’s spouse, child or parent is a military member on covered active duty (or has been notified of an impending call or order to covered active duty status).</a:t>
            </a:r>
          </a:p>
          <a:p>
            <a:r>
              <a:rPr lang="en-US" dirty="0"/>
              <a:t>To care for a covered service member with a serious injury or illness if the employee is the spouse, child, parent or next of kin of the covered service member. </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03445"/>
            <a:ext cx="10515600" cy="4818030"/>
          </a:xfrm>
        </p:spPr>
        <p:txBody>
          <a:bodyPr>
            <a:normAutofit fontScale="92500" lnSpcReduction="10000"/>
          </a:bodyPr>
          <a:lstStyle/>
          <a:p>
            <a:pPr marL="0" indent="0">
              <a:buNone/>
            </a:pPr>
            <a:r>
              <a:rPr lang="en-US" b="1" dirty="0"/>
              <a:t>Birth of a child and to care for the newborn child (up to 12 weeks of leave in a 12-month period): </a:t>
            </a:r>
          </a:p>
          <a:p>
            <a:r>
              <a:rPr lang="en-US" dirty="0"/>
              <a:t>Both the mother and father are entitled to take FMLA to bond with a newborn child. No medical necessity is required for bonding leave.</a:t>
            </a:r>
          </a:p>
          <a:p>
            <a:r>
              <a:rPr lang="en-US" dirty="0"/>
              <a:t>An expectant mother may take FMLA leave for prenatal care appointments and time off during the pregnancy if the pregnancy makes her unable to work before the actual birth of the child due to severe morning sickness, bed rest, etc. </a:t>
            </a:r>
          </a:p>
          <a:p>
            <a:r>
              <a:rPr lang="en-US" dirty="0"/>
              <a:t>The spouse of an expectant mother may take FMLA leave to attend prenatal care appointments or to care for the spouse if needed during or after the pregnancy. </a:t>
            </a:r>
          </a:p>
          <a:p>
            <a:r>
              <a:rPr lang="en-US" dirty="0"/>
              <a:t>An employee's entitlement to FMLA leave for birth and bonding expires 12 months after the date of birth.</a:t>
            </a:r>
          </a:p>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03445"/>
            <a:ext cx="10515600" cy="4273518"/>
          </a:xfrm>
        </p:spPr>
        <p:txBody>
          <a:bodyPr>
            <a:normAutofit fontScale="92500"/>
          </a:bodyPr>
          <a:lstStyle/>
          <a:p>
            <a:pPr marL="0" indent="0">
              <a:buNone/>
            </a:pPr>
            <a:r>
              <a:rPr lang="en-US" b="1" dirty="0"/>
              <a:t>Placement with the employee of a child for adoption or foster care (up to 12 weeks of leave in a 12-month period): </a:t>
            </a:r>
          </a:p>
          <a:p>
            <a:pPr marL="0" indent="0">
              <a:buNone/>
            </a:pPr>
            <a:endParaRPr lang="en-US" b="1" dirty="0"/>
          </a:p>
          <a:p>
            <a:r>
              <a:rPr lang="en-US" dirty="0"/>
              <a:t>Employees may take FMLA leave before the actual placement or adoption of a child if an absence from work is required for the placement process, including court appearances, counseling and doctor or attorney visits. </a:t>
            </a:r>
          </a:p>
          <a:p>
            <a:r>
              <a:rPr lang="en-US" dirty="0"/>
              <a:t>Leave is also available for bonding with the child after adoption or placement. </a:t>
            </a:r>
          </a:p>
          <a:p>
            <a:r>
              <a:rPr lang="en-US" dirty="0"/>
              <a:t>An employee’s entitlement to FMLA leave for the placement of a child for adoption or foster care expires 12 months after the placement.</a:t>
            </a:r>
          </a:p>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342219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03445"/>
            <a:ext cx="10515600" cy="4589430"/>
          </a:xfrm>
        </p:spPr>
        <p:txBody>
          <a:bodyPr>
            <a:normAutofit fontScale="92500" lnSpcReduction="10000"/>
          </a:bodyPr>
          <a:lstStyle/>
          <a:p>
            <a:pPr marL="0" indent="0">
              <a:buNone/>
            </a:pPr>
            <a:r>
              <a:rPr lang="en-US" sz="2600" b="1" dirty="0"/>
              <a:t>A serious health condition that makes the employee unable to perform the functions of the employee’s job (up to 12 weeks of leave in a 12-month period):</a:t>
            </a:r>
            <a:br>
              <a:rPr lang="en-US" sz="2600" b="1" dirty="0"/>
            </a:br>
            <a:endParaRPr lang="en-US" sz="2600" b="1" dirty="0"/>
          </a:p>
          <a:p>
            <a:r>
              <a:rPr lang="en-US" sz="2600" dirty="0"/>
              <a:t>A serious health condition is an illness, injury, impairment, or physical or mental condition that involves inpatient care or continuing treatment by a health care provider. In general, a serious health condition includes the following:</a:t>
            </a:r>
          </a:p>
          <a:p>
            <a:pPr lvl="1">
              <a:buFont typeface="Courier New" panose="02070309020205020404" pitchFamily="49" charset="0"/>
              <a:buChar char="o"/>
            </a:pPr>
            <a:r>
              <a:rPr lang="en-US" sz="2600" dirty="0"/>
              <a:t>Any overnight admission to a hospital, hospice or residential medical care facility.</a:t>
            </a:r>
          </a:p>
          <a:p>
            <a:pPr lvl="1">
              <a:buFont typeface="Courier New" panose="02070309020205020404" pitchFamily="49" charset="0"/>
              <a:buChar char="o"/>
            </a:pPr>
            <a:r>
              <a:rPr lang="en-US" sz="2600" dirty="0"/>
              <a:t>Continuing treatment by a health care provider that results in a period of incapacity of more than three consecutive days and necessary follow-up treatment (e.g., additional doctor or nurse visits, prescription medication, physical therapy). </a:t>
            </a:r>
          </a:p>
          <a:p>
            <a:pPr lvl="1">
              <a:buFont typeface="Courier New" panose="02070309020205020404" pitchFamily="49" charset="0"/>
              <a:buChar char="o"/>
            </a:pPr>
            <a:r>
              <a:rPr lang="en-US" sz="2600" dirty="0"/>
              <a:t>Chronic conditions requiring periodic health care visits at least twice a year.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42571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74033"/>
            <a:ext cx="10515600" cy="4318842"/>
          </a:xfrm>
        </p:spPr>
        <p:txBody>
          <a:bodyPr>
            <a:normAutofit/>
          </a:bodyPr>
          <a:lstStyle/>
          <a:p>
            <a:pPr marL="0" indent="0">
              <a:buNone/>
            </a:pPr>
            <a:r>
              <a:rPr lang="en-US" sz="2600" b="1" dirty="0"/>
              <a:t>Caring for the employee’s spouse, child or parent with a serious health condition.</a:t>
            </a:r>
          </a:p>
          <a:p>
            <a:pPr marL="0" indent="0">
              <a:buNone/>
            </a:pPr>
            <a:endParaRPr lang="en-US" sz="2600" dirty="0"/>
          </a:p>
          <a:p>
            <a:pPr marL="0" indent="0">
              <a:buNone/>
            </a:pPr>
            <a:r>
              <a:rPr lang="en-US" sz="2600" dirty="0"/>
              <a:t>The same definition of serious health condition applies when leave is needed to care for a family member.</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511497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782147"/>
            <a:ext cx="10515600" cy="4939328"/>
          </a:xfrm>
        </p:spPr>
        <p:txBody>
          <a:bodyPr>
            <a:normAutofit fontScale="55000" lnSpcReduction="20000"/>
          </a:bodyPr>
          <a:lstStyle/>
          <a:p>
            <a:pPr marL="0" indent="0">
              <a:buNone/>
            </a:pPr>
            <a:r>
              <a:rPr lang="en-US" sz="4000" b="1" dirty="0"/>
              <a:t>A qualifying exigency arising out of the fact that the employee’s spouse, child or parent is a military member on covered active duty or has been notified of an impending call or order to covered active duty status (up to 12 weeks of leave in a 12-month period).</a:t>
            </a:r>
          </a:p>
          <a:p>
            <a:pPr marL="0" indent="0">
              <a:buNone/>
            </a:pPr>
            <a:r>
              <a:rPr lang="en-US" sz="4000" dirty="0"/>
              <a:t>This leave may commence as soon as the individual receives the call-up notice. A qualifying exigency must be one of the following:</a:t>
            </a:r>
            <a:br>
              <a:rPr lang="en-US" sz="3400" dirty="0"/>
            </a:br>
            <a:endParaRPr lang="en-US" sz="3400" dirty="0"/>
          </a:p>
          <a:p>
            <a:pPr lvl="1"/>
            <a:r>
              <a:rPr lang="en-US" sz="3600" dirty="0"/>
              <a:t>Short-notice deployment.</a:t>
            </a:r>
          </a:p>
          <a:p>
            <a:pPr lvl="1"/>
            <a:r>
              <a:rPr lang="en-US" sz="3600" dirty="0"/>
              <a:t>Military events and activities.</a:t>
            </a:r>
          </a:p>
          <a:p>
            <a:pPr lvl="1"/>
            <a:r>
              <a:rPr lang="en-US" sz="3600" dirty="0"/>
              <a:t>Child care and school activities.</a:t>
            </a:r>
          </a:p>
          <a:p>
            <a:pPr lvl="1"/>
            <a:r>
              <a:rPr lang="en-US" sz="3600" dirty="0"/>
              <a:t>Financial and legal arrangements.</a:t>
            </a:r>
          </a:p>
          <a:p>
            <a:pPr lvl="1"/>
            <a:r>
              <a:rPr lang="en-US" sz="3600" dirty="0"/>
              <a:t>Counseling.</a:t>
            </a:r>
          </a:p>
          <a:p>
            <a:pPr lvl="1"/>
            <a:r>
              <a:rPr lang="en-US" sz="3600" dirty="0"/>
              <a:t>Rest and recuperation (up to 15 days).</a:t>
            </a:r>
          </a:p>
          <a:p>
            <a:pPr lvl="1"/>
            <a:r>
              <a:rPr lang="en-US" sz="3600" dirty="0"/>
              <a:t>Post-deployment activities.</a:t>
            </a:r>
          </a:p>
          <a:p>
            <a:pPr lvl="1"/>
            <a:r>
              <a:rPr lang="en-US" sz="3600" dirty="0"/>
              <a:t>Parental care.</a:t>
            </a:r>
          </a:p>
          <a:p>
            <a:pPr lvl="1"/>
            <a:r>
              <a:rPr lang="en-US" sz="3600" dirty="0"/>
              <a:t>Additional activities that arise out of active duty, provided that the company and the employee agree.</a:t>
            </a:r>
          </a:p>
          <a:p>
            <a:pPr marL="0" indent="0">
              <a:buNone/>
            </a:pPr>
            <a:br>
              <a:rPr lang="en-US" sz="3600" dirty="0"/>
            </a:b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17998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Qualifying reasons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15411"/>
            <a:ext cx="10515600" cy="4706063"/>
          </a:xfrm>
        </p:spPr>
        <p:txBody>
          <a:bodyPr>
            <a:normAutofit/>
          </a:bodyPr>
          <a:lstStyle/>
          <a:p>
            <a:pPr marL="0" indent="0">
              <a:buNone/>
            </a:pPr>
            <a:r>
              <a:rPr lang="en-US" sz="2600" b="1" dirty="0"/>
              <a:t>To care for a covered service member with a serious injury or illness if the employee is the spouse, child, parent or next of kin of the covered service member (up to 26 weeks of leave in a single 12-month period).</a:t>
            </a:r>
          </a:p>
          <a:p>
            <a:pPr marL="0" indent="0">
              <a:buNone/>
            </a:pPr>
            <a:endParaRPr lang="en-US" sz="2400" b="1" dirty="0"/>
          </a:p>
          <a:p>
            <a:r>
              <a:rPr lang="en-US" sz="2600" dirty="0"/>
              <a:t>Next-of-kin is defined as the closest blood relative of the injured or recovering service member.</a:t>
            </a:r>
          </a:p>
          <a:p>
            <a:r>
              <a:rPr lang="en-US" sz="2600" dirty="0"/>
              <a:t>Leave is available to care for a current servicemember or recent veteran who is undergoing medical treatment, recuperation or therapy, and is otherwise in outpatient status or on the temporary disability retired list for a serious injury or illness incurred or aggravated in the line of duty on active duty.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25560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3946947"/>
          </a:xfrm>
        </p:spPr>
        <p:txBody>
          <a:bodyPr>
            <a:normAutofit lnSpcReduction="10000"/>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400" b="1" i="0" u="none" strike="noStrike" kern="1200" cap="none" spc="0" normalizeH="0" baseline="0" noProof="0" dirty="0">
                <a:ln>
                  <a:noFill/>
                </a:ln>
                <a:effectLst/>
                <a:uLnTx/>
                <a:uFillTx/>
                <a:latin typeface="Arial" charset="0"/>
                <a:ea typeface="+mn-ea"/>
                <a:cs typeface="+mn-cs"/>
              </a:rPr>
              <a:t>FMLA 12-month period</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kumimoji="0" lang="en-US" sz="2400" b="0" i="0" u="none" strike="noStrike" kern="1200" cap="none" spc="0" normalizeH="0" baseline="0" noProof="0" dirty="0">
                <a:ln>
                  <a:noFill/>
                </a:ln>
                <a:effectLst/>
                <a:uLnTx/>
                <a:uFillTx/>
                <a:latin typeface="Arial" charset="0"/>
                <a:ea typeface="+mn-ea"/>
                <a:cs typeface="+mn-cs"/>
              </a:rPr>
              <a:t>An employer is permitted to choose one of the following methods for determining the 12-month period in which the 12 weeks of leave entitlement occurs:</a:t>
            </a:r>
          </a:p>
          <a:p>
            <a:pPr marL="628650" marR="0" lvl="1" indent="-285750" algn="l" defTabSz="685800" rtl="0" eaLnBrk="1" fontAlgn="auto" latinLnBrk="0" hangingPunct="1">
              <a:lnSpc>
                <a:spcPct val="90000"/>
              </a:lnSpc>
              <a:spcBef>
                <a:spcPts val="375"/>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latin typeface="Arial" charset="0"/>
                <a:ea typeface="+mn-ea"/>
                <a:cs typeface="+mn-cs"/>
              </a:rPr>
              <a:t>The calendar year.</a:t>
            </a:r>
          </a:p>
          <a:p>
            <a:pPr marL="628650" marR="0" lvl="1" indent="-285750" algn="l" defTabSz="685800" rtl="0" eaLnBrk="1" fontAlgn="auto" latinLnBrk="0" hangingPunct="1">
              <a:lnSpc>
                <a:spcPct val="90000"/>
              </a:lnSpc>
              <a:spcBef>
                <a:spcPts val="375"/>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latin typeface="Arial" charset="0"/>
                <a:ea typeface="+mn-ea"/>
                <a:cs typeface="+mn-cs"/>
              </a:rPr>
              <a:t>Any fixed 12-month leave year, such as a fiscal year.</a:t>
            </a:r>
          </a:p>
          <a:p>
            <a:pPr marL="628650" marR="0" lvl="1" indent="-285750" algn="l" defTabSz="685800" rtl="0" eaLnBrk="1" fontAlgn="auto" latinLnBrk="0" hangingPunct="1">
              <a:lnSpc>
                <a:spcPct val="90000"/>
              </a:lnSpc>
              <a:spcBef>
                <a:spcPts val="375"/>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latin typeface="Arial" charset="0"/>
                <a:ea typeface="+mn-ea"/>
                <a:cs typeface="+mn-cs"/>
              </a:rPr>
              <a:t>The 12-month period measured forward from the date an employee’s first FMLA leave begins.</a:t>
            </a:r>
          </a:p>
          <a:p>
            <a:pPr marL="628650" marR="0" lvl="1" indent="-285750" algn="l" defTabSz="685800" rtl="0" eaLnBrk="1" fontAlgn="auto" latinLnBrk="0" hangingPunct="1">
              <a:lnSpc>
                <a:spcPct val="90000"/>
              </a:lnSpc>
              <a:spcBef>
                <a:spcPts val="375"/>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latin typeface="Arial" charset="0"/>
                <a:ea typeface="+mn-ea"/>
                <a:cs typeface="+mn-cs"/>
              </a:rPr>
              <a:t>A rolling 12-month period measured backward from the date an employee uses any FMLA leave.</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3946947"/>
          </a:xfrm>
        </p:spPr>
        <p:txBody>
          <a:bodyPr>
            <a:normAutofit fontScale="92500" lnSpcReduction="20000"/>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400" b="1" i="0" u="none" strike="noStrike" kern="1200" cap="none" spc="0" normalizeH="0" baseline="0" noProof="0" dirty="0">
                <a:ln>
                  <a:noFill/>
                </a:ln>
                <a:effectLst/>
                <a:uLnTx/>
                <a:uFillTx/>
                <a:latin typeface="Arial" charset="0"/>
                <a:ea typeface="+mn-ea"/>
                <a:cs typeface="+mn-cs"/>
              </a:rPr>
              <a:t>Spouses who work for the same company</a:t>
            </a:r>
          </a:p>
          <a:p>
            <a:r>
              <a:rPr lang="en-US" dirty="0"/>
              <a:t>When spouses both work for the company and each wishes to take leave for the birth of a child, adoption or placement of a child for foster care, or to care for a parent (but not parent-in-law) with a serious health condition, the spouses may take only a combined total of 12 weeks of leave. </a:t>
            </a:r>
          </a:p>
          <a:p>
            <a:r>
              <a:rPr lang="en-US" dirty="0"/>
              <a:t>When spouses both work for the company and each wishes to take leave to care for a covered ill or injured service member, the husband and wife may take only a combined total of 26 weeks of leave. </a:t>
            </a:r>
          </a:p>
          <a:p>
            <a:r>
              <a:rPr lang="en-US" dirty="0"/>
              <a:t>Both spouses are entitled to a full 12 weeks of leave due to the employee’s own serious health condition or to care for a child with a serious health condition.</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808927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lnSpcReduction="10000"/>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Intermittent and reduced leave schedules</a:t>
            </a:r>
          </a:p>
          <a:p>
            <a:r>
              <a:rPr lang="en-US" sz="2600" dirty="0"/>
              <a:t>Intermittent leave is FMLA leave taken in separate blocks of time due to a single qualifying reason. </a:t>
            </a:r>
          </a:p>
          <a:p>
            <a:r>
              <a:rPr lang="en-US" sz="2600" dirty="0"/>
              <a:t>A reduced leave schedule is a leave schedule that reduces an employee's usual number of working hours per workweek, or hours per workday. </a:t>
            </a:r>
          </a:p>
          <a:p>
            <a:r>
              <a:rPr lang="en-US" sz="2600" dirty="0"/>
              <a:t>Employers must accommodate intermittent or reduced schedule leave when deemed medically necessary by a health care provider.</a:t>
            </a:r>
          </a:p>
          <a:p>
            <a:r>
              <a:rPr lang="en-US" sz="2600" dirty="0"/>
              <a:t>When leave is taken after the birth of a healthy child or placement of a healthy child for adoption or foster care, an employee may take leave intermittently or on a reduced leave schedule only if the employer agrees.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347311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t>Family and Medical Leave Act (FMLA) Training</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Transfer to an alternative position </a:t>
            </a:r>
          </a:p>
          <a:p>
            <a:pPr marL="0" indent="0">
              <a:buNone/>
            </a:pPr>
            <a:r>
              <a:rPr lang="en-US" sz="2600" dirty="0"/>
              <a:t>Employees taking FMLA leave intermittently or on a reduced leave schedule may be transferred temporarily to an available alternative position for which the employee is qualified, and which better accommodates recurring periods of leave than does the employee's regular position. </a:t>
            </a:r>
          </a:p>
          <a:p>
            <a:pPr marL="0" indent="0">
              <a:buNone/>
            </a:pPr>
            <a:r>
              <a:rPr lang="en-US" sz="2600" dirty="0"/>
              <a:t>The position into which the employee transfers must have the same pay and benefits as the previous position, although the duties may be different.</a:t>
            </a:r>
          </a:p>
          <a:p>
            <a:pPr marL="0" indent="0">
              <a:buNone/>
            </a:pPr>
            <a:endParaRPr lang="en-US" sz="26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550562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Substitution of paid leave</a:t>
            </a:r>
          </a:p>
          <a:p>
            <a:pPr marL="0" indent="0">
              <a:buNone/>
            </a:pPr>
            <a:r>
              <a:rPr lang="en-US" sz="2600" dirty="0"/>
              <a:t>FMLA does not require paid leave.</a:t>
            </a:r>
          </a:p>
          <a:p>
            <a:pPr marL="0" indent="0">
              <a:buNone/>
            </a:pPr>
            <a:r>
              <a:rPr lang="en-US" sz="2600" dirty="0"/>
              <a:t>The law allows employers to require employees to use any paid leave that they may have as part of their FMLA leave.</a:t>
            </a:r>
          </a:p>
          <a:p>
            <a:pPr marL="0" indent="0">
              <a:buNone/>
            </a:pPr>
            <a:r>
              <a:rPr lang="en-US" sz="2600" dirty="0"/>
              <a:t>The law also allows employees to use their paid time off (PTO) during their FMLA leave if the use of the PTO would meet the normal requirements for use (i.e., if PTO policy allows an employee to use PTO leave to care for a sick child, the employee may also use this leave during FMLA leave to care for a sick child).</a:t>
            </a:r>
          </a:p>
          <a:p>
            <a:pPr marL="0" indent="0">
              <a:buNone/>
            </a:pPr>
            <a:endParaRPr lang="en-US" sz="26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736376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Medical Certification</a:t>
            </a:r>
          </a:p>
          <a:p>
            <a:pPr marL="0" indent="0">
              <a:buNone/>
            </a:pPr>
            <a:r>
              <a:rPr lang="en-US" sz="2600" dirty="0"/>
              <a:t>The FMLA allows employers to require employees to submit certification of the need for FMLA leave. </a:t>
            </a:r>
          </a:p>
          <a:p>
            <a:pPr marL="0" indent="0">
              <a:buNone/>
            </a:pPr>
            <a:r>
              <a:rPr lang="en-US" sz="2600" dirty="0"/>
              <a:t>Certification may be required for:</a:t>
            </a:r>
          </a:p>
          <a:p>
            <a:pPr lvl="1"/>
            <a:r>
              <a:rPr lang="en-US" sz="2200" dirty="0"/>
              <a:t>An employee’s serious health condition.</a:t>
            </a:r>
          </a:p>
          <a:p>
            <a:pPr lvl="1"/>
            <a:r>
              <a:rPr lang="en-US" sz="2200" dirty="0"/>
              <a:t>A family member’s serious health condition.</a:t>
            </a:r>
          </a:p>
          <a:p>
            <a:pPr lvl="1"/>
            <a:r>
              <a:rPr lang="en-US" sz="2200" dirty="0"/>
              <a:t>The qualifying exigency for military family leave.</a:t>
            </a:r>
          </a:p>
          <a:p>
            <a:pPr lvl="1"/>
            <a:r>
              <a:rPr lang="en-US" sz="2200" dirty="0"/>
              <a:t>The serious injury or illness of a covered service member for military family leave.</a:t>
            </a:r>
          </a:p>
          <a:p>
            <a:pPr marL="0" indent="0">
              <a:buNone/>
            </a:pPr>
            <a:r>
              <a:rPr lang="en-US" sz="2600" dirty="0"/>
              <a:t>Employees must be given at least 15 calendar days to provide the certification.</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3596035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Notice Requirements</a:t>
            </a:r>
          </a:p>
          <a:p>
            <a:pPr marL="0" indent="0">
              <a:buNone/>
            </a:pPr>
            <a:r>
              <a:rPr lang="en-US" sz="2600" dirty="0"/>
              <a:t>Employees requesting FMLA leave must provide verbal or written notice of the need to the employer. Within five business days after the employee has provided this notice, HR will provide the employee with notice of FMLA eligibility and rights. </a:t>
            </a:r>
          </a:p>
          <a:p>
            <a:pPr marL="0" indent="0">
              <a:buNone/>
            </a:pPr>
            <a:r>
              <a:rPr lang="en-US" sz="2600" dirty="0"/>
              <a:t>When the need for leave is foreseeable, the employee must provide at least 30 days’ notice. </a:t>
            </a:r>
          </a:p>
          <a:p>
            <a:pPr marL="0" indent="0">
              <a:buNone/>
            </a:pPr>
            <a:r>
              <a:rPr lang="en-US" sz="2600" dirty="0"/>
              <a:t>When the employee becomes aware of the need for FMLA leave less than 30 days in advance, the employee must provide notice of the need for the leave either the same day or the next business day.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12082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Basic Provisions of the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600" b="1" i="0" u="none" strike="noStrike" kern="1200" cap="none" spc="0" normalizeH="0" baseline="0" noProof="0" dirty="0">
                <a:ln>
                  <a:noFill/>
                </a:ln>
                <a:effectLst/>
                <a:uLnTx/>
                <a:uFillTx/>
                <a:latin typeface="Arial" charset="0"/>
                <a:ea typeface="+mn-ea"/>
                <a:cs typeface="+mn-cs"/>
              </a:rPr>
              <a:t>Notice Requirements (cont.)</a:t>
            </a:r>
          </a:p>
          <a:p>
            <a:pPr marL="0" indent="0">
              <a:buNone/>
            </a:pPr>
            <a:r>
              <a:rPr lang="en-US" sz="2600" dirty="0"/>
              <a:t>When the need is not foreseeable, the employee must provide notice to the employer as soon as possible and practical within the time required by the employer’s usual and customary notice requirements.</a:t>
            </a:r>
          </a:p>
          <a:p>
            <a:pPr marL="0" indent="0">
              <a:buNone/>
            </a:pPr>
            <a:endParaRPr lang="en-US" sz="2600" dirty="0"/>
          </a:p>
          <a:p>
            <a:pPr marL="0" indent="0">
              <a:buNone/>
            </a:pPr>
            <a:r>
              <a:rPr lang="en-US" sz="2600" dirty="0"/>
              <a:t>Within five business days after the employee has provided enough information for the employer to determine if the leave is FMLA-qualifying, HR will complete and provide a written response to the employee regarding the designation of FMLA leave.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168286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267464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Our FMLA Policy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a:bodyPr>
          <a:lstStyle/>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309862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 Requirements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30016"/>
            <a:ext cx="10515600" cy="4262859"/>
          </a:xfrm>
        </p:spPr>
        <p:txBody>
          <a:bodyPr>
            <a:normAutofit/>
          </a:bodyPr>
          <a:lstStyle/>
          <a:p>
            <a:pPr defTabSz="685800">
              <a:lnSpc>
                <a:spcPct val="100000"/>
              </a:lnSpc>
              <a:spcBef>
                <a:spcPts val="750"/>
              </a:spcBef>
              <a:spcAft>
                <a:spcPts val="600"/>
              </a:spcAft>
              <a:defRPr/>
            </a:pPr>
            <a:r>
              <a:rPr kumimoji="0" lang="en-US" sz="2600" i="0" u="none" strike="noStrike" kern="1200" cap="none" spc="0" normalizeH="0" baseline="0" noProof="0" dirty="0">
                <a:ln>
                  <a:noFill/>
                </a:ln>
                <a:effectLst/>
                <a:uLnTx/>
                <a:uFillTx/>
                <a:latin typeface="Arial" charset="0"/>
                <a:ea typeface="+mn-ea"/>
                <a:cs typeface="+mn-cs"/>
              </a:rPr>
              <a:t>Notify employees of their rights to FMLA leave (point out the FMLA policy in the company handbook, display the FMLA poster and provide notices to an employee when you are made aware of a potential need for FMLA leave).</a:t>
            </a:r>
          </a:p>
          <a:p>
            <a:pPr defTabSz="685800">
              <a:lnSpc>
                <a:spcPct val="100000"/>
              </a:lnSpc>
              <a:spcBef>
                <a:spcPts val="750"/>
              </a:spcBef>
              <a:spcAft>
                <a:spcPts val="600"/>
              </a:spcAft>
              <a:defRPr/>
            </a:pPr>
            <a:r>
              <a:rPr kumimoji="0" lang="en-US" sz="2600" i="0" u="none" strike="noStrike" kern="1200" cap="none" spc="0" normalizeH="0" baseline="0" noProof="0" dirty="0">
                <a:ln>
                  <a:noFill/>
                </a:ln>
                <a:effectLst/>
                <a:uLnTx/>
                <a:uFillTx/>
                <a:latin typeface="Arial" charset="0"/>
                <a:ea typeface="+mn-ea"/>
                <a:cs typeface="+mn-cs"/>
              </a:rPr>
              <a:t>Continue health benefits at the same level as before the start of the FMLA leave. Refer to the FMLA policy for information regarding other employee benefits during leave.</a:t>
            </a:r>
          </a:p>
          <a:p>
            <a:pPr defTabSz="685800">
              <a:lnSpc>
                <a:spcPct val="100000"/>
              </a:lnSpc>
              <a:spcBef>
                <a:spcPts val="750"/>
              </a:spcBef>
              <a:spcAft>
                <a:spcPts val="600"/>
              </a:spcAft>
              <a:defRPr/>
            </a:pPr>
            <a:r>
              <a:rPr kumimoji="0" lang="en-US" sz="2600" i="0" u="none" strike="noStrike" kern="1200" cap="none" spc="0" normalizeH="0" baseline="0" noProof="0" dirty="0">
                <a:ln>
                  <a:noFill/>
                </a:ln>
                <a:effectLst/>
                <a:uLnTx/>
                <a:uFillTx/>
                <a:latin typeface="Arial" charset="0"/>
                <a:ea typeface="+mn-ea"/>
                <a:cs typeface="+mn-cs"/>
              </a:rPr>
              <a:t>Reinstate the employee to the same or an equivalent position upon conclusion of the FMLA leave.</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28</a:t>
            </a:fld>
            <a:endParaRPr lang="en-US" dirty="0"/>
          </a:p>
        </p:txBody>
      </p:sp>
    </p:spTree>
    <p:extLst>
      <p:ext uri="{BB962C8B-B14F-4D97-AF65-F5344CB8AC3E}">
        <p14:creationId xmlns:p14="http://schemas.microsoft.com/office/powerpoint/2010/main" val="3192288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Actions Prohibited by the FMLA</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29</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827248"/>
            <a:ext cx="9409043" cy="5515356"/>
          </a:xfrm>
          <a:prstGeom prst="rect">
            <a:avLst/>
          </a:prstGeom>
          <a:noFill/>
        </p:spPr>
        <p:txBody>
          <a:bodyPr wrap="square" rtlCol="0">
            <a:spAutoFit/>
          </a:bodyPr>
          <a:lstStyle/>
          <a:p>
            <a:pPr marL="285750" indent="-285750">
              <a:buFont typeface="Arial" panose="020B0604020202020204" pitchFamily="34" charset="0"/>
              <a:buChar char="•"/>
            </a:pPr>
            <a:r>
              <a:rPr lang="en-US" dirty="0"/>
              <a:t>Do not make </a:t>
            </a:r>
            <a:r>
              <a:rPr lang="en-US" dirty="0" err="1"/>
              <a:t>prehire</a:t>
            </a:r>
            <a:r>
              <a:rPr lang="en-US" dirty="0"/>
              <a:t> inquiries regarding the need for FMLA leave.</a:t>
            </a:r>
          </a:p>
          <a:p>
            <a:pPr marL="285750" indent="-285750">
              <a:buFont typeface="Arial" panose="020B0604020202020204" pitchFamily="34" charset="0"/>
              <a:buChar char="•"/>
            </a:pPr>
            <a:r>
              <a:rPr lang="en-US" dirty="0"/>
              <a:t>Do not ask a doctor’s note for each use of intermittent FMLA leave. (Contact the HR manager if you question an employee’s use of FMLA leave.) </a:t>
            </a:r>
          </a:p>
          <a:p>
            <a:pPr marL="285750" indent="-285750">
              <a:buFont typeface="Arial" panose="020B0604020202020204" pitchFamily="34" charset="0"/>
              <a:buChar char="•"/>
            </a:pPr>
            <a:r>
              <a:rPr lang="en-US" dirty="0"/>
              <a:t>Do not interfere with an employee’s rights under the FMLA.</a:t>
            </a:r>
          </a:p>
          <a:p>
            <a:pPr marL="285750" indent="-285750">
              <a:buFont typeface="Arial" panose="020B0604020202020204" pitchFamily="34" charset="0"/>
              <a:buChar char="•"/>
            </a:pPr>
            <a:r>
              <a:rPr lang="en-US" dirty="0"/>
              <a:t>Do not retaliate against employees who exercise their FMLA rights or file FMLA complaints.</a:t>
            </a:r>
          </a:p>
          <a:p>
            <a:pPr marL="285750" indent="-285750">
              <a:buFont typeface="Arial" panose="020B0604020202020204" pitchFamily="34" charset="0"/>
              <a:buChar char="•"/>
            </a:pPr>
            <a:endParaRPr lang="en-US" dirty="0"/>
          </a:p>
          <a:p>
            <a:pPr marL="0" indent="0">
              <a:buNone/>
            </a:pPr>
            <a:r>
              <a:rPr lang="en-US" dirty="0"/>
              <a:t>Managers and officers violating the requirements of the FMLA may be held individually liable for violations of the law.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1996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25553"/>
            <a:ext cx="10515600" cy="3592789"/>
          </a:xfrm>
        </p:spPr>
        <p:txBody>
          <a:bodyPr/>
          <a:lstStyle/>
          <a:p>
            <a:pPr marL="0" indent="0">
              <a:buNone/>
            </a:pPr>
            <a:r>
              <a:rPr lang="en-US" dirty="0"/>
              <a:t>The Family and Medical Leave Act (FMLA) is a federal law that provides eligible employees with unpaid, job-protected leave for specified family and medical reasons. </a:t>
            </a:r>
          </a:p>
          <a:p>
            <a:pPr marL="0" indent="0">
              <a:buNone/>
            </a:pPr>
            <a:endParaRPr lang="en-US" dirty="0"/>
          </a:p>
          <a:p>
            <a:pPr marL="0" indent="0">
              <a:buNone/>
            </a:pPr>
            <a:r>
              <a:rPr lang="en-US" dirty="0"/>
              <a:t>Of all federal employment laws, the FMLA is one of the most popular and beneficial to employees. Most employees are aware of the basic requirements of the law, but they may not realize the law provides employers with various options on how to administer FMLA leave. </a:t>
            </a:r>
          </a:p>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30</a:t>
            </a:fld>
            <a:endParaRPr lang="en-US" dirty="0"/>
          </a:p>
        </p:txBody>
      </p:sp>
    </p:spTree>
    <p:extLst>
      <p:ext uri="{BB962C8B-B14F-4D97-AF65-F5344CB8AC3E}">
        <p14:creationId xmlns:p14="http://schemas.microsoft.com/office/powerpoint/2010/main" val="2434406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31</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25553"/>
            <a:ext cx="10515600" cy="3592789"/>
          </a:xfrm>
        </p:spPr>
        <p:txBody>
          <a:bodyPr/>
          <a:lstStyle/>
          <a:p>
            <a:pPr marL="0" indent="0">
              <a:buNone/>
            </a:pPr>
            <a:r>
              <a:rPr lang="en-US" dirty="0"/>
              <a:t>It is essential for all supervisors, in addition to the HR staff, to know what the FMLA is and to understand how to comply with the FMLA and with our own FMLA policy.</a:t>
            </a:r>
          </a:p>
          <a:p>
            <a:pPr marL="0" indent="0">
              <a:buNone/>
            </a:pPr>
            <a:endParaRPr lang="en-US" dirty="0"/>
          </a:p>
          <a:p>
            <a:pPr marL="0" indent="0">
              <a:buNone/>
            </a:pPr>
            <a:r>
              <a:rPr lang="en-US" dirty="0"/>
              <a:t>This presentation provides that information and will help you, as supervisors, make sure that your employees receive the full and correct benefit of the law. </a:t>
            </a:r>
          </a:p>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344963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fontScale="85000" lnSpcReduction="2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50000"/>
              </a:lnSpc>
              <a:buFont typeface="Arial" panose="020B0604020202020204" pitchFamily="34" charset="0"/>
              <a:buChar char="•"/>
            </a:pPr>
            <a:r>
              <a:rPr lang="en-US" sz="2800" dirty="0">
                <a:solidFill>
                  <a:schemeClr val="tx1"/>
                </a:solidFill>
                <a:latin typeface="+mn-lt"/>
              </a:rPr>
              <a:t>Employer coverage.</a:t>
            </a:r>
          </a:p>
          <a:p>
            <a:pPr marL="457200" indent="-457200">
              <a:lnSpc>
                <a:spcPct val="150000"/>
              </a:lnSpc>
              <a:buFont typeface="Arial" panose="020B0604020202020204" pitchFamily="34" charset="0"/>
              <a:buChar char="•"/>
            </a:pPr>
            <a:r>
              <a:rPr lang="en-US" sz="2800" dirty="0">
                <a:solidFill>
                  <a:schemeClr val="tx1"/>
                </a:solidFill>
                <a:latin typeface="+mn-lt"/>
              </a:rPr>
              <a:t>Employee eligibility.</a:t>
            </a:r>
          </a:p>
          <a:p>
            <a:pPr marL="457200" indent="-457200">
              <a:lnSpc>
                <a:spcPct val="150000"/>
              </a:lnSpc>
              <a:buFont typeface="Arial" panose="020B0604020202020204" pitchFamily="34" charset="0"/>
              <a:buChar char="•"/>
            </a:pPr>
            <a:r>
              <a:rPr lang="en-US" sz="2800" dirty="0">
                <a:solidFill>
                  <a:schemeClr val="tx1"/>
                </a:solidFill>
                <a:latin typeface="+mn-lt"/>
              </a:rPr>
              <a:t>Qualifying reasons for leave.</a:t>
            </a:r>
          </a:p>
          <a:p>
            <a:pPr marL="457200" indent="-457200">
              <a:lnSpc>
                <a:spcPct val="150000"/>
              </a:lnSpc>
              <a:buFont typeface="Arial" panose="020B0604020202020204" pitchFamily="34" charset="0"/>
              <a:buChar char="•"/>
            </a:pPr>
            <a:r>
              <a:rPr lang="en-US" sz="2800" dirty="0">
                <a:solidFill>
                  <a:schemeClr val="tx1"/>
                </a:solidFill>
                <a:latin typeface="+mn-lt"/>
              </a:rPr>
              <a:t>Basic provisions of the law.</a:t>
            </a:r>
          </a:p>
          <a:p>
            <a:pPr marL="457200" indent="-457200">
              <a:lnSpc>
                <a:spcPct val="150000"/>
              </a:lnSpc>
              <a:buFont typeface="Arial" panose="020B0604020202020204" pitchFamily="34" charset="0"/>
              <a:buChar char="•"/>
            </a:pPr>
            <a:r>
              <a:rPr lang="en-US" sz="2800" dirty="0">
                <a:solidFill>
                  <a:schemeClr val="tx1"/>
                </a:solidFill>
                <a:latin typeface="+mn-lt"/>
              </a:rPr>
              <a:t>Our FMLA policy.</a:t>
            </a:r>
          </a:p>
          <a:p>
            <a:pPr marL="457200" indent="-457200">
              <a:lnSpc>
                <a:spcPct val="150000"/>
              </a:lnSpc>
              <a:buFont typeface="Arial" panose="020B0604020202020204" pitchFamily="34" charset="0"/>
              <a:buChar char="•"/>
            </a:pPr>
            <a:r>
              <a:rPr lang="en-US" sz="2800" dirty="0">
                <a:solidFill>
                  <a:schemeClr val="tx1"/>
                </a:solidFill>
                <a:latin typeface="+mn-lt"/>
              </a:rPr>
              <a:t>Additional employer requirements of the FMLA.</a:t>
            </a:r>
          </a:p>
          <a:p>
            <a:pPr marL="457200" indent="-457200">
              <a:lnSpc>
                <a:spcPct val="150000"/>
              </a:lnSpc>
              <a:buFont typeface="Arial" panose="020B0604020202020204" pitchFamily="34" charset="0"/>
              <a:buChar char="•"/>
            </a:pPr>
            <a:r>
              <a:rPr lang="en-US" sz="2800" dirty="0">
                <a:solidFill>
                  <a:schemeClr val="tx1"/>
                </a:solidFill>
                <a:latin typeface="+mn-lt"/>
              </a:rPr>
              <a:t>Actions prohibited by the FMLA.</a:t>
            </a: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Employers Covered by FMLA</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0727"/>
            <a:ext cx="10515600" cy="4096236"/>
          </a:xfrm>
        </p:spPr>
        <p:txBody>
          <a:bodyPr>
            <a:normAutofit fontScale="92500" lnSpcReduction="20000"/>
          </a:bodyPr>
          <a:lstStyle/>
          <a:p>
            <a:pPr marL="0" indent="0">
              <a:buNone/>
            </a:pPr>
            <a:r>
              <a:rPr lang="en-US" dirty="0"/>
              <a:t>A covered employer is one of the following: </a:t>
            </a:r>
          </a:p>
          <a:p>
            <a:pPr marL="0" indent="0">
              <a:buNone/>
            </a:pPr>
            <a:endParaRPr lang="en-US" dirty="0"/>
          </a:p>
          <a:p>
            <a:r>
              <a:rPr lang="en-US" dirty="0"/>
              <a:t>A private-sector employer with 50 or more employees in 20 or more workweeks in the current or preceding calendar year, including a joint employer or successor in interest to a covered employer. </a:t>
            </a:r>
          </a:p>
          <a:p>
            <a:endParaRPr lang="en-US" dirty="0"/>
          </a:p>
          <a:p>
            <a:r>
              <a:rPr lang="en-US" dirty="0"/>
              <a:t>A public agency, including a local, state or federal government agency, regardless of the number of workers it employs.</a:t>
            </a:r>
          </a:p>
          <a:p>
            <a:endParaRPr lang="en-US" dirty="0"/>
          </a:p>
          <a:p>
            <a:r>
              <a:rPr lang="en-US" dirty="0"/>
              <a:t>A public or private elementary or secondary school, regardless of the number of workers it employs.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Employees Eligible for FMLA Leave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25624"/>
            <a:ext cx="10515600" cy="4425885"/>
          </a:xfrm>
        </p:spPr>
        <p:txBody>
          <a:bodyPr>
            <a:normAutofit fontScale="92500" lnSpcReduction="20000"/>
          </a:bodyPr>
          <a:lstStyle/>
          <a:p>
            <a:pPr marL="0" indent="0">
              <a:buNone/>
            </a:pPr>
            <a:r>
              <a:rPr lang="en-US" dirty="0"/>
              <a:t>An eligible employee meets the following criteria: </a:t>
            </a:r>
          </a:p>
          <a:p>
            <a:pPr marL="0" indent="0">
              <a:buNone/>
            </a:pPr>
            <a:endParaRPr lang="en-US" dirty="0"/>
          </a:p>
          <a:p>
            <a:r>
              <a:rPr lang="en-US" dirty="0"/>
              <a:t>Works for a covered employer. </a:t>
            </a:r>
          </a:p>
          <a:p>
            <a:endParaRPr lang="en-US" dirty="0"/>
          </a:p>
          <a:p>
            <a:r>
              <a:rPr lang="en-US" dirty="0"/>
              <a:t>Has worked for the employer for at least 12 months. </a:t>
            </a:r>
          </a:p>
          <a:p>
            <a:endParaRPr lang="en-US" dirty="0"/>
          </a:p>
          <a:p>
            <a:r>
              <a:rPr lang="en-US" dirty="0"/>
              <a:t>Has at least 1,250 hours of service for the employer during the 12-month period immediately preceding the leave.</a:t>
            </a:r>
          </a:p>
          <a:p>
            <a:endParaRPr lang="en-US" dirty="0"/>
          </a:p>
          <a:p>
            <a:r>
              <a:rPr lang="en-US" dirty="0"/>
              <a:t>Works at a location where the employer has at least 50 employees within 75 miles. </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Employees Eligible for FMLA Leave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lstStyle/>
          <a:p>
            <a:pPr marL="0" indent="0">
              <a:buNone/>
            </a:pPr>
            <a:r>
              <a:rPr lang="en-US" dirty="0"/>
              <a:t>The 12 months of employment do not need to be consecutive. </a:t>
            </a:r>
          </a:p>
          <a:p>
            <a:pPr marL="0" indent="0">
              <a:buNone/>
            </a:pPr>
            <a:endParaRPr lang="en-US" dirty="0"/>
          </a:p>
          <a:p>
            <a:pPr marL="0" indent="0">
              <a:buNone/>
            </a:pPr>
            <a:r>
              <a:rPr lang="en-US" dirty="0"/>
              <a:t>Separate periods of employment will be counted, provided that the break in service does not exceed seven years. </a:t>
            </a:r>
          </a:p>
          <a:p>
            <a:pPr marL="0" indent="0">
              <a:buNone/>
            </a:pPr>
            <a:endParaRPr lang="en-US" dirty="0"/>
          </a:p>
          <a:p>
            <a:pPr marL="0" indent="0">
              <a:buNone/>
            </a:pPr>
            <a:r>
              <a:rPr lang="en-US" dirty="0"/>
              <a:t>Separate periods of employment will be counted if the break in service exceeds seven years due to military service obligations or when there is a written agreement stating the employer’s intention to rehire the employee after the service break. </a:t>
            </a:r>
          </a:p>
          <a:p>
            <a:pPr marL="0" indent="0">
              <a:buNone/>
            </a:pPr>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90532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625</TotalTime>
  <Words>2842</Words>
  <Application>Microsoft Office PowerPoint</Application>
  <PresentationFormat>Widescreen</PresentationFormat>
  <Paragraphs>230</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Courier New</vt:lpstr>
      <vt:lpstr>proxima-nova</vt:lpstr>
      <vt:lpstr>Office Theme</vt:lpstr>
      <vt:lpstr>Family and Medical Leave Act (FMLA) Training</vt:lpstr>
      <vt:lpstr>WELCOME!</vt:lpstr>
      <vt:lpstr>Introduction</vt:lpstr>
      <vt:lpstr>Introduction</vt:lpstr>
      <vt:lpstr>Agenda</vt:lpstr>
      <vt:lpstr>Employers Covered by FMLA</vt:lpstr>
      <vt:lpstr>Employees Eligible for FMLA Leave</vt:lpstr>
      <vt:lpstr>Employees Eligible for FMLA Leave (cont.)</vt:lpstr>
      <vt:lpstr>Questions? Comments?</vt:lpstr>
      <vt:lpstr>Qualifying reasons for FMLA leave</vt:lpstr>
      <vt:lpstr>Qualifying reasons for FMLA leave (cont.)</vt:lpstr>
      <vt:lpstr>Qualifying reasons for FMLA leave (cont.)</vt:lpstr>
      <vt:lpstr>Qualifying reasons for FMLA leave (cont.)</vt:lpstr>
      <vt:lpstr>Qualifying reasons for FMLA leave (cont.)</vt:lpstr>
      <vt:lpstr>Qualifying reasons for FMLA leave (cont.)</vt:lpstr>
      <vt:lpstr>Qualifying reasons for FMLA leave (cont.)</vt:lpstr>
      <vt:lpstr>Basic Provisions of the FMLA</vt:lpstr>
      <vt:lpstr>Basic Provisions of the FMLA</vt:lpstr>
      <vt:lpstr>Basic Provisions of the FMLA</vt:lpstr>
      <vt:lpstr>Basic Provisions of the FMLA</vt:lpstr>
      <vt:lpstr>Basic Provisions of the FMLA</vt:lpstr>
      <vt:lpstr>Basic Provisions of the FMLA</vt:lpstr>
      <vt:lpstr>Basic Provisions of the FMLA</vt:lpstr>
      <vt:lpstr>Basic Provisions of the FMLA</vt:lpstr>
      <vt:lpstr>Questions? Comments?</vt:lpstr>
      <vt:lpstr>Our FMLA Policy</vt:lpstr>
      <vt:lpstr>Questions? Comments?</vt:lpstr>
      <vt:lpstr>Employer Requirements</vt:lpstr>
      <vt:lpstr>Actions Prohibited by the FMLA</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37</cp:revision>
  <dcterms:created xsi:type="dcterms:W3CDTF">2021-07-28T15:46:48Z</dcterms:created>
  <dcterms:modified xsi:type="dcterms:W3CDTF">2021-08-05T20:41:29Z</dcterms:modified>
</cp:coreProperties>
</file>