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sldIdLst>
    <p:sldId id="256" r:id="rId2"/>
    <p:sldId id="257" r:id="rId3"/>
    <p:sldId id="258" r:id="rId4"/>
    <p:sldId id="259" r:id="rId5"/>
    <p:sldId id="260" r:id="rId6"/>
    <p:sldId id="301" r:id="rId7"/>
    <p:sldId id="299" r:id="rId8"/>
    <p:sldId id="302" r:id="rId9"/>
    <p:sldId id="304" r:id="rId10"/>
    <p:sldId id="303" r:id="rId11"/>
    <p:sldId id="305" r:id="rId12"/>
    <p:sldId id="306" r:id="rId13"/>
    <p:sldId id="300"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 id="320" r:id="rId28"/>
    <p:sldId id="321" r:id="rId29"/>
    <p:sldId id="322" r:id="rId30"/>
    <p:sldId id="323" r:id="rId31"/>
    <p:sldId id="324" r:id="rId32"/>
    <p:sldId id="326" r:id="rId33"/>
    <p:sldId id="327" r:id="rId34"/>
    <p:sldId id="328" r:id="rId35"/>
    <p:sldId id="325" r:id="rId36"/>
    <p:sldId id="329" r:id="rId37"/>
    <p:sldId id="330" r:id="rId38"/>
    <p:sldId id="289" r:id="rId39"/>
    <p:sldId id="331" r:id="rId40"/>
    <p:sldId id="332" r:id="rId41"/>
    <p:sldId id="297" r:id="rId42"/>
    <p:sldId id="285"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0201" autoAdjust="0"/>
  </p:normalViewPr>
  <p:slideViewPr>
    <p:cSldViewPr snapToGrid="0">
      <p:cViewPr varScale="1">
        <p:scale>
          <a:sx n="77" d="100"/>
          <a:sy n="77" d="100"/>
        </p:scale>
        <p:origin x="749" y="67"/>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2/14/2022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eeoc.gov/laws/types/harassment.cfm"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3567104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2525560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 main question the</a:t>
            </a:r>
            <a:r>
              <a:rPr lang="en-US" baseline="0" dirty="0"/>
              <a:t> group should ask is </a:t>
            </a:r>
            <a:r>
              <a:rPr lang="en-US" i="1" baseline="0" dirty="0"/>
              <a:t>why</a:t>
            </a:r>
            <a:r>
              <a:rPr lang="en-US" baseline="0" dirty="0"/>
              <a:t>. Why is Jane’s workload increasing? Is it because she didn’t have a full load before</a:t>
            </a:r>
            <a:r>
              <a:rPr lang="en-US" baseline="0" dirty="0">
                <a:latin typeface="Arial" panose="020B0604020202020204" pitchFamily="34" charset="0"/>
                <a:cs typeface="Arial" panose="020B0604020202020204" pitchFamily="34" charset="0"/>
              </a:rPr>
              <a:t>—</a:t>
            </a:r>
            <a:r>
              <a:rPr lang="en-US" baseline="0" dirty="0"/>
              <a:t>because she is more efficient than others? Is there a reason Juan is not responsible enough to take on more work? The supervisor could be creating a hostile work environment (will discuss harassment next) if the decision does not have a legitimate business reason and the result is to overload Jane and possibly force her to quit her job. </a:t>
            </a:r>
          </a:p>
          <a:p>
            <a:pPr marL="228600" indent="-228600">
              <a:buAutoNum type="arabicPeriod"/>
            </a:pPr>
            <a:r>
              <a:rPr lang="en-US" baseline="0" dirty="0"/>
              <a:t>Probably not if this is based on the late attendance issue and not on race or gender or other protected class.</a:t>
            </a:r>
          </a:p>
          <a:p>
            <a:pPr marL="228600" indent="-228600">
              <a:buAutoNum type="arabicPeriod"/>
            </a:pPr>
            <a:r>
              <a:rPr lang="en-US" baseline="0" dirty="0"/>
              <a:t>This may be a religious accommodation or just adjusting for personal needs. </a:t>
            </a:r>
          </a:p>
          <a:p>
            <a:pPr marL="228600" indent="-228600">
              <a:buAutoNum type="arabicPeriod"/>
            </a:pPr>
            <a:r>
              <a:rPr lang="en-US" baseline="0" dirty="0"/>
              <a:t>Yes, ADA discrimination.</a:t>
            </a:r>
          </a:p>
          <a:p>
            <a:pPr marL="228600" indent="-228600">
              <a:buAutoNum type="arabicPeriod"/>
            </a:pPr>
            <a:r>
              <a:rPr lang="en-US" baseline="0" dirty="0"/>
              <a:t>This is possibly a tangible work action, but it is discrimination only if the decision is made based on being a member of a protected class or in retaliation for something.</a:t>
            </a:r>
          </a:p>
          <a:p>
            <a:pPr marL="228600" indent="-228600">
              <a:buAutoNum type="arabicPeriod"/>
            </a:pPr>
            <a:r>
              <a:rPr lang="en-US" baseline="0" dirty="0"/>
              <a:t>There is no requirement that a job title change come with a change in pay or opportunities, but if others working in that same job are paid less, this could be an Equal Pay Act concern. </a:t>
            </a:r>
            <a:endParaRPr lang="en-US" dirty="0"/>
          </a:p>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779805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2181228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1929290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1630791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891419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1370500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15357950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1797224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24064111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23216501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22712568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What is … (any of the following are acceptable) Title VII discrimination? religious discrimination? </a:t>
            </a:r>
          </a:p>
          <a:p>
            <a:pPr marL="228600" indent="-228600">
              <a:buAutoNum type="arabicPeriod"/>
            </a:pPr>
            <a:r>
              <a:rPr lang="en-US" dirty="0"/>
              <a:t>What is retaliation?</a:t>
            </a:r>
          </a:p>
          <a:p>
            <a:pPr marL="228600" indent="-228600">
              <a:buAutoNum type="arabicPeriod"/>
            </a:pPr>
            <a:r>
              <a:rPr lang="en-US" dirty="0"/>
              <a:t>What is ADA discrimination?</a:t>
            </a:r>
          </a:p>
          <a:p>
            <a:pPr marL="228600" indent="-228600">
              <a:buAutoNum type="arabicPeriod"/>
            </a:pPr>
            <a:r>
              <a:rPr lang="en-US" dirty="0"/>
              <a:t>What is national origin discrimination? </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29179751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40193453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Source: </a:t>
            </a:r>
            <a:r>
              <a:rPr lang="en-US" sz="1200" dirty="0">
                <a:hlinkClick r:id="rId3"/>
              </a:rPr>
              <a:t>https://www.eeoc.gov/laws/types/harassment.cfm</a:t>
            </a:r>
            <a:r>
              <a:rPr lang="en-US" sz="1200" dirty="0"/>
              <a:t> </a:t>
            </a:r>
          </a:p>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448052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5849025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42926476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Potential</a:t>
            </a:r>
            <a:r>
              <a:rPr lang="en-US" baseline="0" dirty="0"/>
              <a:t> exists for a retaliation claim based on prior grievance, especially if the new job pays less, has less opportunity for advancement, etc.</a:t>
            </a:r>
          </a:p>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28</a:t>
            </a:fld>
            <a:endParaRPr lang="en-US" dirty="0"/>
          </a:p>
        </p:txBody>
      </p:sp>
    </p:spTree>
    <p:extLst>
      <p:ext uri="{BB962C8B-B14F-4D97-AF65-F5344CB8AC3E}">
        <p14:creationId xmlns:p14="http://schemas.microsoft.com/office/powerpoint/2010/main" val="675656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Employers should have consistent practices in how they handle requests for doctor’s notes and</a:t>
            </a:r>
            <a:r>
              <a:rPr lang="en-US" baseline="0" dirty="0"/>
              <a:t> the ADA interactive process.</a:t>
            </a:r>
          </a:p>
          <a:p>
            <a:r>
              <a:rPr lang="en-US" baseline="0" dirty="0"/>
              <a:t>Discussing Andres’ need for accommodation prior to sending him home and asking for a doctor’s note is a better practice.</a:t>
            </a:r>
          </a:p>
          <a:p>
            <a:r>
              <a:rPr lang="en-US" baseline="0" dirty="0"/>
              <a:t>A fit-for-duty note usually is something the employer would ask for if there are noticeable safety concerns. </a:t>
            </a:r>
          </a:p>
          <a:p>
            <a:r>
              <a:rPr lang="en-US" baseline="0" dirty="0"/>
              <a:t>Potential for an ADA discrimination claim.</a:t>
            </a:r>
          </a:p>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29</a:t>
            </a:fld>
            <a:endParaRPr lang="en-US" dirty="0"/>
          </a:p>
        </p:txBody>
      </p:sp>
    </p:spTree>
    <p:extLst>
      <p:ext uri="{BB962C8B-B14F-4D97-AF65-F5344CB8AC3E}">
        <p14:creationId xmlns:p14="http://schemas.microsoft.com/office/powerpoint/2010/main" val="3043390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to presenter: </a:t>
            </a:r>
            <a:r>
              <a:rPr lang="en-US" dirty="0">
                <a:latin typeface="Arial" charset="0"/>
              </a:rPr>
              <a:t>The purpose of this presentation is to provide supervisors with a basic understanding of three key</a:t>
            </a:r>
            <a:r>
              <a:rPr lang="en-US" baseline="0" dirty="0">
                <a:latin typeface="Arial" charset="0"/>
              </a:rPr>
              <a:t> areas</a:t>
            </a:r>
            <a:r>
              <a:rPr lang="en-US" dirty="0">
                <a:latin typeface="Arial" charset="0"/>
              </a:rPr>
              <a:t> within discrimination, harassment and retaliation laws; to help them recognize and avoid actions prohibited by the laws; and to treat employees with respect and dignity. This presentation is designed to be presented by an individual who has comprehensive knowledge of federal discrimination laws. It must be customized to match state laws and the employer</a:t>
            </a:r>
            <a:r>
              <a:rPr lang="ja-JP" altLang="en-US" dirty="0">
                <a:latin typeface="Arial" charset="0"/>
              </a:rPr>
              <a:t>’</a:t>
            </a:r>
            <a:r>
              <a:rPr lang="en-US" dirty="0">
                <a:latin typeface="Arial" charset="0"/>
              </a:rPr>
              <a:t>s own policies and practices. </a:t>
            </a:r>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30</a:t>
            </a:fld>
            <a:endParaRPr lang="en-US" dirty="0"/>
          </a:p>
        </p:txBody>
      </p:sp>
    </p:spTree>
    <p:extLst>
      <p:ext uri="{BB962C8B-B14F-4D97-AF65-F5344CB8AC3E}">
        <p14:creationId xmlns:p14="http://schemas.microsoft.com/office/powerpoint/2010/main" val="35166435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to presenter: </a:t>
            </a:r>
            <a:r>
              <a:rPr lang="en-US" dirty="0">
                <a:latin typeface="Arial" charset="0"/>
              </a:rPr>
              <a:t>Provide copies of your policy to all attendees, and review all or the most important components. You may also want to add the most important parts of the policy and procedure to this presentation.</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31</a:t>
            </a:fld>
            <a:endParaRPr lang="en-US" dirty="0"/>
          </a:p>
        </p:txBody>
      </p:sp>
    </p:spTree>
    <p:extLst>
      <p:ext uri="{BB962C8B-B14F-4D97-AF65-F5344CB8AC3E}">
        <p14:creationId xmlns:p14="http://schemas.microsoft.com/office/powerpoint/2010/main" val="25498880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32</a:t>
            </a:fld>
            <a:endParaRPr lang="en-US" dirty="0"/>
          </a:p>
        </p:txBody>
      </p:sp>
    </p:spTree>
    <p:extLst>
      <p:ext uri="{BB962C8B-B14F-4D97-AF65-F5344CB8AC3E}">
        <p14:creationId xmlns:p14="http://schemas.microsoft.com/office/powerpoint/2010/main" val="7845335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33</a:t>
            </a:fld>
            <a:endParaRPr lang="en-US" dirty="0"/>
          </a:p>
        </p:txBody>
      </p:sp>
    </p:spTree>
    <p:extLst>
      <p:ext uri="{BB962C8B-B14F-4D97-AF65-F5344CB8AC3E}">
        <p14:creationId xmlns:p14="http://schemas.microsoft.com/office/powerpoint/2010/main" val="7072479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34</a:t>
            </a:fld>
            <a:endParaRPr lang="en-US" dirty="0"/>
          </a:p>
        </p:txBody>
      </p:sp>
    </p:spTree>
    <p:extLst>
      <p:ext uri="{BB962C8B-B14F-4D97-AF65-F5344CB8AC3E}">
        <p14:creationId xmlns:p14="http://schemas.microsoft.com/office/powerpoint/2010/main" val="20977552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35</a:t>
            </a:fld>
            <a:endParaRPr lang="en-US" dirty="0"/>
          </a:p>
        </p:txBody>
      </p:sp>
    </p:spTree>
    <p:extLst>
      <p:ext uri="{BB962C8B-B14F-4D97-AF65-F5344CB8AC3E}">
        <p14:creationId xmlns:p14="http://schemas.microsoft.com/office/powerpoint/2010/main" val="16779507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Could</a:t>
            </a:r>
            <a:r>
              <a:rPr lang="en-US" baseline="0" dirty="0"/>
              <a:t> be retaliation.</a:t>
            </a:r>
            <a:endParaRPr lang="en-US" dirty="0"/>
          </a:p>
          <a:p>
            <a:r>
              <a:rPr lang="en-US" dirty="0"/>
              <a:t>E</a:t>
            </a:r>
            <a:r>
              <a:rPr lang="en-US" baseline="0" dirty="0"/>
              <a:t>mployment at will and the 90-day new-hire trial period do not mean that the company has any less risk of a discrimination or retaliation complaint. </a:t>
            </a:r>
          </a:p>
          <a:p>
            <a:r>
              <a:rPr lang="en-US" baseline="0" dirty="0"/>
              <a:t>Documentation of behavioral and performance issues and following consistent practices for progressive discipline are the best ways to reduce risk of liability.</a:t>
            </a:r>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36</a:t>
            </a:fld>
            <a:endParaRPr lang="en-US" dirty="0"/>
          </a:p>
        </p:txBody>
      </p:sp>
    </p:spTree>
    <p:extLst>
      <p:ext uri="{BB962C8B-B14F-4D97-AF65-F5344CB8AC3E}">
        <p14:creationId xmlns:p14="http://schemas.microsoft.com/office/powerpoint/2010/main" val="16339275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37</a:t>
            </a:fld>
            <a:endParaRPr lang="en-US" dirty="0"/>
          </a:p>
        </p:txBody>
      </p:sp>
    </p:spTree>
    <p:extLst>
      <p:ext uri="{BB962C8B-B14F-4D97-AF65-F5344CB8AC3E}">
        <p14:creationId xmlns:p14="http://schemas.microsoft.com/office/powerpoint/2010/main" val="1251731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38</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39</a:t>
            </a:fld>
            <a:endParaRPr lang="en-US" dirty="0"/>
          </a:p>
        </p:txBody>
      </p:sp>
    </p:spTree>
    <p:extLst>
      <p:ext uri="{BB962C8B-B14F-4D97-AF65-F5344CB8AC3E}">
        <p14:creationId xmlns:p14="http://schemas.microsoft.com/office/powerpoint/2010/main" val="3751662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40</a:t>
            </a:fld>
            <a:endParaRPr lang="en-US" dirty="0"/>
          </a:p>
        </p:txBody>
      </p:sp>
    </p:spTree>
    <p:extLst>
      <p:ext uri="{BB962C8B-B14F-4D97-AF65-F5344CB8AC3E}">
        <p14:creationId xmlns:p14="http://schemas.microsoft.com/office/powerpoint/2010/main" val="33660783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41</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42</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2289116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4041065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239518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2/14/2022</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2/14/2022</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2/14/2022</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2/14/2022</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2/14/2022</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2/14/2022</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2/14/2022</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2/14/2022</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2/14/2022</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2/14/2022</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2/14/2022</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Picture 5" descr="Two men with skeptical facial expressions interviewing a female applicant.">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7721" y="38232"/>
            <a:ext cx="8160026" cy="6875809"/>
          </a:xfrm>
          <a:prstGeom prst="rect">
            <a:avLst/>
          </a:prstGeom>
        </p:spPr>
      </p:pic>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Federal Discrimination Laws</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Discrimination (cont.)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10</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97839"/>
            <a:ext cx="10515600" cy="4524315"/>
          </a:xfrm>
          <a:prstGeom prst="rect">
            <a:avLst/>
          </a:prstGeom>
          <a:noFill/>
        </p:spPr>
        <p:txBody>
          <a:bodyPr wrap="square">
            <a:spAutoFit/>
          </a:bodyPr>
          <a:lstStyle/>
          <a:p>
            <a:r>
              <a:rPr lang="en-US" sz="2400" dirty="0"/>
              <a:t>Discrimination includes:</a:t>
            </a:r>
          </a:p>
          <a:p>
            <a:pPr marL="342900" indent="-342900">
              <a:buFont typeface="Arial" panose="020B0604020202020204" pitchFamily="34" charset="0"/>
              <a:buChar char="•"/>
            </a:pPr>
            <a:r>
              <a:rPr lang="en-US" sz="2400" dirty="0"/>
              <a:t>Retaliation against an individual for filing a charge of discrimination, participating in an investigation or opposing discriminatory practices. </a:t>
            </a:r>
          </a:p>
          <a:p>
            <a:pPr marL="342900" indent="-342900">
              <a:buFont typeface="Arial" panose="020B0604020202020204" pitchFamily="34" charset="0"/>
              <a:buChar char="•"/>
            </a:pPr>
            <a:r>
              <a:rPr lang="en-US" sz="2400" dirty="0"/>
              <a:t>Employment decisions based on stereotypes or assumptions about the abilities, traits, or performance of individuals of a certain sex (including sexual orientation and gender identity or expression), race, age, religion or ethnic group, or individuals with disabilities.</a:t>
            </a:r>
          </a:p>
          <a:p>
            <a:pPr marL="342900" indent="-342900">
              <a:buFont typeface="Arial" panose="020B0604020202020204" pitchFamily="34" charset="0"/>
              <a:buChar char="•"/>
            </a:pPr>
            <a:r>
              <a:rPr lang="en-US" sz="2400" dirty="0"/>
              <a:t>Denying employment opportunities to a person because of marriage to, or association with, an individual of a particular race, religion or national origin or an individual with a disability. Title VII also prohibits discrimination because of participation in schools or places of worship associated with a particular racial, ethnic or religious group.</a:t>
            </a:r>
          </a:p>
        </p:txBody>
      </p:sp>
    </p:spTree>
    <p:extLst>
      <p:ext uri="{BB962C8B-B14F-4D97-AF65-F5344CB8AC3E}">
        <p14:creationId xmlns:p14="http://schemas.microsoft.com/office/powerpoint/2010/main" val="3156053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Discrimination (cont.)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11</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97839"/>
            <a:ext cx="10515600" cy="3046988"/>
          </a:xfrm>
          <a:prstGeom prst="rect">
            <a:avLst/>
          </a:prstGeom>
          <a:noFill/>
        </p:spPr>
        <p:txBody>
          <a:bodyPr wrap="square">
            <a:spAutoFit/>
          </a:bodyPr>
          <a:lstStyle/>
          <a:p>
            <a:pPr eaLnBrk="1" hangingPunct="1">
              <a:spcBef>
                <a:spcPct val="0"/>
              </a:spcBef>
              <a:buFontTx/>
              <a:buNone/>
            </a:pPr>
            <a:r>
              <a:rPr lang="en-US" sz="2400" dirty="0">
                <a:latin typeface="Arial" charset="0"/>
              </a:rPr>
              <a:t>The employment action must result in a </a:t>
            </a:r>
            <a:r>
              <a:rPr lang="ja-JP" altLang="en-US" sz="2400" dirty="0">
                <a:latin typeface="Arial" charset="0"/>
              </a:rPr>
              <a:t>“</a:t>
            </a:r>
            <a:r>
              <a:rPr lang="en-US" sz="2400" dirty="0">
                <a:latin typeface="Arial" charset="0"/>
              </a:rPr>
              <a:t>tangible employment action</a:t>
            </a:r>
            <a:r>
              <a:rPr lang="ja-JP" altLang="en-US" sz="2400" dirty="0">
                <a:latin typeface="Arial" charset="0"/>
              </a:rPr>
              <a:t>”</a:t>
            </a:r>
            <a:r>
              <a:rPr lang="en-US" sz="2400" dirty="0">
                <a:latin typeface="Arial" charset="0"/>
              </a:rPr>
              <a:t> that is a change in employment status or the privileges of employment, </a:t>
            </a:r>
            <a:r>
              <a:rPr lang="en-US" sz="2400" i="1" dirty="0">
                <a:latin typeface="Arial" charset="0"/>
              </a:rPr>
              <a:t>and</a:t>
            </a:r>
            <a:r>
              <a:rPr lang="en-US" sz="2400" dirty="0">
                <a:latin typeface="Arial" charset="0"/>
              </a:rPr>
              <a:t> the basis for doing so must be due to the employee’s protected status.</a:t>
            </a:r>
          </a:p>
          <a:p>
            <a:pPr eaLnBrk="1" hangingPunct="1">
              <a:spcBef>
                <a:spcPct val="0"/>
              </a:spcBef>
              <a:buFontTx/>
              <a:buNone/>
            </a:pPr>
            <a:endParaRPr lang="en-US" sz="2400" dirty="0">
              <a:latin typeface="Arial" charset="0"/>
            </a:endParaRPr>
          </a:p>
          <a:p>
            <a:pPr eaLnBrk="1" hangingPunct="1">
              <a:spcBef>
                <a:spcPct val="0"/>
              </a:spcBef>
              <a:buFontTx/>
              <a:buNone/>
            </a:pPr>
            <a:r>
              <a:rPr lang="en-US" sz="2400" dirty="0">
                <a:latin typeface="Arial" charset="0"/>
              </a:rPr>
              <a:t>Discrimination is:</a:t>
            </a:r>
          </a:p>
          <a:p>
            <a:pPr marL="800100" lvl="1" indent="-342900">
              <a:buFont typeface="Arial" panose="020B0604020202020204" pitchFamily="34" charset="0"/>
              <a:buChar char="•"/>
            </a:pPr>
            <a:r>
              <a:rPr lang="en-US" sz="2400" dirty="0">
                <a:latin typeface="Arial" charset="0"/>
              </a:rPr>
              <a:t>Illegal</a:t>
            </a:r>
          </a:p>
          <a:p>
            <a:pPr marL="800100" lvl="1" indent="-342900">
              <a:buFont typeface="Arial" panose="020B0604020202020204" pitchFamily="34" charset="0"/>
              <a:buChar char="•"/>
            </a:pPr>
            <a:r>
              <a:rPr lang="en-US" sz="2400" dirty="0">
                <a:latin typeface="Arial" charset="0"/>
              </a:rPr>
              <a:t>Costly</a:t>
            </a:r>
          </a:p>
          <a:p>
            <a:pPr marL="800100" lvl="1" indent="-342900">
              <a:buFont typeface="Arial" panose="020B0604020202020204" pitchFamily="34" charset="0"/>
              <a:buChar char="•"/>
            </a:pPr>
            <a:r>
              <a:rPr lang="en-US" sz="2400" dirty="0">
                <a:latin typeface="Arial" charset="0"/>
              </a:rPr>
              <a:t>Disrespectful</a:t>
            </a:r>
          </a:p>
        </p:txBody>
      </p:sp>
    </p:spTree>
    <p:extLst>
      <p:ext uri="{BB962C8B-B14F-4D97-AF65-F5344CB8AC3E}">
        <p14:creationId xmlns:p14="http://schemas.microsoft.com/office/powerpoint/2010/main" val="2075832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Group Discussion</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12</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97839"/>
            <a:ext cx="10515600" cy="4154984"/>
          </a:xfrm>
          <a:prstGeom prst="rect">
            <a:avLst/>
          </a:prstGeom>
          <a:noFill/>
        </p:spPr>
        <p:txBody>
          <a:bodyPr wrap="square">
            <a:spAutoFit/>
          </a:bodyPr>
          <a:lstStyle/>
          <a:p>
            <a:pPr eaLnBrk="1" hangingPunct="1">
              <a:buFontTx/>
              <a:buNone/>
            </a:pPr>
            <a:r>
              <a:rPr lang="en-US" sz="2400" dirty="0">
                <a:latin typeface="Arial" charset="0"/>
              </a:rPr>
              <a:t>Are these actions by a supervisor discriminatory? Why or why not?</a:t>
            </a:r>
          </a:p>
          <a:p>
            <a:pPr eaLnBrk="1" hangingPunct="1">
              <a:buFontTx/>
              <a:buNone/>
            </a:pPr>
            <a:endParaRPr lang="en-US" sz="2400" dirty="0">
              <a:latin typeface="Arial" charset="0"/>
            </a:endParaRPr>
          </a:p>
          <a:p>
            <a:pPr marL="457200" indent="-457200" eaLnBrk="1" hangingPunct="1">
              <a:buFont typeface="+mj-lt"/>
              <a:buAutoNum type="arabicPeriod"/>
            </a:pPr>
            <a:r>
              <a:rPr lang="en-US" sz="2400" dirty="0">
                <a:latin typeface="Arial" charset="0"/>
              </a:rPr>
              <a:t>Increases Jane’s workload but not Juan’s.</a:t>
            </a:r>
          </a:p>
          <a:p>
            <a:pPr marL="457200" indent="-457200" eaLnBrk="1" hangingPunct="1">
              <a:buFont typeface="+mj-lt"/>
              <a:buAutoNum type="arabicPeriod"/>
            </a:pPr>
            <a:r>
              <a:rPr lang="en-US" sz="2400" dirty="0">
                <a:latin typeface="Arial" charset="0"/>
              </a:rPr>
              <a:t>Assigns Juanita to the </a:t>
            </a:r>
            <a:r>
              <a:rPr lang="ja-JP" altLang="en-US" sz="2400" dirty="0">
                <a:latin typeface="Arial" charset="0"/>
              </a:rPr>
              <a:t>“</a:t>
            </a:r>
            <a:r>
              <a:rPr lang="en-US" sz="2400" dirty="0">
                <a:latin typeface="Arial" charset="0"/>
              </a:rPr>
              <a:t>graveyard</a:t>
            </a:r>
            <a:r>
              <a:rPr lang="ja-JP" altLang="en-US" sz="2400" dirty="0">
                <a:latin typeface="Arial" charset="0"/>
              </a:rPr>
              <a:t>”</a:t>
            </a:r>
            <a:r>
              <a:rPr lang="en-US" sz="2400" dirty="0">
                <a:latin typeface="Arial" charset="0"/>
              </a:rPr>
              <a:t> shift because she is always late. </a:t>
            </a:r>
          </a:p>
          <a:p>
            <a:pPr marL="457200" indent="-457200" eaLnBrk="1" hangingPunct="1">
              <a:buFont typeface="+mj-lt"/>
              <a:buAutoNum type="arabicPeriod"/>
            </a:pPr>
            <a:r>
              <a:rPr lang="en-US" sz="2400" dirty="0">
                <a:latin typeface="Arial" charset="0"/>
              </a:rPr>
              <a:t>Changes Mohamed’s job description so he can leave early on Friday.</a:t>
            </a:r>
          </a:p>
          <a:p>
            <a:pPr marL="457200" indent="-457200" eaLnBrk="1" hangingPunct="1">
              <a:buFont typeface="+mj-lt"/>
              <a:buAutoNum type="arabicPeriod"/>
            </a:pPr>
            <a:r>
              <a:rPr lang="en-US" sz="2400" dirty="0">
                <a:latin typeface="Arial" charset="0"/>
              </a:rPr>
              <a:t>Does not include Rory in the weekly staff meetings because interpreters are too expensive.</a:t>
            </a:r>
          </a:p>
          <a:p>
            <a:pPr marL="457200" indent="-457200" eaLnBrk="1" hangingPunct="1">
              <a:buFont typeface="+mj-lt"/>
              <a:buAutoNum type="arabicPeriod"/>
            </a:pPr>
            <a:r>
              <a:rPr lang="en-US" sz="2400" dirty="0">
                <a:latin typeface="Arial" charset="0"/>
              </a:rPr>
              <a:t>Reassigns George’s work assignments, which limits his opportunities for bonuses, salary increases and promotions.</a:t>
            </a:r>
          </a:p>
          <a:p>
            <a:pPr marL="457200" indent="-457200" eaLnBrk="1" hangingPunct="1">
              <a:buFont typeface="+mj-lt"/>
              <a:buAutoNum type="arabicPeriod"/>
            </a:pPr>
            <a:r>
              <a:rPr lang="en-US" sz="2400" dirty="0">
                <a:latin typeface="Arial" charset="0"/>
              </a:rPr>
              <a:t>Changes Maria’s job title with no change in pay, bonuses, salary or opportunities for advancement.</a:t>
            </a:r>
          </a:p>
        </p:txBody>
      </p:sp>
    </p:spTree>
    <p:extLst>
      <p:ext uri="{BB962C8B-B14F-4D97-AF65-F5344CB8AC3E}">
        <p14:creationId xmlns:p14="http://schemas.microsoft.com/office/powerpoint/2010/main" val="2876154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3083905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Harassment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14</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97839"/>
            <a:ext cx="10515600" cy="3293209"/>
          </a:xfrm>
          <a:prstGeom prst="rect">
            <a:avLst/>
          </a:prstGeom>
          <a:noFill/>
        </p:spPr>
        <p:txBody>
          <a:bodyPr wrap="square">
            <a:spAutoFit/>
          </a:bodyPr>
          <a:lstStyle/>
          <a:p>
            <a:r>
              <a:rPr lang="en-US" sz="2600" dirty="0">
                <a:latin typeface="Arial" charset="0"/>
              </a:rPr>
              <a:t>According to the EEOC, harassment is a form of employment discrimination that violates Title VII of the Civil Rights Act of 1964, the ADEA and the ADA.</a:t>
            </a:r>
          </a:p>
          <a:p>
            <a:endParaRPr lang="en-US" sz="2600" dirty="0">
              <a:latin typeface="Arial" charset="0"/>
            </a:endParaRPr>
          </a:p>
          <a:p>
            <a:r>
              <a:rPr lang="en-US" sz="2600" dirty="0">
                <a:latin typeface="Arial" charset="0"/>
              </a:rPr>
              <a:t>Harassment is unwelcome conduct that is based on race, color, religion, sex (including sexual orientation and gender identity and expression), pregnancy, national origin, age (40 or older), disability or genetic information. </a:t>
            </a:r>
          </a:p>
        </p:txBody>
      </p:sp>
    </p:spTree>
    <p:extLst>
      <p:ext uri="{BB962C8B-B14F-4D97-AF65-F5344CB8AC3E}">
        <p14:creationId xmlns:p14="http://schemas.microsoft.com/office/powerpoint/2010/main" val="2484767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Harassment (cont.)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15</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97839"/>
            <a:ext cx="10515600" cy="4524315"/>
          </a:xfrm>
          <a:prstGeom prst="rect">
            <a:avLst/>
          </a:prstGeom>
          <a:noFill/>
        </p:spPr>
        <p:txBody>
          <a:bodyPr wrap="square">
            <a:spAutoFit/>
          </a:bodyPr>
          <a:lstStyle/>
          <a:p>
            <a:r>
              <a:rPr lang="en-US" sz="2400" dirty="0">
                <a:latin typeface="Arial" charset="0"/>
              </a:rPr>
              <a:t>Harassment becomes unlawful where: </a:t>
            </a:r>
          </a:p>
          <a:p>
            <a:endParaRPr lang="en-US" sz="2400" dirty="0">
              <a:latin typeface="Arial" charset="0"/>
            </a:endParaRPr>
          </a:p>
          <a:p>
            <a:pPr marL="342900" indent="-342900">
              <a:buFont typeface="Arial" panose="020B0604020202020204" pitchFamily="34" charset="0"/>
              <a:buChar char="•"/>
            </a:pPr>
            <a:r>
              <a:rPr lang="en-US" sz="2400" dirty="0">
                <a:latin typeface="Arial" charset="0"/>
              </a:rPr>
              <a:t>Enduring the offensive conduct becomes a condition of continued employment, or </a:t>
            </a:r>
          </a:p>
          <a:p>
            <a:pPr marL="342900" indent="-342900">
              <a:buFont typeface="Arial" panose="020B0604020202020204" pitchFamily="34" charset="0"/>
              <a:buChar char="•"/>
            </a:pPr>
            <a:r>
              <a:rPr lang="en-US" sz="2400" dirty="0">
                <a:latin typeface="Arial" charset="0"/>
              </a:rPr>
              <a:t>The conduct is severe or pervasive enough to create a work environment that a reasonable person would consider intimidating, hostile or abusive. </a:t>
            </a:r>
          </a:p>
          <a:p>
            <a:pPr marL="342900" indent="-342900">
              <a:buAutoNum type="arabicParenR"/>
            </a:pPr>
            <a:endParaRPr lang="en-US" sz="2400" dirty="0">
              <a:latin typeface="Arial" charset="0"/>
            </a:endParaRPr>
          </a:p>
          <a:p>
            <a:r>
              <a:rPr lang="en-US" sz="2400" dirty="0">
                <a:latin typeface="Arial" charset="0"/>
              </a:rPr>
              <a:t>Anti-discrimination laws also prohibit harassment against individuals in retaliation for filing a discrimination charge, testifying, or participating in any way in an investigation, proceeding, or lawsuit under these laws or for opposing employment practices that they reasonably believe discriminate against individuals, in violation of these laws.</a:t>
            </a:r>
          </a:p>
        </p:txBody>
      </p:sp>
    </p:spTree>
    <p:extLst>
      <p:ext uri="{BB962C8B-B14F-4D97-AF65-F5344CB8AC3E}">
        <p14:creationId xmlns:p14="http://schemas.microsoft.com/office/powerpoint/2010/main" val="1105059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Categories of Harassment Related to Protected Status</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16</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50938"/>
            <a:ext cx="10515600" cy="4770537"/>
          </a:xfrm>
          <a:prstGeom prst="rect">
            <a:avLst/>
          </a:prstGeom>
          <a:noFill/>
        </p:spPr>
        <p:txBody>
          <a:bodyPr wrap="square">
            <a:spAutoFit/>
          </a:bodyPr>
          <a:lstStyle/>
          <a:p>
            <a:pPr eaLnBrk="1" hangingPunct="1">
              <a:buFontTx/>
              <a:buNone/>
            </a:pPr>
            <a:r>
              <a:rPr lang="en-US" sz="3200" b="1" dirty="0">
                <a:latin typeface="Arial" charset="0"/>
              </a:rPr>
              <a:t>National Origin </a:t>
            </a:r>
          </a:p>
          <a:p>
            <a:pPr eaLnBrk="1" hangingPunct="1"/>
            <a:r>
              <a:rPr lang="en-US" sz="2400" dirty="0">
                <a:latin typeface="Arial" charset="0"/>
              </a:rPr>
              <a:t>It is illegal to discriminate based on an employee’s birthplace, ancestry, culture or linguistic characteristics common to a specific ethnic group. For example, it would be discriminatory harassment to require employees to speak only English unless an employer shows that the requirement is necessary for conducting business.</a:t>
            </a:r>
          </a:p>
          <a:p>
            <a:pPr eaLnBrk="1" hangingPunct="1"/>
            <a:endParaRPr lang="en-US" sz="2400" dirty="0">
              <a:latin typeface="Arial" charset="0"/>
            </a:endParaRPr>
          </a:p>
          <a:p>
            <a:pPr eaLnBrk="1" hangingPunct="1">
              <a:buFontTx/>
              <a:buNone/>
            </a:pPr>
            <a:r>
              <a:rPr lang="en-US" sz="3200" b="1" dirty="0">
                <a:latin typeface="Arial" charset="0"/>
              </a:rPr>
              <a:t>Disability</a:t>
            </a:r>
          </a:p>
          <a:p>
            <a:pPr eaLnBrk="1" hangingPunct="1"/>
            <a:r>
              <a:rPr lang="en-US" sz="2400" dirty="0">
                <a:latin typeface="Arial" charset="0"/>
              </a:rPr>
              <a:t>The ADA prohibits workplace discrimination on the basis of disability. Illegal harassment occurs when a worker with a disability is constantly subjected to pervasive and severe harassment due to his or her disability, resulting in a hostile work environment for the employee. </a:t>
            </a:r>
          </a:p>
        </p:txBody>
      </p:sp>
    </p:spTree>
    <p:extLst>
      <p:ext uri="{BB962C8B-B14F-4D97-AF65-F5344CB8AC3E}">
        <p14:creationId xmlns:p14="http://schemas.microsoft.com/office/powerpoint/2010/main" val="528723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Categories of Harassment Related to Protected Status (cont.)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17</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50938"/>
            <a:ext cx="10515600" cy="4893647"/>
          </a:xfrm>
          <a:prstGeom prst="rect">
            <a:avLst/>
          </a:prstGeom>
          <a:noFill/>
        </p:spPr>
        <p:txBody>
          <a:bodyPr wrap="square">
            <a:spAutoFit/>
          </a:bodyPr>
          <a:lstStyle/>
          <a:p>
            <a:pPr eaLnBrk="1" hangingPunct="1">
              <a:buFontTx/>
              <a:buNone/>
            </a:pPr>
            <a:r>
              <a:rPr lang="en-US" sz="3200" b="1" dirty="0">
                <a:latin typeface="Arial" charset="0"/>
              </a:rPr>
              <a:t>Sex Discrimination</a:t>
            </a:r>
          </a:p>
          <a:p>
            <a:pPr eaLnBrk="1" hangingPunct="1"/>
            <a:r>
              <a:rPr lang="en-US" sz="2400" dirty="0">
                <a:latin typeface="Arial" charset="0"/>
              </a:rPr>
              <a:t>It is illegal to discriminate on the basis of sex, gender identity or expression or sexual orientation. Requests for sexual favors in exchange for preferential treatment and workplace conditions that create a hostile environment for persons of either gender constitute sexual harassment. </a:t>
            </a:r>
          </a:p>
          <a:p>
            <a:pPr eaLnBrk="1" hangingPunct="1"/>
            <a:endParaRPr lang="en-US" sz="2400" dirty="0">
              <a:latin typeface="Arial" charset="0"/>
            </a:endParaRPr>
          </a:p>
          <a:p>
            <a:pPr eaLnBrk="1" hangingPunct="1"/>
            <a:r>
              <a:rPr lang="en-US" sz="3200" b="1" dirty="0">
                <a:latin typeface="Arial" charset="0"/>
              </a:rPr>
              <a:t>Pregnancy-Based Discrimination</a:t>
            </a:r>
          </a:p>
          <a:p>
            <a:pPr eaLnBrk="1" hangingPunct="1"/>
            <a:r>
              <a:rPr lang="en-US" sz="2400" dirty="0">
                <a:latin typeface="Arial" charset="0"/>
              </a:rPr>
              <a:t>Pregnancy, childbirth and related medical conditions must be treated in the same way as other temporary illnesses or conditions and not be used for discriminatory treatment. Harassment for this protected status, for example, would be ridiculing an employee for her appearance during pregnancy. </a:t>
            </a:r>
          </a:p>
          <a:p>
            <a:pPr eaLnBrk="1" hangingPunct="1"/>
            <a:endParaRPr lang="en-US" sz="3200" dirty="0">
              <a:latin typeface="Arial" charset="0"/>
            </a:endParaRPr>
          </a:p>
        </p:txBody>
      </p:sp>
    </p:spTree>
    <p:extLst>
      <p:ext uri="{BB962C8B-B14F-4D97-AF65-F5344CB8AC3E}">
        <p14:creationId xmlns:p14="http://schemas.microsoft.com/office/powerpoint/2010/main" val="999567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Categories of Harassment Related to Protected Status (cont.)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18</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50938"/>
            <a:ext cx="10515600" cy="4893647"/>
          </a:xfrm>
          <a:prstGeom prst="rect">
            <a:avLst/>
          </a:prstGeom>
          <a:noFill/>
        </p:spPr>
        <p:txBody>
          <a:bodyPr wrap="square">
            <a:spAutoFit/>
          </a:bodyPr>
          <a:lstStyle/>
          <a:p>
            <a:pPr eaLnBrk="1" hangingPunct="1">
              <a:buFontTx/>
              <a:buNone/>
            </a:pPr>
            <a:r>
              <a:rPr lang="en-US" sz="3200" b="1" dirty="0">
                <a:latin typeface="Arial" charset="0"/>
              </a:rPr>
              <a:t>Age Discrimination</a:t>
            </a:r>
          </a:p>
          <a:p>
            <a:pPr eaLnBrk="1" hangingPunct="1">
              <a:buFontTx/>
              <a:buNone/>
            </a:pPr>
            <a:r>
              <a:rPr lang="en-US" sz="2400" dirty="0">
                <a:latin typeface="Arial" charset="0"/>
              </a:rPr>
              <a:t>The ADEA protects individuals who are 40 and older from discrimination. An example of harassment based on age would be repeatedly referring to an older worker as </a:t>
            </a:r>
            <a:r>
              <a:rPr lang="ja-JP" altLang="en-US" sz="2400" dirty="0">
                <a:latin typeface="Arial" charset="0"/>
              </a:rPr>
              <a:t>“</a:t>
            </a:r>
            <a:r>
              <a:rPr lang="en-US" sz="2400" dirty="0">
                <a:latin typeface="Arial" charset="0"/>
              </a:rPr>
              <a:t>gramps</a:t>
            </a:r>
            <a:r>
              <a:rPr lang="ja-JP" altLang="en-US" sz="2400" dirty="0">
                <a:latin typeface="Arial" charset="0"/>
              </a:rPr>
              <a:t>”</a:t>
            </a:r>
            <a:r>
              <a:rPr lang="en-US" sz="2400" dirty="0">
                <a:latin typeface="Arial" charset="0"/>
              </a:rPr>
              <a:t> or </a:t>
            </a:r>
            <a:r>
              <a:rPr lang="ja-JP" altLang="en-US" sz="2400" dirty="0">
                <a:latin typeface="Arial" charset="0"/>
              </a:rPr>
              <a:t>“</a:t>
            </a:r>
            <a:r>
              <a:rPr lang="en-US" sz="2400" dirty="0">
                <a:latin typeface="Arial" charset="0"/>
              </a:rPr>
              <a:t>granny,</a:t>
            </a:r>
            <a:r>
              <a:rPr lang="ja-JP" altLang="en-US" sz="2400" dirty="0">
                <a:latin typeface="Arial" charset="0"/>
              </a:rPr>
              <a:t>”</a:t>
            </a:r>
            <a:r>
              <a:rPr lang="en-US" sz="2400" dirty="0">
                <a:latin typeface="Arial" charset="0"/>
              </a:rPr>
              <a:t> creating a hostile work environment. </a:t>
            </a:r>
          </a:p>
          <a:p>
            <a:pPr eaLnBrk="1" hangingPunct="1">
              <a:buFontTx/>
              <a:buNone/>
            </a:pPr>
            <a:endParaRPr lang="en-US" sz="2400" dirty="0">
              <a:latin typeface="Arial" charset="0"/>
            </a:endParaRPr>
          </a:p>
          <a:p>
            <a:pPr eaLnBrk="1" hangingPunct="1">
              <a:buFontTx/>
              <a:buNone/>
            </a:pPr>
            <a:r>
              <a:rPr lang="en-US" sz="3200" b="1" dirty="0">
                <a:latin typeface="Arial" charset="0"/>
              </a:rPr>
              <a:t>Race/Color</a:t>
            </a:r>
            <a:endParaRPr lang="en-US" sz="3200" dirty="0">
              <a:latin typeface="Arial" charset="0"/>
            </a:endParaRPr>
          </a:p>
          <a:p>
            <a:pPr eaLnBrk="1" hangingPunct="1"/>
            <a:r>
              <a:rPr lang="en-US" sz="2400" dirty="0">
                <a:latin typeface="Arial" charset="0"/>
              </a:rPr>
              <a:t>It is illegal to discriminate on the basis of race or color. Slurs or jokes, offensive or derogatory comments, or other verbal or physical conduct based on an employee’s race or color constitutes discriminatory harassment if that conduct creates an intimidating, hostile or offensive work environment and prohibits an employee from performing his or her job.</a:t>
            </a:r>
          </a:p>
          <a:p>
            <a:pPr eaLnBrk="1" hangingPunct="1"/>
            <a:endParaRPr lang="en-US" sz="3200" dirty="0">
              <a:latin typeface="Arial" charset="0"/>
            </a:endParaRPr>
          </a:p>
        </p:txBody>
      </p:sp>
    </p:spTree>
    <p:extLst>
      <p:ext uri="{BB962C8B-B14F-4D97-AF65-F5344CB8AC3E}">
        <p14:creationId xmlns:p14="http://schemas.microsoft.com/office/powerpoint/2010/main" val="123841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Categories of Harassment Related to Protected Status (cont.)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19</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50938"/>
            <a:ext cx="10515600" cy="4154984"/>
          </a:xfrm>
          <a:prstGeom prst="rect">
            <a:avLst/>
          </a:prstGeom>
          <a:noFill/>
        </p:spPr>
        <p:txBody>
          <a:bodyPr wrap="square">
            <a:spAutoFit/>
          </a:bodyPr>
          <a:lstStyle/>
          <a:p>
            <a:pPr eaLnBrk="1" hangingPunct="1">
              <a:buFontTx/>
              <a:buNone/>
            </a:pPr>
            <a:endParaRPr lang="en-US" sz="3200" b="1" dirty="0">
              <a:latin typeface="Arial" charset="0"/>
            </a:endParaRPr>
          </a:p>
          <a:p>
            <a:pPr eaLnBrk="1" hangingPunct="1">
              <a:buFontTx/>
              <a:buNone/>
            </a:pPr>
            <a:r>
              <a:rPr lang="en-US" sz="3200" b="1" dirty="0">
                <a:latin typeface="Arial" charset="0"/>
              </a:rPr>
              <a:t>Religion</a:t>
            </a:r>
          </a:p>
          <a:p>
            <a:pPr eaLnBrk="1" hangingPunct="1"/>
            <a:r>
              <a:rPr lang="en-US" sz="2400" dirty="0">
                <a:latin typeface="Arial" charset="0"/>
              </a:rPr>
              <a:t>An employer cannot discriminate based on an employee’s religious beliefs or practices. Harassment based on religion occurs when an employee is antagonized or ridiculed because of his or her religious, moral or ethical beliefs. Another type of religious harassment occurs when a co-worker or supervisor </a:t>
            </a:r>
            <a:r>
              <a:rPr lang="ja-JP" altLang="en-US" sz="2400" dirty="0">
                <a:latin typeface="Arial" charset="0"/>
              </a:rPr>
              <a:t>“</a:t>
            </a:r>
            <a:r>
              <a:rPr lang="en-US" sz="2400" dirty="0">
                <a:latin typeface="Arial" charset="0"/>
              </a:rPr>
              <a:t>preaches</a:t>
            </a:r>
            <a:r>
              <a:rPr lang="ja-JP" altLang="en-US" sz="2400" dirty="0">
                <a:latin typeface="Arial" charset="0"/>
              </a:rPr>
              <a:t>”</a:t>
            </a:r>
            <a:r>
              <a:rPr lang="en-US" sz="2400" dirty="0">
                <a:latin typeface="Arial" charset="0"/>
              </a:rPr>
              <a:t> or proselytizes to an employee and the employee perceives that behavior to be unwanted and offensive, amounting to a hostile work environment. </a:t>
            </a:r>
          </a:p>
          <a:p>
            <a:pPr eaLnBrk="1" hangingPunct="1"/>
            <a:endParaRPr lang="en-US" sz="3200" dirty="0">
              <a:latin typeface="Arial" charset="0"/>
            </a:endParaRPr>
          </a:p>
        </p:txBody>
      </p:sp>
    </p:spTree>
    <p:extLst>
      <p:ext uri="{BB962C8B-B14F-4D97-AF65-F5344CB8AC3E}">
        <p14:creationId xmlns:p14="http://schemas.microsoft.com/office/powerpoint/2010/main" val="1582790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 uri="{C183D7F6-B498-43B3-948B-1728B52AA6E4}">
                <adec:decorative xmlns:adec="http://schemas.microsoft.com/office/drawing/2017/decorative" val="1"/>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US" sz="4000" b="0" i="0" u="none" strike="noStrike" kern="1200" cap="none" spc="0" normalizeH="0" baseline="0" noProof="0" dirty="0">
                <a:ln>
                  <a:noFill/>
                </a:ln>
                <a:solidFill>
                  <a:srgbClr val="FFFFFF"/>
                </a:solidFill>
                <a:effectLst/>
                <a:uLnTx/>
                <a:uFillTx/>
                <a:latin typeface="+mn-lt"/>
                <a:ea typeface="+mn-ea"/>
                <a:cs typeface="+mn-cs"/>
              </a:rPr>
              <a:t>Federal Discrimination Laws</a:t>
            </a:r>
            <a:endParaRPr lang="en-US" sz="4000"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Examples of Harassment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20</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50938"/>
            <a:ext cx="10515600" cy="4647426"/>
          </a:xfrm>
          <a:prstGeom prst="rect">
            <a:avLst/>
          </a:prstGeom>
          <a:noFill/>
        </p:spPr>
        <p:txBody>
          <a:bodyPr wrap="square">
            <a:spAutoFit/>
          </a:bodyPr>
          <a:lstStyle/>
          <a:p>
            <a:pPr marL="285750" indent="-285750" eaLnBrk="1" hangingPunct="1">
              <a:buFont typeface="Arial" panose="020B0604020202020204" pitchFamily="34" charset="0"/>
              <a:buChar char="•"/>
            </a:pPr>
            <a:r>
              <a:rPr lang="en-US" sz="2400" dirty="0">
                <a:latin typeface="Arial" charset="0"/>
              </a:rPr>
              <a:t>Flirting, advances or propositions of a sexual nature. </a:t>
            </a:r>
          </a:p>
          <a:p>
            <a:pPr marL="285750" indent="-285750" eaLnBrk="1" hangingPunct="1">
              <a:buFont typeface="Arial" panose="020B0604020202020204" pitchFamily="34" charset="0"/>
              <a:buChar char="•"/>
            </a:pPr>
            <a:r>
              <a:rPr lang="en-US" sz="2400" dirty="0">
                <a:latin typeface="Arial" charset="0"/>
              </a:rPr>
              <a:t>Demeaning remarks, insults, humor or jokes, including statements about an individual’s body or clothing, national origin, culture, sex, race, age, religion or disability.</a:t>
            </a:r>
          </a:p>
          <a:p>
            <a:pPr marL="285750" indent="-285750" eaLnBrk="1" hangingPunct="1">
              <a:buFont typeface="Arial" panose="020B0604020202020204" pitchFamily="34" charset="0"/>
              <a:buChar char="•"/>
            </a:pPr>
            <a:r>
              <a:rPr lang="en-US" sz="2400" dirty="0">
                <a:latin typeface="Arial" charset="0"/>
              </a:rPr>
              <a:t>Offensive displays, texts or images of sexually suggestive objects or pictures.</a:t>
            </a:r>
          </a:p>
          <a:p>
            <a:pPr marL="285750" indent="-285750" eaLnBrk="1" hangingPunct="1">
              <a:buFont typeface="Arial" panose="020B0604020202020204" pitchFamily="34" charset="0"/>
              <a:buChar char="•"/>
            </a:pPr>
            <a:r>
              <a:rPr lang="en-US" sz="2400" dirty="0">
                <a:latin typeface="Arial" charset="0"/>
              </a:rPr>
              <a:t>Offensive touching, such as patting, pinching, hugging or repeated brushing against an individual's body; sexual assault; or suggestions that submission to or rejection of sexual advances will affect decisions regarding an employee’s work assignments, status, salary, benefits or other terms or conditions of employment. </a:t>
            </a:r>
          </a:p>
          <a:p>
            <a:pPr eaLnBrk="1" hangingPunct="1"/>
            <a:endParaRPr lang="en-US" sz="3200" dirty="0">
              <a:latin typeface="Arial" charset="0"/>
            </a:endParaRPr>
          </a:p>
        </p:txBody>
      </p:sp>
    </p:spTree>
    <p:extLst>
      <p:ext uri="{BB962C8B-B14F-4D97-AF65-F5344CB8AC3E}">
        <p14:creationId xmlns:p14="http://schemas.microsoft.com/office/powerpoint/2010/main" val="1139347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2972008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Retaliation</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22</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50938"/>
            <a:ext cx="10515600" cy="4093428"/>
          </a:xfrm>
          <a:prstGeom prst="rect">
            <a:avLst/>
          </a:prstGeom>
          <a:noFill/>
        </p:spPr>
        <p:txBody>
          <a:bodyPr wrap="square">
            <a:spAutoFit/>
          </a:bodyPr>
          <a:lstStyle/>
          <a:p>
            <a:pPr eaLnBrk="1" hangingPunct="1"/>
            <a:r>
              <a:rPr lang="en-US" sz="2600" dirty="0">
                <a:latin typeface="Arial" charset="0"/>
              </a:rPr>
              <a:t>In the employment context, retaliation occurs when an employer takes an adverse action against a covered individual because the employee engaged in a protected activity. </a:t>
            </a:r>
          </a:p>
          <a:p>
            <a:pPr eaLnBrk="1" hangingPunct="1"/>
            <a:endParaRPr lang="en-US" sz="2600" dirty="0">
              <a:latin typeface="Arial" charset="0"/>
            </a:endParaRPr>
          </a:p>
          <a:p>
            <a:pPr eaLnBrk="1" hangingPunct="1"/>
            <a:r>
              <a:rPr lang="en-US" sz="2600" dirty="0">
                <a:latin typeface="Arial" charset="0"/>
              </a:rPr>
              <a:t>Retaliatory actions include terminating employment, demoting employees or illegal harassment of employees for their filing a charge of discrimination, for participating in a discrimination investigation or proceeding, or for their opposing discrimination.</a:t>
            </a:r>
          </a:p>
          <a:p>
            <a:pPr eaLnBrk="1" hangingPunct="1"/>
            <a:endParaRPr lang="en-US" sz="2600" dirty="0">
              <a:latin typeface="Arial" charset="0"/>
            </a:endParaRPr>
          </a:p>
          <a:p>
            <a:pPr eaLnBrk="1" hangingPunct="1"/>
            <a:r>
              <a:rPr lang="en-US" sz="2600" dirty="0">
                <a:latin typeface="Arial" charset="0"/>
              </a:rPr>
              <a:t>Retaliation is illegal, disrespectful and costly.</a:t>
            </a:r>
          </a:p>
        </p:txBody>
      </p:sp>
    </p:spTree>
    <p:extLst>
      <p:ext uri="{BB962C8B-B14F-4D97-AF65-F5344CB8AC3E}">
        <p14:creationId xmlns:p14="http://schemas.microsoft.com/office/powerpoint/2010/main" val="570594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Group Discussion</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23</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733520"/>
            <a:ext cx="10515600" cy="5124480"/>
          </a:xfrm>
          <a:prstGeom prst="rect">
            <a:avLst/>
          </a:prstGeom>
          <a:noFill/>
        </p:spPr>
        <p:txBody>
          <a:bodyPr wrap="square">
            <a:spAutoFit/>
          </a:bodyPr>
          <a:lstStyle/>
          <a:p>
            <a:pPr eaLnBrk="1" hangingPunct="1">
              <a:buFontTx/>
              <a:buNone/>
            </a:pPr>
            <a:r>
              <a:rPr lang="en-US" sz="2400" dirty="0">
                <a:latin typeface="Arial" charset="0"/>
              </a:rPr>
              <a:t>The following are common employer mistakes that may result in an Equal Employment Opportunity Commission (EEOC) charge.</a:t>
            </a:r>
          </a:p>
          <a:p>
            <a:pPr eaLnBrk="1" hangingPunct="1">
              <a:buFontTx/>
              <a:buNone/>
            </a:pPr>
            <a:endParaRPr lang="en-US" sz="2400" dirty="0">
              <a:latin typeface="Arial" charset="0"/>
            </a:endParaRPr>
          </a:p>
          <a:p>
            <a:pPr eaLnBrk="1" hangingPunct="1">
              <a:buFontTx/>
              <a:buNone/>
            </a:pPr>
            <a:r>
              <a:rPr lang="en-US" sz="2400" dirty="0">
                <a:latin typeface="Arial" charset="0"/>
              </a:rPr>
              <a:t>Respond in the form of a question, just like in the popular game show. </a:t>
            </a:r>
          </a:p>
          <a:p>
            <a:pPr eaLnBrk="1" hangingPunct="1">
              <a:buFontTx/>
              <a:buNone/>
            </a:pPr>
            <a:endParaRPr lang="en-US" sz="2400" dirty="0">
              <a:latin typeface="Arial" charset="0"/>
            </a:endParaRPr>
          </a:p>
          <a:p>
            <a:pPr marL="457200" indent="-457200" eaLnBrk="1" hangingPunct="1">
              <a:buFont typeface="+mj-lt"/>
              <a:buAutoNum type="arabicPeriod"/>
            </a:pPr>
            <a:r>
              <a:rPr lang="en-US" sz="2300" dirty="0">
                <a:latin typeface="Arial" charset="0"/>
              </a:rPr>
              <a:t>Employer dress code policy states that due to customer preferences, all men must be clean shaven.</a:t>
            </a:r>
          </a:p>
          <a:p>
            <a:pPr marL="457200" indent="-457200" eaLnBrk="1" hangingPunct="1">
              <a:buFont typeface="+mj-lt"/>
              <a:buAutoNum type="arabicPeriod"/>
            </a:pPr>
            <a:r>
              <a:rPr lang="en-US" sz="2300" dirty="0">
                <a:latin typeface="Arial" charset="0"/>
              </a:rPr>
              <a:t>Zola’s telecommuting request is denied because she participated in a sexual harassment investigation last year.</a:t>
            </a:r>
          </a:p>
          <a:p>
            <a:pPr marL="457200" indent="-457200" eaLnBrk="1" hangingPunct="1">
              <a:buFont typeface="+mj-lt"/>
              <a:buAutoNum type="arabicPeriod"/>
            </a:pPr>
            <a:r>
              <a:rPr lang="en-US" sz="2300" dirty="0">
                <a:latin typeface="Arial" charset="0"/>
              </a:rPr>
              <a:t>John’s promotion is being denied because he has a terminally ill child and has missed a lot of work.</a:t>
            </a:r>
          </a:p>
          <a:p>
            <a:pPr marL="457200" indent="-457200" eaLnBrk="1" hangingPunct="1">
              <a:buFont typeface="+mj-lt"/>
              <a:buAutoNum type="arabicPeriod"/>
            </a:pPr>
            <a:r>
              <a:rPr lang="en-US" sz="2300" dirty="0">
                <a:latin typeface="Arial" charset="0"/>
              </a:rPr>
              <a:t>Maria is disciplined for not being a team player. She has been overheard speaking Spanish in the break room to her friends and on the telephone to her family. </a:t>
            </a:r>
          </a:p>
        </p:txBody>
      </p:sp>
    </p:spTree>
    <p:extLst>
      <p:ext uri="{BB962C8B-B14F-4D97-AF65-F5344CB8AC3E}">
        <p14:creationId xmlns:p14="http://schemas.microsoft.com/office/powerpoint/2010/main" val="2217893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2148286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Employer Liability for Harassment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25</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50938"/>
            <a:ext cx="10515600" cy="4893647"/>
          </a:xfrm>
          <a:prstGeom prst="rect">
            <a:avLst/>
          </a:prstGeom>
          <a:noFill/>
        </p:spPr>
        <p:txBody>
          <a:bodyPr wrap="square">
            <a:spAutoFit/>
          </a:bodyPr>
          <a:lstStyle/>
          <a:p>
            <a:r>
              <a:rPr lang="en-US" sz="2400" dirty="0">
                <a:latin typeface="Arial" panose="020B0604020202020204" pitchFamily="34" charset="0"/>
                <a:cs typeface="Arial" panose="020B0604020202020204" pitchFamily="34" charset="0"/>
              </a:rPr>
              <a:t>According to the EEOC:</a:t>
            </a:r>
          </a:p>
          <a:p>
            <a:r>
              <a:rPr lang="en-US" sz="2400" dirty="0">
                <a:latin typeface="Arial" panose="020B0604020202020204" pitchFamily="34" charset="0"/>
                <a:cs typeface="Arial" panose="020B0604020202020204" pitchFamily="34" charset="0"/>
              </a:rPr>
              <a:t>“The employer is automatically liable for harassment by a supervisor that results in a negative employment action such as termination, failure to promote or hire, and loss of wages. If the supervisor's harassment results in a hostile work environment, the employer can avoid liability only if it can prove that: 1) it reasonably tried to prevent and promptly correct the harassing behavior; and 2) the employee unreasonably failed to take advantage of any preventive or corrective opportunities provided by the employer.</a:t>
            </a:r>
          </a:p>
          <a:p>
            <a:r>
              <a:rPr lang="en-US" sz="2400" dirty="0">
                <a:latin typeface="Arial" panose="020B0604020202020204" pitchFamily="34" charset="0"/>
                <a:cs typeface="Arial" panose="020B0604020202020204" pitchFamily="34" charset="0"/>
              </a:rPr>
              <a:t>The employer will be liable for harassment by nonsupervisory employees or non-employees over whom it has control (e.g., independent contractors or customers on the premises), if it knew or should have known about the harassment and failed to take prompt and appropriate corrective action.”</a:t>
            </a:r>
          </a:p>
        </p:txBody>
      </p:sp>
    </p:spTree>
    <p:extLst>
      <p:ext uri="{BB962C8B-B14F-4D97-AF65-F5344CB8AC3E}">
        <p14:creationId xmlns:p14="http://schemas.microsoft.com/office/powerpoint/2010/main" val="3968260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Costs for Violations</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26</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50938"/>
            <a:ext cx="10515600" cy="4154984"/>
          </a:xfrm>
          <a:prstGeom prst="rect">
            <a:avLst/>
          </a:prstGeom>
          <a:noFill/>
        </p:spPr>
        <p:txBody>
          <a:bodyPr wrap="square">
            <a:spAutoFit/>
          </a:bodyPr>
          <a:lstStyle/>
          <a:p>
            <a:pPr marL="285750" indent="-285750" eaLnBrk="1" hangingPunct="1">
              <a:buFont typeface="Arial" panose="020B0604020202020204" pitchFamily="34" charset="0"/>
              <a:buChar char="•"/>
            </a:pPr>
            <a:r>
              <a:rPr lang="en-US" sz="2400" dirty="0">
                <a:latin typeface="Arial" charset="0"/>
              </a:rPr>
              <a:t>Penalties or damages may include prospective pay, back pay, lost benefits and compensation for emotional damage. </a:t>
            </a:r>
          </a:p>
          <a:p>
            <a:pPr marL="285750" indent="-285750" eaLnBrk="1" hangingPunct="1">
              <a:buFont typeface="Arial" panose="020B0604020202020204" pitchFamily="34" charset="0"/>
              <a:buChar char="•"/>
            </a:pPr>
            <a:r>
              <a:rPr lang="en-US" sz="2400" dirty="0">
                <a:latin typeface="Arial" charset="0"/>
              </a:rPr>
              <a:t>Victim’s attorney fees, expert witness fees and court costs.</a:t>
            </a:r>
          </a:p>
          <a:p>
            <a:pPr marL="285750" indent="-285750" eaLnBrk="1" hangingPunct="1">
              <a:buFont typeface="Arial" panose="020B0604020202020204" pitchFamily="34" charset="0"/>
              <a:buChar char="•"/>
            </a:pPr>
            <a:r>
              <a:rPr lang="en-US" sz="2400" dirty="0">
                <a:latin typeface="Arial" charset="0"/>
              </a:rPr>
              <a:t>Actual and hidden costs associated with your organization’s reputation in the community.</a:t>
            </a:r>
          </a:p>
          <a:p>
            <a:pPr marL="285750" indent="-285750">
              <a:buFont typeface="Arial" panose="020B0604020202020204" pitchFamily="34" charset="0"/>
              <a:buChar char="•"/>
            </a:pPr>
            <a:r>
              <a:rPr lang="en-US" sz="2400" dirty="0">
                <a:latin typeface="Arial" charset="0"/>
              </a:rPr>
              <a:t>Compensatory and punitive damages may be awarded in cases involving intentional discrimination, ranging from $50,000 to $300,000, depending on the size of the employer.</a:t>
            </a:r>
          </a:p>
          <a:p>
            <a:pPr marL="285750" indent="-285750" eaLnBrk="1" hangingPunct="1">
              <a:buFont typeface="Arial" panose="020B0604020202020204" pitchFamily="34" charset="0"/>
              <a:buChar char="•"/>
            </a:pPr>
            <a:r>
              <a:rPr lang="en-US" sz="2400" dirty="0">
                <a:latin typeface="Arial" charset="0"/>
              </a:rPr>
              <a:t>Liquidated damages can be awarded equal to the amount of back pay awarded to the victim in especially malicious or reckless acts of discrimination violations under the Equal Pay Act or ADEA. </a:t>
            </a:r>
          </a:p>
        </p:txBody>
      </p:sp>
    </p:spTree>
    <p:extLst>
      <p:ext uri="{BB962C8B-B14F-4D97-AF65-F5344CB8AC3E}">
        <p14:creationId xmlns:p14="http://schemas.microsoft.com/office/powerpoint/2010/main" val="2869699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Costs for Violations (cont.)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27</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950938"/>
            <a:ext cx="10515600" cy="2893100"/>
          </a:xfrm>
          <a:prstGeom prst="rect">
            <a:avLst/>
          </a:prstGeom>
          <a:noFill/>
        </p:spPr>
        <p:txBody>
          <a:bodyPr wrap="square">
            <a:spAutoFit/>
          </a:bodyPr>
          <a:lstStyle/>
          <a:p>
            <a:pPr eaLnBrk="1" hangingPunct="1">
              <a:buFontTx/>
              <a:buNone/>
            </a:pPr>
            <a:r>
              <a:rPr lang="en-US" sz="2600" dirty="0">
                <a:latin typeface="Arial" charset="0"/>
              </a:rPr>
              <a:t>Your costs as supervisors include:</a:t>
            </a:r>
          </a:p>
          <a:p>
            <a:pPr eaLnBrk="1" hangingPunct="1">
              <a:buFontTx/>
              <a:buNone/>
            </a:pPr>
            <a:endParaRPr lang="en-US" sz="2600" dirty="0">
              <a:latin typeface="Arial" charset="0"/>
            </a:endParaRPr>
          </a:p>
          <a:p>
            <a:pPr marL="285750" indent="-285750" eaLnBrk="1" hangingPunct="1">
              <a:buFont typeface="Arial" charset="0"/>
              <a:buChar char="•"/>
            </a:pPr>
            <a:r>
              <a:rPr lang="en-US" sz="2600" dirty="0">
                <a:latin typeface="Arial" charset="0"/>
              </a:rPr>
              <a:t>Increased workload and lost productivity = more work for you! </a:t>
            </a:r>
          </a:p>
          <a:p>
            <a:pPr marL="285750" indent="-285750" eaLnBrk="1" hangingPunct="1">
              <a:buFont typeface="Arial" charset="0"/>
              <a:buChar char="•"/>
            </a:pPr>
            <a:r>
              <a:rPr lang="en-US" sz="2600" dirty="0">
                <a:latin typeface="Arial" charset="0"/>
              </a:rPr>
              <a:t>Your reputation in the organization if you are the subject of an EEOC charge or lawsuit.</a:t>
            </a:r>
          </a:p>
          <a:p>
            <a:pPr marL="285750" indent="-285750" eaLnBrk="1" hangingPunct="1">
              <a:buFont typeface="Arial" charset="0"/>
              <a:buChar char="•"/>
            </a:pPr>
            <a:r>
              <a:rPr lang="en-US" sz="2600" dirty="0">
                <a:latin typeface="Arial" charset="0"/>
              </a:rPr>
              <a:t>Direct or indirect legal costs, which may affect your personal financial stability and/or the organization’s profitability.</a:t>
            </a:r>
          </a:p>
        </p:txBody>
      </p:sp>
    </p:spTree>
    <p:extLst>
      <p:ext uri="{BB962C8B-B14F-4D97-AF65-F5344CB8AC3E}">
        <p14:creationId xmlns:p14="http://schemas.microsoft.com/office/powerpoint/2010/main" val="15779506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Group Discussion: You Be the Judge</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28</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2179538"/>
            <a:ext cx="10515600" cy="2492990"/>
          </a:xfrm>
          <a:prstGeom prst="rect">
            <a:avLst/>
          </a:prstGeom>
          <a:noFill/>
        </p:spPr>
        <p:txBody>
          <a:bodyPr wrap="square">
            <a:spAutoFit/>
          </a:bodyPr>
          <a:lstStyle/>
          <a:p>
            <a:pPr eaLnBrk="1" hangingPunct="1"/>
            <a:r>
              <a:rPr lang="en-US" sz="2600" dirty="0">
                <a:latin typeface="Arial" charset="0"/>
              </a:rPr>
              <a:t>Avery filed an EEO grievance with HR six months ago. She has always been hard to supervise. You want someone else to manage her, and you instructed HR to transfer her to another department. HR says the only available position may involve a change in title and pay. Would transferring her be considered discrimination, harassment or retaliation?</a:t>
            </a:r>
          </a:p>
        </p:txBody>
      </p:sp>
    </p:spTree>
    <p:extLst>
      <p:ext uri="{BB962C8B-B14F-4D97-AF65-F5344CB8AC3E}">
        <p14:creationId xmlns:p14="http://schemas.microsoft.com/office/powerpoint/2010/main" val="6768365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94942"/>
            <a:ext cx="10515600" cy="1325563"/>
          </a:xfrm>
          <a:solidFill>
            <a:schemeClr val="accent1">
              <a:lumMod val="50000"/>
            </a:schemeClr>
          </a:solidFill>
        </p:spPr>
        <p:txBody>
          <a:bodyPr/>
          <a:lstStyle/>
          <a:p>
            <a:r>
              <a:rPr lang="en-US" dirty="0">
                <a:solidFill>
                  <a:schemeClr val="bg1"/>
                </a:solidFill>
              </a:rPr>
              <a:t>Group Discussion: You Be the Judge (cont.)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29</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2179538"/>
            <a:ext cx="10515600" cy="3539430"/>
          </a:xfrm>
          <a:prstGeom prst="rect">
            <a:avLst/>
          </a:prstGeom>
          <a:noFill/>
        </p:spPr>
        <p:txBody>
          <a:bodyPr wrap="square">
            <a:spAutoFit/>
          </a:bodyPr>
          <a:lstStyle/>
          <a:p>
            <a:pPr eaLnBrk="1" hangingPunct="1"/>
            <a:r>
              <a:rPr lang="en-US" sz="2800" dirty="0">
                <a:latin typeface="Arial" charset="0"/>
              </a:rPr>
              <a:t>Andres constantly complains that his back hurts. You are so tired of hearing his complaints that you told him he cannot work until he provides you with proof that he has seen a doctor and the doctor says he is fit to work. Furthermore, he must provide you with a copy of the diagnosis and any prescriptions. Although Andres complains a lot, there are no significant attendance or performance issues. Are your actions illegal discrimination, harassment or retaliation?</a:t>
            </a:r>
          </a:p>
        </p:txBody>
      </p:sp>
    </p:spTree>
    <p:extLst>
      <p:ext uri="{BB962C8B-B14F-4D97-AF65-F5344CB8AC3E}">
        <p14:creationId xmlns:p14="http://schemas.microsoft.com/office/powerpoint/2010/main" val="3111016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normAutofit/>
          </a:bodyPr>
          <a:lstStyle/>
          <a:p>
            <a:pPr marL="0" indent="0">
              <a:buNone/>
            </a:pPr>
            <a:r>
              <a:rPr lang="en-US" dirty="0"/>
              <a:t>There are numerous federal laws that prohibit employers, including employment agencies and unions, from discriminating in employment based on race, color, religion, sex (including pregnancy, gender identity and expression and sexual orientation), national origin, disability, age or genetic information. </a:t>
            </a:r>
          </a:p>
          <a:p>
            <a:pPr marL="0" indent="0">
              <a:buNone/>
            </a:pPr>
            <a:r>
              <a:rPr lang="en-US" dirty="0"/>
              <a:t>These laws also prohibit retaliation against people who complain of discrimination or participate in an equal employment opportunity (EEO) investigation. </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30</a:t>
            </a:fld>
            <a:endParaRPr lang="en-US" dirty="0"/>
          </a:p>
        </p:txBody>
      </p:sp>
    </p:spTree>
    <p:extLst>
      <p:ext uri="{BB962C8B-B14F-4D97-AF65-F5344CB8AC3E}">
        <p14:creationId xmlns:p14="http://schemas.microsoft.com/office/powerpoint/2010/main" val="3092512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94942"/>
            <a:ext cx="10515600" cy="1325563"/>
          </a:xfrm>
          <a:solidFill>
            <a:schemeClr val="accent1">
              <a:lumMod val="50000"/>
            </a:schemeClr>
          </a:solidFill>
        </p:spPr>
        <p:txBody>
          <a:bodyPr/>
          <a:lstStyle/>
          <a:p>
            <a:r>
              <a:rPr lang="en-US" dirty="0">
                <a:solidFill>
                  <a:schemeClr val="bg1"/>
                </a:solidFill>
              </a:rPr>
              <a:t>Our Policy and Procedures for Discrimination, Harassment and Retaliation</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31</a:t>
            </a:fld>
            <a:endParaRPr lang="en-US" dirty="0"/>
          </a:p>
        </p:txBody>
      </p:sp>
    </p:spTree>
    <p:extLst>
      <p:ext uri="{BB962C8B-B14F-4D97-AF65-F5344CB8AC3E}">
        <p14:creationId xmlns:p14="http://schemas.microsoft.com/office/powerpoint/2010/main" val="41547914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94942"/>
            <a:ext cx="10515600" cy="1325563"/>
          </a:xfrm>
          <a:solidFill>
            <a:schemeClr val="accent1">
              <a:lumMod val="50000"/>
            </a:schemeClr>
          </a:solidFill>
        </p:spPr>
        <p:txBody>
          <a:bodyPr/>
          <a:lstStyle/>
          <a:p>
            <a:r>
              <a:rPr lang="en-US" dirty="0">
                <a:solidFill>
                  <a:schemeClr val="bg1"/>
                </a:solidFill>
              </a:rPr>
              <a:t>Responsibilities of Supervisors</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32</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2179538"/>
            <a:ext cx="10515600" cy="3813352"/>
          </a:xfrm>
          <a:prstGeom prst="rect">
            <a:avLst/>
          </a:prstGeom>
          <a:noFill/>
        </p:spPr>
        <p:txBody>
          <a:bodyPr wrap="square">
            <a:spAutoFit/>
          </a:bodyPr>
          <a:lstStyle/>
          <a:p>
            <a:pPr marL="285750" indent="-285750" eaLnBrk="1" hangingPunct="1">
              <a:lnSpc>
                <a:spcPct val="90000"/>
              </a:lnSpc>
              <a:buFont typeface="Arial" charset="0"/>
              <a:buChar char="•"/>
            </a:pPr>
            <a:r>
              <a:rPr lang="en-US" sz="2600" dirty="0">
                <a:latin typeface="Arial" charset="0"/>
              </a:rPr>
              <a:t>Know and comply with our policy and procedures.</a:t>
            </a:r>
          </a:p>
          <a:p>
            <a:pPr marL="285750" indent="-285750" eaLnBrk="1" hangingPunct="1">
              <a:lnSpc>
                <a:spcPct val="90000"/>
              </a:lnSpc>
              <a:buFont typeface="Arial" charset="0"/>
              <a:buChar char="•"/>
            </a:pPr>
            <a:endParaRPr lang="en-US" sz="2600" dirty="0">
              <a:latin typeface="Arial" charset="0"/>
            </a:endParaRPr>
          </a:p>
          <a:p>
            <a:pPr marL="285750" indent="-285750" eaLnBrk="1" hangingPunct="1">
              <a:lnSpc>
                <a:spcPct val="90000"/>
              </a:lnSpc>
              <a:buFont typeface="Arial" charset="0"/>
              <a:buChar char="•"/>
            </a:pPr>
            <a:r>
              <a:rPr lang="en-US" sz="2600" dirty="0">
                <a:latin typeface="Arial" charset="0"/>
              </a:rPr>
              <a:t>Immediately report any complaint that you receive from your employees or incidents that you witness involving other supervisors’ employees to the HR director.</a:t>
            </a:r>
          </a:p>
          <a:p>
            <a:pPr marL="285750" indent="-285750" eaLnBrk="1" hangingPunct="1">
              <a:lnSpc>
                <a:spcPct val="90000"/>
              </a:lnSpc>
              <a:buFont typeface="Arial" charset="0"/>
              <a:buChar char="•"/>
            </a:pPr>
            <a:endParaRPr lang="en-US" sz="2600" dirty="0">
              <a:latin typeface="Arial" charset="0"/>
            </a:endParaRPr>
          </a:p>
          <a:p>
            <a:pPr marL="285750" indent="-285750" eaLnBrk="1" hangingPunct="1">
              <a:lnSpc>
                <a:spcPct val="90000"/>
              </a:lnSpc>
              <a:buFont typeface="Arial" charset="0"/>
              <a:buChar char="•"/>
            </a:pPr>
            <a:r>
              <a:rPr lang="en-US" sz="2600" dirty="0">
                <a:latin typeface="Arial" charset="0"/>
              </a:rPr>
              <a:t>When handling harassment complaints from your employees:</a:t>
            </a:r>
          </a:p>
          <a:p>
            <a:pPr marL="628650" lvl="1" indent="-285750">
              <a:buFont typeface="Wingdings" charset="2"/>
              <a:buChar char="Ø"/>
            </a:pPr>
            <a:r>
              <a:rPr lang="en-US" sz="2600" dirty="0">
                <a:latin typeface="Arial" charset="0"/>
              </a:rPr>
              <a:t>Respond to employees’ complaints as soon as possible.</a:t>
            </a:r>
          </a:p>
          <a:p>
            <a:pPr marL="628650" lvl="1" indent="-285750">
              <a:buClr>
                <a:schemeClr val="tx1"/>
              </a:buClr>
              <a:buFont typeface="Wingdings" charset="2"/>
              <a:buChar char="Ø"/>
            </a:pPr>
            <a:r>
              <a:rPr lang="en-US" sz="2600" dirty="0">
                <a:latin typeface="Arial" charset="0"/>
              </a:rPr>
              <a:t>Demonstrate your willingness to hear and objectively discuss complaints.</a:t>
            </a:r>
          </a:p>
        </p:txBody>
      </p:sp>
    </p:spTree>
    <p:extLst>
      <p:ext uri="{BB962C8B-B14F-4D97-AF65-F5344CB8AC3E}">
        <p14:creationId xmlns:p14="http://schemas.microsoft.com/office/powerpoint/2010/main" val="2820959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94942"/>
            <a:ext cx="10515600" cy="1325563"/>
          </a:xfrm>
          <a:solidFill>
            <a:schemeClr val="accent1">
              <a:lumMod val="50000"/>
            </a:schemeClr>
          </a:solidFill>
        </p:spPr>
        <p:txBody>
          <a:bodyPr/>
          <a:lstStyle/>
          <a:p>
            <a:r>
              <a:rPr lang="en-US" dirty="0">
                <a:solidFill>
                  <a:schemeClr val="bg1"/>
                </a:solidFill>
              </a:rPr>
              <a:t>Responsibilities of Supervisors</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33</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2179538"/>
            <a:ext cx="10515600" cy="3293209"/>
          </a:xfrm>
          <a:prstGeom prst="rect">
            <a:avLst/>
          </a:prstGeom>
          <a:noFill/>
        </p:spPr>
        <p:txBody>
          <a:bodyPr wrap="square">
            <a:spAutoFit/>
          </a:bodyPr>
          <a:lstStyle/>
          <a:p>
            <a:pPr marL="628650" lvl="1" indent="-285750">
              <a:buClr>
                <a:schemeClr val="tx1"/>
              </a:buClr>
              <a:buFont typeface="Wingdings" charset="2"/>
              <a:buChar char="Ø"/>
            </a:pPr>
            <a:r>
              <a:rPr lang="en-US" sz="2600" dirty="0">
                <a:latin typeface="Arial" charset="0"/>
              </a:rPr>
              <a:t>Inform the employee that you must report all complaints to HR. </a:t>
            </a:r>
          </a:p>
          <a:p>
            <a:pPr marL="628650" lvl="1" indent="-285750">
              <a:buClr>
                <a:schemeClr val="tx1"/>
              </a:buClr>
              <a:buFont typeface="Wingdings" charset="2"/>
              <a:buChar char="Ø"/>
            </a:pPr>
            <a:r>
              <a:rPr lang="en-US" sz="2600" dirty="0">
                <a:latin typeface="Arial" charset="0"/>
              </a:rPr>
              <a:t>Tell the employee that confidentiality will be respected as much as possible but cannot be ensured in order to fully and properly investigate employee concerns/allegations.</a:t>
            </a:r>
          </a:p>
          <a:p>
            <a:pPr marL="628650" lvl="1" indent="-285750">
              <a:buFont typeface="Wingdings" charset="2"/>
              <a:buChar char="Ø"/>
            </a:pPr>
            <a:r>
              <a:rPr lang="en-US" sz="2600" dirty="0">
                <a:latin typeface="Arial" charset="0"/>
              </a:rPr>
              <a:t>Do not object if an employee prefers to or actually bypasses the standard chain of command.</a:t>
            </a:r>
          </a:p>
          <a:p>
            <a:pPr marL="628650" lvl="1" indent="-285750">
              <a:buFont typeface="Wingdings" charset="2"/>
              <a:buChar char="Ø"/>
            </a:pPr>
            <a:r>
              <a:rPr lang="en-US" sz="2600" dirty="0">
                <a:latin typeface="Arial" charset="0"/>
              </a:rPr>
              <a:t>Do not engage in retaliation against an employee who complains of harassment or discrimination.</a:t>
            </a:r>
          </a:p>
        </p:txBody>
      </p:sp>
    </p:spTree>
    <p:extLst>
      <p:ext uri="{BB962C8B-B14F-4D97-AF65-F5344CB8AC3E}">
        <p14:creationId xmlns:p14="http://schemas.microsoft.com/office/powerpoint/2010/main" val="2944609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94942"/>
            <a:ext cx="10515600" cy="1325563"/>
          </a:xfrm>
          <a:solidFill>
            <a:schemeClr val="accent1">
              <a:lumMod val="50000"/>
            </a:schemeClr>
          </a:solidFill>
        </p:spPr>
        <p:txBody>
          <a:bodyPr/>
          <a:lstStyle/>
          <a:p>
            <a:r>
              <a:rPr lang="en-US" dirty="0">
                <a:solidFill>
                  <a:schemeClr val="bg1"/>
                </a:solidFill>
              </a:rPr>
              <a:t>Responsibilities of Supervisors</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34</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2179538"/>
            <a:ext cx="10515600" cy="4093428"/>
          </a:xfrm>
          <a:prstGeom prst="rect">
            <a:avLst/>
          </a:prstGeom>
          <a:noFill/>
        </p:spPr>
        <p:txBody>
          <a:bodyPr wrap="square">
            <a:spAutoFit/>
          </a:bodyPr>
          <a:lstStyle/>
          <a:p>
            <a:pPr eaLnBrk="1" hangingPunct="1">
              <a:buFontTx/>
              <a:buNone/>
            </a:pPr>
            <a:r>
              <a:rPr lang="en-US" sz="2600" dirty="0">
                <a:latin typeface="Arial" charset="0"/>
              </a:rPr>
              <a:t>During investigations conducted by HR or the company’s legal counsel:</a:t>
            </a:r>
          </a:p>
          <a:p>
            <a:pPr marL="628650" lvl="1" indent="-285750" eaLnBrk="1" hangingPunct="1">
              <a:buFont typeface="Arial" charset="0"/>
              <a:buChar char="•"/>
            </a:pPr>
            <a:r>
              <a:rPr lang="en-US" sz="2600" dirty="0">
                <a:latin typeface="Arial" charset="0"/>
              </a:rPr>
              <a:t>Be available for interviews and provide as much information as possible. </a:t>
            </a:r>
          </a:p>
          <a:p>
            <a:pPr marL="628650" lvl="1" indent="-285750" eaLnBrk="1" hangingPunct="1">
              <a:buFont typeface="Arial" charset="0"/>
              <a:buChar char="•"/>
            </a:pPr>
            <a:r>
              <a:rPr lang="en-US" sz="2600" dirty="0">
                <a:latin typeface="Arial" charset="0"/>
              </a:rPr>
              <a:t>Make employees available for interviews.</a:t>
            </a:r>
          </a:p>
          <a:p>
            <a:pPr marL="628650" lvl="1" indent="-285750" eaLnBrk="1" hangingPunct="1">
              <a:buFont typeface="Arial" charset="0"/>
              <a:buChar char="•"/>
            </a:pPr>
            <a:endParaRPr lang="en-US" sz="2600" dirty="0">
              <a:latin typeface="Arial" charset="0"/>
            </a:endParaRPr>
          </a:p>
          <a:p>
            <a:pPr eaLnBrk="1" hangingPunct="1">
              <a:buFontTx/>
              <a:buNone/>
            </a:pPr>
            <a:r>
              <a:rPr lang="en-US" sz="2600" dirty="0">
                <a:latin typeface="Arial" charset="0"/>
              </a:rPr>
              <a:t>Once an investigation has been completed, if disciplinary action is to be taken, work with HR to make sure that:</a:t>
            </a:r>
          </a:p>
          <a:p>
            <a:pPr marL="628650" lvl="1" indent="-285750" eaLnBrk="1" hangingPunct="1">
              <a:buClr>
                <a:schemeClr val="tx1"/>
              </a:buClr>
              <a:buFont typeface="Arial" charset="0"/>
              <a:buChar char="•"/>
            </a:pPr>
            <a:r>
              <a:rPr lang="en-US" sz="2600" dirty="0">
                <a:latin typeface="Arial" charset="0"/>
              </a:rPr>
              <a:t>The victim is not adversely affected.</a:t>
            </a:r>
          </a:p>
          <a:p>
            <a:pPr marL="628650" lvl="1" indent="-285750" eaLnBrk="1" hangingPunct="1">
              <a:buClr>
                <a:schemeClr val="tx1"/>
              </a:buClr>
              <a:buFont typeface="Arial" charset="0"/>
              <a:buChar char="•"/>
            </a:pPr>
            <a:r>
              <a:rPr lang="en-US" sz="2600" dirty="0">
                <a:latin typeface="Arial" charset="0"/>
              </a:rPr>
              <a:t>The harassment stops and does not recur.</a:t>
            </a:r>
          </a:p>
        </p:txBody>
      </p:sp>
    </p:spTree>
    <p:extLst>
      <p:ext uri="{BB962C8B-B14F-4D97-AF65-F5344CB8AC3E}">
        <p14:creationId xmlns:p14="http://schemas.microsoft.com/office/powerpoint/2010/main" val="15466915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35</a:t>
            </a:fld>
            <a:endParaRPr lang="en-US" dirty="0"/>
          </a:p>
        </p:txBody>
      </p:sp>
    </p:spTree>
    <p:extLst>
      <p:ext uri="{BB962C8B-B14F-4D97-AF65-F5344CB8AC3E}">
        <p14:creationId xmlns:p14="http://schemas.microsoft.com/office/powerpoint/2010/main" val="1168348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94942"/>
            <a:ext cx="10515600" cy="1325563"/>
          </a:xfrm>
          <a:solidFill>
            <a:schemeClr val="accent1">
              <a:lumMod val="50000"/>
            </a:schemeClr>
          </a:solidFill>
        </p:spPr>
        <p:txBody>
          <a:bodyPr/>
          <a:lstStyle/>
          <a:p>
            <a:r>
              <a:rPr lang="en-US" dirty="0">
                <a:solidFill>
                  <a:schemeClr val="bg1"/>
                </a:solidFill>
              </a:rPr>
              <a:t>Group Discussion: You Be the Judge</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36</a:t>
            </a:fld>
            <a:endParaRPr lang="en-US" dirty="0"/>
          </a:p>
        </p:txBody>
      </p:sp>
      <p:sp>
        <p:nvSpPr>
          <p:cNvPr id="6" name="TextBox 5">
            <a:extLst>
              <a:ext uri="{FF2B5EF4-FFF2-40B4-BE49-F238E27FC236}">
                <a16:creationId xmlns:a16="http://schemas.microsoft.com/office/drawing/2014/main" id="{C6019223-6062-4CAD-A609-A4DCE8555C54}"/>
              </a:ext>
            </a:extLst>
          </p:cNvPr>
          <p:cNvSpPr txBox="1"/>
          <p:nvPr/>
        </p:nvSpPr>
        <p:spPr>
          <a:xfrm>
            <a:off x="838200" y="1851546"/>
            <a:ext cx="10515600" cy="4745915"/>
          </a:xfrm>
          <a:prstGeom prst="rect">
            <a:avLst/>
          </a:prstGeom>
          <a:noFill/>
        </p:spPr>
        <p:txBody>
          <a:bodyPr wrap="square">
            <a:spAutoFit/>
          </a:bodyPr>
          <a:lstStyle/>
          <a:p>
            <a:pPr eaLnBrk="1" hangingPunct="1">
              <a:lnSpc>
                <a:spcPct val="90000"/>
              </a:lnSpc>
              <a:buFontTx/>
              <a:buNone/>
            </a:pPr>
            <a:r>
              <a:rPr lang="en-US" sz="2400" dirty="0">
                <a:latin typeface="Arial" charset="0"/>
              </a:rPr>
              <a:t>An employee hired about one month ago has been involved in confrontations with other employees and has claimed sexual harassment and age discrimination. </a:t>
            </a:r>
          </a:p>
          <a:p>
            <a:pPr eaLnBrk="1" hangingPunct="1">
              <a:lnSpc>
                <a:spcPct val="90000"/>
              </a:lnSpc>
              <a:buFontTx/>
              <a:buNone/>
            </a:pPr>
            <a:endParaRPr lang="en-US" sz="2400" dirty="0">
              <a:latin typeface="Arial" charset="0"/>
            </a:endParaRPr>
          </a:p>
          <a:p>
            <a:pPr eaLnBrk="1" hangingPunct="1">
              <a:lnSpc>
                <a:spcPct val="90000"/>
              </a:lnSpc>
              <a:buFontTx/>
              <a:buNone/>
            </a:pPr>
            <a:r>
              <a:rPr lang="en-US" sz="2400" dirty="0">
                <a:latin typeface="Arial" charset="0"/>
              </a:rPr>
              <a:t>An internal investigation of his allegations did not support his claims of sexual harassment or discrimination. You think he is a troublemaker and would like to terminate his employment. Furthermore, your company policy says that the first 90 days of employment is a trial period. During the 90-day trial period, an employee can be terminated for any reason at the sole discretion of the company. </a:t>
            </a:r>
          </a:p>
          <a:p>
            <a:pPr eaLnBrk="1" hangingPunct="1">
              <a:lnSpc>
                <a:spcPct val="90000"/>
              </a:lnSpc>
              <a:buFontTx/>
              <a:buNone/>
            </a:pPr>
            <a:endParaRPr lang="en-US" sz="2400" dirty="0">
              <a:latin typeface="Arial" charset="0"/>
            </a:endParaRPr>
          </a:p>
          <a:p>
            <a:pPr>
              <a:lnSpc>
                <a:spcPct val="90000"/>
              </a:lnSpc>
            </a:pPr>
            <a:r>
              <a:rPr lang="en-US" sz="2400" dirty="0">
                <a:latin typeface="Arial" charset="0"/>
              </a:rPr>
              <a:t>Is terminating this employee discrimination, harassment, retaliation or a good employment decision that will save the company at lot of money and trouble in the future? Explain your answer.</a:t>
            </a:r>
          </a:p>
        </p:txBody>
      </p:sp>
    </p:spTree>
    <p:extLst>
      <p:ext uri="{BB962C8B-B14F-4D97-AF65-F5344CB8AC3E}">
        <p14:creationId xmlns:p14="http://schemas.microsoft.com/office/powerpoint/2010/main" val="17060344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37</a:t>
            </a:fld>
            <a:endParaRPr lang="en-US" dirty="0"/>
          </a:p>
        </p:txBody>
      </p:sp>
    </p:spTree>
    <p:extLst>
      <p:ext uri="{BB962C8B-B14F-4D97-AF65-F5344CB8AC3E}">
        <p14:creationId xmlns:p14="http://schemas.microsoft.com/office/powerpoint/2010/main" val="8053898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38</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3451201"/>
          </a:xfrm>
          <a:prstGeom prst="rect">
            <a:avLst/>
          </a:prstGeom>
          <a:noFill/>
        </p:spPr>
        <p:txBody>
          <a:bodyPr wrap="square" rtlCol="0">
            <a:spAutoFit/>
          </a:bodyPr>
          <a:lstStyle/>
          <a:p>
            <a:pPr marL="0" indent="0">
              <a:buNone/>
            </a:pPr>
            <a:r>
              <a:rPr lang="en-US" dirty="0"/>
              <a:t>Title VII, the ADA, the ADEA, the Equal Pay Act, the Lilly Ledbetter Fair Pay Act and GINA are federal laws that protect employees from discrimination, harassment and retaliation.</a:t>
            </a:r>
          </a:p>
          <a:p>
            <a:pPr marL="0" indent="0">
              <a:buNone/>
            </a:pPr>
            <a:r>
              <a:rPr lang="en-US" dirty="0"/>
              <a:t>Discrimination is any policy or action taken related to recruiting, hiring, promotion, pay or training practices that results in an unfair disadvantage to either an individual or group of individuals who are considered part of a protected class. </a:t>
            </a:r>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39</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3967240"/>
          </a:xfrm>
          <a:prstGeom prst="rect">
            <a:avLst/>
          </a:prstGeom>
          <a:noFill/>
        </p:spPr>
        <p:txBody>
          <a:bodyPr wrap="square" rtlCol="0">
            <a:spAutoFit/>
          </a:bodyPr>
          <a:lstStyle/>
          <a:p>
            <a:pPr marL="0" indent="0">
              <a:buNone/>
            </a:pPr>
            <a:r>
              <a:rPr lang="en-US" dirty="0"/>
              <a:t>In the employment and legal context, harassment is defined as conduct or actions, based on race, religion, sex (including gender identity and expression, sexual orientation and pregnancy), national origin, age, disability, or genetic information severe or pervasive enough to create a hostile, abusive or intimidating work environment for a reasonable person.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96879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fontScale="92500" lnSpcReduction="20000"/>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Federal discrimination laws.</a:t>
            </a:r>
          </a:p>
          <a:p>
            <a:pPr marL="457200" indent="-457200">
              <a:lnSpc>
                <a:spcPct val="100000"/>
              </a:lnSpc>
              <a:buFont typeface="Arial" panose="020B0604020202020204" pitchFamily="34" charset="0"/>
              <a:buChar char="•"/>
            </a:pPr>
            <a:r>
              <a:rPr lang="en-US" sz="2800" dirty="0">
                <a:solidFill>
                  <a:schemeClr val="tx1"/>
                </a:solidFill>
                <a:latin typeface="+mn-lt"/>
              </a:rPr>
              <a:t>Definition of discrimination.</a:t>
            </a:r>
          </a:p>
          <a:p>
            <a:pPr marL="457200" indent="-457200">
              <a:lnSpc>
                <a:spcPct val="100000"/>
              </a:lnSpc>
              <a:buFont typeface="Arial" panose="020B0604020202020204" pitchFamily="34" charset="0"/>
              <a:buChar char="•"/>
            </a:pPr>
            <a:r>
              <a:rPr lang="en-US" sz="2800" dirty="0">
                <a:solidFill>
                  <a:schemeClr val="tx1"/>
                </a:solidFill>
                <a:latin typeface="+mn-lt"/>
              </a:rPr>
              <a:t>Definition of harassment.</a:t>
            </a:r>
          </a:p>
          <a:p>
            <a:pPr marL="457200" indent="-457200">
              <a:lnSpc>
                <a:spcPct val="100000"/>
              </a:lnSpc>
              <a:buFont typeface="Arial" panose="020B0604020202020204" pitchFamily="34" charset="0"/>
              <a:buChar char="•"/>
            </a:pPr>
            <a:r>
              <a:rPr lang="en-US" sz="2800" dirty="0">
                <a:solidFill>
                  <a:schemeClr val="tx1"/>
                </a:solidFill>
                <a:latin typeface="+mn-lt"/>
              </a:rPr>
              <a:t>Categories of harassment related to protected status.</a:t>
            </a:r>
          </a:p>
          <a:p>
            <a:pPr marL="457200" indent="-457200">
              <a:lnSpc>
                <a:spcPct val="100000"/>
              </a:lnSpc>
              <a:buFont typeface="Arial" panose="020B0604020202020204" pitchFamily="34" charset="0"/>
              <a:buChar char="•"/>
            </a:pPr>
            <a:r>
              <a:rPr lang="en-US" sz="2800" dirty="0">
                <a:solidFill>
                  <a:schemeClr val="tx1"/>
                </a:solidFill>
                <a:latin typeface="+mn-lt"/>
              </a:rPr>
              <a:t>Definition of retaliation.</a:t>
            </a:r>
          </a:p>
          <a:p>
            <a:pPr marL="457200" indent="-457200">
              <a:lnSpc>
                <a:spcPct val="100000"/>
              </a:lnSpc>
              <a:buFont typeface="Arial" panose="020B0604020202020204" pitchFamily="34" charset="0"/>
              <a:buChar char="•"/>
            </a:pPr>
            <a:r>
              <a:rPr lang="en-US" sz="2800" dirty="0">
                <a:solidFill>
                  <a:schemeClr val="tx1"/>
                </a:solidFill>
                <a:latin typeface="+mn-lt"/>
              </a:rPr>
              <a:t>Employer liability for harassment</a:t>
            </a:r>
          </a:p>
          <a:p>
            <a:pPr marL="457200" indent="-457200">
              <a:lnSpc>
                <a:spcPct val="100000"/>
              </a:lnSpc>
              <a:buFont typeface="Arial" panose="020B0604020202020204" pitchFamily="34" charset="0"/>
              <a:buChar char="•"/>
            </a:pPr>
            <a:r>
              <a:rPr lang="en-US" sz="2800" dirty="0">
                <a:solidFill>
                  <a:schemeClr val="tx1"/>
                </a:solidFill>
                <a:latin typeface="+mn-lt"/>
              </a:rPr>
              <a:t>Costs for violations.</a:t>
            </a:r>
          </a:p>
          <a:p>
            <a:pPr marL="457200" indent="-457200">
              <a:lnSpc>
                <a:spcPct val="100000"/>
              </a:lnSpc>
              <a:buFont typeface="Arial" panose="020B0604020202020204" pitchFamily="34" charset="0"/>
              <a:buChar char="•"/>
            </a:pPr>
            <a:r>
              <a:rPr lang="en-US" sz="2800" dirty="0">
                <a:solidFill>
                  <a:schemeClr val="tx1"/>
                </a:solidFill>
                <a:latin typeface="+mn-lt"/>
              </a:rPr>
              <a:t>Our policy and procedures.</a:t>
            </a:r>
          </a:p>
          <a:p>
            <a:pPr marL="457200" indent="-457200">
              <a:lnSpc>
                <a:spcPct val="100000"/>
              </a:lnSpc>
              <a:buFont typeface="Arial" panose="020B0604020202020204" pitchFamily="34" charset="0"/>
              <a:buChar char="•"/>
            </a:pPr>
            <a:r>
              <a:rPr lang="en-US" sz="2800" dirty="0">
                <a:solidFill>
                  <a:schemeClr val="tx1"/>
                </a:solidFill>
                <a:latin typeface="+mn-lt"/>
              </a:rPr>
              <a:t>Responsibilities of supervisors.</a:t>
            </a: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40</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5387116"/>
          </a:xfrm>
          <a:prstGeom prst="rect">
            <a:avLst/>
          </a:prstGeom>
          <a:noFill/>
        </p:spPr>
        <p:txBody>
          <a:bodyPr wrap="square" rtlCol="0">
            <a:spAutoFit/>
          </a:bodyPr>
          <a:lstStyle/>
          <a:p>
            <a:pPr marL="0" indent="0">
              <a:buNone/>
            </a:pPr>
            <a:r>
              <a:rPr lang="en-US" dirty="0"/>
              <a:t>In the employment context, retaliation occurs when an employer takes an adverse action against a covered individual because the employee engaged in a protected activity. </a:t>
            </a:r>
          </a:p>
          <a:p>
            <a:pPr marL="0" indent="0">
              <a:buNone/>
            </a:pPr>
            <a:r>
              <a:rPr lang="en-US" dirty="0"/>
              <a:t>Penalties/damages for violations of federal laws may include prospective or back pay, lost benefits and punitive damages.</a:t>
            </a:r>
          </a:p>
          <a:p>
            <a:pPr marL="0" indent="0">
              <a:buNone/>
            </a:pPr>
            <a:r>
              <a:rPr lang="en-US" dirty="0"/>
              <a:t>Supervisors are responsible for knowing and complying with our policy and procedures, immediately reporting any complaints or incidents, and cooperating with investigations and any disciplinary action.</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503492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41</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42</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Federal Discrimination Laws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76062"/>
            <a:ext cx="10515600" cy="3851206"/>
          </a:xfrm>
        </p:spPr>
        <p:txBody>
          <a:bodyPr>
            <a:normAutofit fontScale="85000" lnSpcReduction="20000"/>
          </a:bodyPr>
          <a:lstStyle/>
          <a:p>
            <a:pPr marL="0" indent="0">
              <a:buNone/>
            </a:pPr>
            <a:r>
              <a:rPr lang="en-US" dirty="0"/>
              <a:t>Title VII of the Civil Rights Act, the Americans with Disabilities Act (ADA), the Age Discrimination in Employment Act (ADEA), the Equal Pay Act (EPA), the Lilly Ledbetter Fair Pay Act and the Genetic Information Nondiscrimination Act (GINA) are federal laws that protect employees from discrimination, harassment and retaliation.</a:t>
            </a:r>
          </a:p>
          <a:p>
            <a:pPr marL="0" indent="0">
              <a:buNone/>
            </a:pPr>
            <a:r>
              <a:rPr lang="en-US" dirty="0"/>
              <a:t>These laws prohibit employers with at least 15 employees (20 for the ADEA), including employment agencies and unions, from discriminating in employment based on race, color, religion, sex (including gender identity and expression, pregnancy and sexual orientation), national origin, disability, age or genetic information. The EPA covers virtually all employers.</a:t>
            </a:r>
          </a:p>
          <a:p>
            <a:pPr marL="0" indent="0">
              <a:buNone/>
            </a:pPr>
            <a:r>
              <a:rPr lang="en-US" dirty="0"/>
              <a:t>They also prohibit retaliation against people who complain of discrimination or participate in an EEO investigation. These federal laws help create a workplace where employees are treated with respect and dignity.</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6</a:t>
            </a:fld>
            <a:endParaRPr lang="en-US" dirty="0"/>
          </a:p>
        </p:txBody>
      </p:sp>
      <p:sp>
        <p:nvSpPr>
          <p:cNvPr id="7" name="TextBox 6">
            <a:extLst>
              <a:ext uri="{FF2B5EF4-FFF2-40B4-BE49-F238E27FC236}">
                <a16:creationId xmlns:a16="http://schemas.microsoft.com/office/drawing/2014/main" id="{FE11CA59-7917-47C7-B74B-AD34ACE1CB56}"/>
              </a:ext>
            </a:extLst>
          </p:cNvPr>
          <p:cNvSpPr txBox="1"/>
          <p:nvPr/>
        </p:nvSpPr>
        <p:spPr>
          <a:xfrm>
            <a:off x="6096000" y="3601625"/>
            <a:ext cx="4123912" cy="2246769"/>
          </a:xfrm>
          <a:prstGeom prst="rect">
            <a:avLst/>
          </a:prstGeom>
          <a:noFill/>
        </p:spPr>
        <p:txBody>
          <a:bodyPr wrap="square">
            <a:spAutoFit/>
          </a:bodyPr>
          <a:lstStyle/>
          <a:p>
            <a:pPr marL="457200" indent="-457200">
              <a:buFont typeface="Arial" panose="020B0604020202020204" pitchFamily="34" charset="0"/>
              <a:buChar char="•"/>
            </a:pPr>
            <a:r>
              <a:rPr lang="en-US" sz="2800" dirty="0"/>
              <a:t>Compensation</a:t>
            </a:r>
          </a:p>
          <a:p>
            <a:pPr marL="457200" indent="-457200">
              <a:buFont typeface="Arial" panose="020B0604020202020204" pitchFamily="34" charset="0"/>
              <a:buChar char="•"/>
            </a:pPr>
            <a:r>
              <a:rPr lang="en-US" sz="2800" dirty="0"/>
              <a:t>Training</a:t>
            </a:r>
          </a:p>
          <a:p>
            <a:pPr marL="457200" indent="-457200">
              <a:buFont typeface="Arial" panose="020B0604020202020204" pitchFamily="34" charset="0"/>
              <a:buChar char="•"/>
            </a:pPr>
            <a:r>
              <a:rPr lang="en-US" sz="2800" dirty="0"/>
              <a:t>Discipline</a:t>
            </a:r>
          </a:p>
          <a:p>
            <a:pPr marL="457200" indent="-457200">
              <a:buFont typeface="Arial" panose="020B0604020202020204" pitchFamily="34" charset="0"/>
              <a:buChar char="•"/>
            </a:pPr>
            <a:r>
              <a:rPr lang="en-US" sz="2800" dirty="0"/>
              <a:t>Benefits administration</a:t>
            </a:r>
          </a:p>
          <a:p>
            <a:pPr marL="457200" indent="-457200">
              <a:buFont typeface="Arial" panose="020B0604020202020204" pitchFamily="34" charset="0"/>
              <a:buChar char="•"/>
            </a:pPr>
            <a:r>
              <a:rPr lang="en-US" sz="2800" dirty="0"/>
              <a:t>Termination/dismissal</a:t>
            </a:r>
          </a:p>
        </p:txBody>
      </p:sp>
      <p:sp>
        <p:nvSpPr>
          <p:cNvPr id="6" name="TextBox 5">
            <a:extLst>
              <a:ext uri="{FF2B5EF4-FFF2-40B4-BE49-F238E27FC236}">
                <a16:creationId xmlns:a16="http://schemas.microsoft.com/office/drawing/2014/main" id="{748B159B-3C07-433A-AF9C-020F5DB57C62}"/>
              </a:ext>
            </a:extLst>
          </p:cNvPr>
          <p:cNvSpPr txBox="1"/>
          <p:nvPr/>
        </p:nvSpPr>
        <p:spPr>
          <a:xfrm>
            <a:off x="2465732" y="3601625"/>
            <a:ext cx="3630268" cy="2677656"/>
          </a:xfrm>
          <a:prstGeom prst="rect">
            <a:avLst/>
          </a:prstGeom>
          <a:noFill/>
        </p:spPr>
        <p:txBody>
          <a:bodyPr wrap="square">
            <a:spAutoFit/>
          </a:bodyPr>
          <a:lstStyle/>
          <a:p>
            <a:pPr marL="457200" indent="-457200">
              <a:buFont typeface="Arial" panose="020B0604020202020204" pitchFamily="34" charset="0"/>
              <a:buChar char="•"/>
            </a:pPr>
            <a:r>
              <a:rPr lang="en-US" sz="2800" dirty="0"/>
              <a:t>Recruiting</a:t>
            </a:r>
          </a:p>
          <a:p>
            <a:pPr marL="457200" indent="-457200">
              <a:buFont typeface="Arial" panose="020B0604020202020204" pitchFamily="34" charset="0"/>
              <a:buChar char="•"/>
            </a:pPr>
            <a:r>
              <a:rPr lang="en-US" sz="2800" dirty="0"/>
              <a:t>Interviewing</a:t>
            </a:r>
          </a:p>
          <a:p>
            <a:pPr marL="457200" indent="-457200">
              <a:buFont typeface="Arial" panose="020B0604020202020204" pitchFamily="34" charset="0"/>
              <a:buChar char="•"/>
            </a:pPr>
            <a:r>
              <a:rPr lang="en-US" sz="2800" dirty="0"/>
              <a:t>Hiring</a:t>
            </a:r>
          </a:p>
          <a:p>
            <a:pPr marL="457200" indent="-457200">
              <a:buFont typeface="Arial" panose="020B0604020202020204" pitchFamily="34" charset="0"/>
              <a:buChar char="•"/>
            </a:pPr>
            <a:r>
              <a:rPr lang="en-US" sz="2800" dirty="0"/>
              <a:t>Promotion</a:t>
            </a:r>
          </a:p>
          <a:p>
            <a:pPr marL="457200" indent="-457200">
              <a:buFont typeface="Arial" panose="020B0604020202020204" pitchFamily="34" charset="0"/>
              <a:buChar char="•"/>
            </a:pPr>
            <a:r>
              <a:rPr lang="en-US" sz="2800" dirty="0"/>
              <a:t>Demotion</a:t>
            </a:r>
          </a:p>
          <a:p>
            <a:pPr marL="457200" indent="-457200">
              <a:buFont typeface="Arial" panose="020B0604020202020204" pitchFamily="34" charset="0"/>
              <a:buChar char="•"/>
            </a:pPr>
            <a:r>
              <a:rPr lang="en-US" sz="2800" dirty="0"/>
              <a:t>Job transfer</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76062"/>
            <a:ext cx="10515600" cy="1325563"/>
          </a:xfrm>
        </p:spPr>
        <p:txBody>
          <a:bodyPr>
            <a:normAutofit/>
          </a:bodyPr>
          <a:lstStyle/>
          <a:p>
            <a:pPr marL="0" indent="0">
              <a:buNone/>
            </a:pPr>
            <a:r>
              <a:rPr lang="en-US" dirty="0">
                <a:latin typeface="Arial" panose="020B0604020202020204" pitchFamily="34" charset="0"/>
                <a:cs typeface="Arial" panose="020B0604020202020204" pitchFamily="34" charset="0"/>
              </a:rPr>
              <a:t>Title VII, the ADA, the ADEA, the EPA, the Lilly Ledbetter Fair Pay Act and GINA prohibit discrimination in all aspects of </a:t>
            </a:r>
            <a:r>
              <a:rPr lang="en-US" dirty="0" err="1">
                <a:latin typeface="Arial" panose="020B0604020202020204" pitchFamily="34" charset="0"/>
                <a:cs typeface="Arial" panose="020B0604020202020204" pitchFamily="34" charset="0"/>
              </a:rPr>
              <a:t>prehire</a:t>
            </a:r>
            <a:r>
              <a:rPr lang="en-US" dirty="0">
                <a:latin typeface="Arial" panose="020B0604020202020204" pitchFamily="34" charset="0"/>
                <a:cs typeface="Arial" panose="020B0604020202020204" pitchFamily="34" charset="0"/>
              </a:rPr>
              <a:t> and the employment relationship including: </a:t>
            </a:r>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Federal Discrimination Laws (cont.)</a:t>
            </a:r>
          </a:p>
        </p:txBody>
      </p:sp>
    </p:spTree>
    <p:extLst>
      <p:ext uri="{BB962C8B-B14F-4D97-AF65-F5344CB8AC3E}">
        <p14:creationId xmlns:p14="http://schemas.microsoft.com/office/powerpoint/2010/main" val="337583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Discrimination</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
        <p:nvSpPr>
          <p:cNvPr id="10" name="TextBox 9">
            <a:extLst>
              <a:ext uri="{FF2B5EF4-FFF2-40B4-BE49-F238E27FC236}">
                <a16:creationId xmlns:a16="http://schemas.microsoft.com/office/drawing/2014/main" id="{52B1BE59-B18B-4F80-A5E0-6B50CDCB12FB}"/>
              </a:ext>
            </a:extLst>
          </p:cNvPr>
          <p:cNvSpPr txBox="1"/>
          <p:nvPr/>
        </p:nvSpPr>
        <p:spPr>
          <a:xfrm>
            <a:off x="914400" y="2136339"/>
            <a:ext cx="10439400" cy="4401205"/>
          </a:xfrm>
          <a:prstGeom prst="rect">
            <a:avLst/>
          </a:prstGeom>
          <a:noFill/>
        </p:spPr>
        <p:txBody>
          <a:bodyPr wrap="square">
            <a:spAutoFit/>
          </a:bodyPr>
          <a:lstStyle/>
          <a:p>
            <a:r>
              <a:rPr lang="en-US" sz="2800" dirty="0">
                <a:latin typeface="Arial" charset="0"/>
              </a:rPr>
              <a:t>Discrimination is any policy or action taken related to recruiting, hiring, promotion, pay or training practices that results in an unfair disadvantage to either an individual or group of individuals who are considered part of a protected class. </a:t>
            </a:r>
          </a:p>
          <a:p>
            <a:endParaRPr lang="en-US" sz="2800" dirty="0">
              <a:latin typeface="Arial" charset="0"/>
            </a:endParaRPr>
          </a:p>
          <a:p>
            <a:r>
              <a:rPr lang="en-US" sz="2800" dirty="0">
                <a:latin typeface="Arial" charset="0"/>
              </a:rPr>
              <a:t>It is illegal to discriminate against a job applicant or an employee because of the person's race, color, religion, sex (including pregnancy, gender identity or expression, and sexual orientation), national origin, age (40 or older), disability or genetic information. </a:t>
            </a:r>
          </a:p>
        </p:txBody>
      </p:sp>
    </p:spTree>
    <p:extLst>
      <p:ext uri="{BB962C8B-B14F-4D97-AF65-F5344CB8AC3E}">
        <p14:creationId xmlns:p14="http://schemas.microsoft.com/office/powerpoint/2010/main" val="873003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CCD6632-0577-4787-BEB5-51BB39E4D714}"/>
              </a:ext>
              <a:ext uri="{C183D7F6-B498-43B3-948B-1728B52AA6E4}">
                <adec:decorative xmlns:adec="http://schemas.microsoft.com/office/drawing/2017/decorative" val="1"/>
              </a:ext>
            </a:extLst>
          </p:cNvPr>
          <p:cNvSpPr>
            <a:spLocks noGrp="1"/>
          </p:cNvSpPr>
          <p:nvPr>
            <p:ph type="sldNum" sz="quarter" idx="12"/>
          </p:nvPr>
        </p:nvSpPr>
        <p:spPr/>
        <p:txBody>
          <a:bodyPr/>
          <a:lstStyle/>
          <a:p>
            <a:fld id="{7D625B40-28DA-43CD-A97E-EA3E1B04B7D2}" type="slidenum">
              <a:rPr lang="en-US" smtClean="0"/>
              <a:t>9</a:t>
            </a:fld>
            <a:endParaRPr lang="en-US" dirty="0"/>
          </a:p>
        </p:txBody>
      </p:sp>
      <p:sp>
        <p:nvSpPr>
          <p:cNvPr id="7" name="TextBox 6">
            <a:extLst>
              <a:ext uri="{FF2B5EF4-FFF2-40B4-BE49-F238E27FC236}">
                <a16:creationId xmlns:a16="http://schemas.microsoft.com/office/drawing/2014/main" id="{FE11CA59-7917-47C7-B74B-AD34ACE1CB56}"/>
              </a:ext>
            </a:extLst>
          </p:cNvPr>
          <p:cNvSpPr txBox="1"/>
          <p:nvPr/>
        </p:nvSpPr>
        <p:spPr>
          <a:xfrm>
            <a:off x="6096000" y="3402843"/>
            <a:ext cx="5257800" cy="2246769"/>
          </a:xfrm>
          <a:prstGeom prst="rect">
            <a:avLst/>
          </a:prstGeom>
          <a:noFill/>
        </p:spPr>
        <p:txBody>
          <a:bodyPr wrap="square">
            <a:spAutoFit/>
          </a:bodyPr>
          <a:lstStyle/>
          <a:p>
            <a:pPr marL="457200" indent="-457200">
              <a:buFont typeface="Arial" panose="020B0604020202020204" pitchFamily="34" charset="0"/>
              <a:buChar char="•"/>
            </a:pPr>
            <a:r>
              <a:rPr lang="en-US" sz="2800" dirty="0">
                <a:latin typeface="Arial" charset="0"/>
              </a:rPr>
              <a:t>Matriculation.</a:t>
            </a:r>
          </a:p>
          <a:p>
            <a:pPr marL="457200" indent="-457200">
              <a:buFont typeface="Arial" panose="020B0604020202020204" pitchFamily="34" charset="0"/>
              <a:buChar char="•"/>
            </a:pPr>
            <a:r>
              <a:rPr lang="en-US" sz="2800" dirty="0">
                <a:latin typeface="Arial" charset="0"/>
              </a:rPr>
              <a:t>Personal appearance</a:t>
            </a:r>
          </a:p>
          <a:p>
            <a:pPr marL="457200" indent="-457200">
              <a:buFont typeface="Arial" panose="020B0604020202020204" pitchFamily="34" charset="0"/>
              <a:buChar char="•"/>
            </a:pPr>
            <a:r>
              <a:rPr lang="en-US" sz="2800" dirty="0">
                <a:latin typeface="Arial" charset="0"/>
              </a:rPr>
              <a:t>Smoking or tobacco use.</a:t>
            </a:r>
          </a:p>
          <a:p>
            <a:pPr marL="457200" indent="-457200">
              <a:buFont typeface="Arial" panose="020B0604020202020204" pitchFamily="34" charset="0"/>
              <a:buChar char="•"/>
            </a:pPr>
            <a:r>
              <a:rPr lang="en-US" sz="2800" dirty="0">
                <a:latin typeface="Arial" charset="0"/>
              </a:rPr>
              <a:t>Use of medical marijuana.</a:t>
            </a:r>
          </a:p>
          <a:p>
            <a:pPr marL="457200" indent="-457200">
              <a:buFont typeface="Arial" panose="020B0604020202020204" pitchFamily="34" charset="0"/>
              <a:buChar char="•"/>
            </a:pPr>
            <a:r>
              <a:rPr lang="en-US" sz="2800" dirty="0">
                <a:latin typeface="Arial" charset="0"/>
              </a:rPr>
              <a:t>Receipt of public assistance.</a:t>
            </a:r>
            <a:endParaRPr lang="en-US" sz="2800" dirty="0"/>
          </a:p>
        </p:txBody>
      </p:sp>
      <p:sp>
        <p:nvSpPr>
          <p:cNvPr id="6" name="TextBox 5">
            <a:extLst>
              <a:ext uri="{FF2B5EF4-FFF2-40B4-BE49-F238E27FC236}">
                <a16:creationId xmlns:a16="http://schemas.microsoft.com/office/drawing/2014/main" id="{748B159B-3C07-433A-AF9C-020F5DB57C62}"/>
              </a:ext>
            </a:extLst>
          </p:cNvPr>
          <p:cNvSpPr txBox="1"/>
          <p:nvPr/>
        </p:nvSpPr>
        <p:spPr>
          <a:xfrm>
            <a:off x="983974" y="3402842"/>
            <a:ext cx="5112026" cy="3539430"/>
          </a:xfrm>
          <a:prstGeom prst="rect">
            <a:avLst/>
          </a:prstGeom>
          <a:noFill/>
        </p:spPr>
        <p:txBody>
          <a:bodyPr wrap="square">
            <a:spAutoFit/>
          </a:bodyPr>
          <a:lstStyle/>
          <a:p>
            <a:pPr marL="457200" indent="-457200">
              <a:buFont typeface="Arial" panose="020B0604020202020204" pitchFamily="34" charset="0"/>
              <a:buChar char="•"/>
            </a:pPr>
            <a:r>
              <a:rPr lang="en-US" sz="2800" dirty="0">
                <a:latin typeface="Arial" charset="0"/>
              </a:rPr>
              <a:t>Marital status </a:t>
            </a:r>
          </a:p>
          <a:p>
            <a:pPr marL="457200" indent="-457200">
              <a:buFont typeface="Arial" panose="020B0604020202020204" pitchFamily="34" charset="0"/>
              <a:buChar char="•"/>
            </a:pPr>
            <a:r>
              <a:rPr lang="en-US" sz="2800" dirty="0">
                <a:latin typeface="Arial" charset="0"/>
              </a:rPr>
              <a:t>Domestic partnership.</a:t>
            </a:r>
          </a:p>
          <a:p>
            <a:pPr marL="457200" indent="-457200">
              <a:buFont typeface="Arial" panose="020B0604020202020204" pitchFamily="34" charset="0"/>
              <a:buChar char="•"/>
            </a:pPr>
            <a:r>
              <a:rPr lang="en-US" sz="2800" dirty="0">
                <a:latin typeface="Arial" charset="0"/>
              </a:rPr>
              <a:t>Parenthood. </a:t>
            </a:r>
          </a:p>
          <a:p>
            <a:pPr marL="457200" indent="-457200">
              <a:buFont typeface="Arial" panose="020B0604020202020204" pitchFamily="34" charset="0"/>
              <a:buChar char="•"/>
            </a:pPr>
            <a:r>
              <a:rPr lang="en-US" sz="2800" dirty="0">
                <a:latin typeface="Arial" charset="0"/>
              </a:rPr>
              <a:t>Political affiliation.</a:t>
            </a:r>
          </a:p>
          <a:p>
            <a:pPr marL="457200" indent="-457200">
              <a:buFont typeface="Arial" panose="020B0604020202020204" pitchFamily="34" charset="0"/>
              <a:buChar char="•"/>
            </a:pPr>
            <a:r>
              <a:rPr lang="en-US" sz="2800" dirty="0">
                <a:latin typeface="Arial" charset="0"/>
              </a:rPr>
              <a:t>Criminal or arrest record.</a:t>
            </a:r>
          </a:p>
          <a:p>
            <a:pPr marL="457200" indent="-457200">
              <a:buFont typeface="Arial" panose="020B0604020202020204" pitchFamily="34" charset="0"/>
              <a:buChar char="•"/>
            </a:pPr>
            <a:r>
              <a:rPr lang="en-US" sz="2800" dirty="0">
                <a:latin typeface="Arial" charset="0"/>
              </a:rPr>
              <a:t>Victim of domestic violence, stalking or sexual assault. </a:t>
            </a:r>
            <a:endParaRPr lang="en-US" sz="2800" dirty="0"/>
          </a:p>
          <a:p>
            <a:pPr marL="457200" indent="-457200">
              <a:buFont typeface="Arial" panose="020B0604020202020204" pitchFamily="34" charset="0"/>
              <a:buChar char="•"/>
            </a:pPr>
            <a:endParaRPr lang="en-US" sz="2800" dirty="0">
              <a:latin typeface="Arial" charset="0"/>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76062"/>
            <a:ext cx="10515600" cy="980313"/>
          </a:xfrm>
        </p:spPr>
        <p:txBody>
          <a:bodyPr>
            <a:normAutofit/>
          </a:bodyPr>
          <a:lstStyle/>
          <a:p>
            <a:r>
              <a:rPr lang="en-US" sz="2800" dirty="0">
                <a:latin typeface="Arial" charset="0"/>
              </a:rPr>
              <a:t>State laws may further define discrimination to include additional protections, such as:</a:t>
            </a:r>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Discrimination (cont.)</a:t>
            </a:r>
          </a:p>
        </p:txBody>
      </p:sp>
    </p:spTree>
    <p:extLst>
      <p:ext uri="{BB962C8B-B14F-4D97-AF65-F5344CB8AC3E}">
        <p14:creationId xmlns:p14="http://schemas.microsoft.com/office/powerpoint/2010/main" val="2319682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1800</TotalTime>
  <Words>3407</Words>
  <Application>Microsoft Office PowerPoint</Application>
  <PresentationFormat>Widescreen</PresentationFormat>
  <Paragraphs>299</Paragraphs>
  <Slides>42</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Wingdings</vt:lpstr>
      <vt:lpstr>Office Theme</vt:lpstr>
      <vt:lpstr>Federal Discrimination Laws</vt:lpstr>
      <vt:lpstr>WELCOME!</vt:lpstr>
      <vt:lpstr>Introduction</vt:lpstr>
      <vt:lpstr>Agenda</vt:lpstr>
      <vt:lpstr>Federal Discrimination Laws</vt:lpstr>
      <vt:lpstr>Federal Discrimination Laws (cont.)</vt:lpstr>
      <vt:lpstr>Questions? Comments?</vt:lpstr>
      <vt:lpstr>Definition of Discrimination</vt:lpstr>
      <vt:lpstr>Definition of Discrimination (cont.)</vt:lpstr>
      <vt:lpstr>Definition of Discrimination (cont.)</vt:lpstr>
      <vt:lpstr>Definition of Discrimination (cont.)</vt:lpstr>
      <vt:lpstr>Group Discussion</vt:lpstr>
      <vt:lpstr>Questions? Comments?</vt:lpstr>
      <vt:lpstr>Definition of Harassment</vt:lpstr>
      <vt:lpstr>Definition of Harassment (cont.)</vt:lpstr>
      <vt:lpstr>Categories of Harassment Related to Protected Status</vt:lpstr>
      <vt:lpstr>Categories of Harassment Related to Protected Status (cont.)</vt:lpstr>
      <vt:lpstr>Categories of Harassment Related to Protected Status (cont.)</vt:lpstr>
      <vt:lpstr>Categories of Harassment Related to Protected Status (cont.)</vt:lpstr>
      <vt:lpstr>Examples of Harassment</vt:lpstr>
      <vt:lpstr>Questions? Comments?</vt:lpstr>
      <vt:lpstr>Definition of Retaliation</vt:lpstr>
      <vt:lpstr>Group Discussion</vt:lpstr>
      <vt:lpstr>Questions? Comments?</vt:lpstr>
      <vt:lpstr>Employer Liability for Harassment</vt:lpstr>
      <vt:lpstr>Costs for Violations</vt:lpstr>
      <vt:lpstr>Costs for Violations (cont.)</vt:lpstr>
      <vt:lpstr>Group Discussion: You Be the Judge</vt:lpstr>
      <vt:lpstr>Group Discussion: You Be the Judge (cont.)</vt:lpstr>
      <vt:lpstr>Questions? Comments?</vt:lpstr>
      <vt:lpstr>Our Policy and Procedures for Discrimination, Harassment and Retaliation</vt:lpstr>
      <vt:lpstr>Responsibilities of Supervisors</vt:lpstr>
      <vt:lpstr>Responsibilities of Supervisors</vt:lpstr>
      <vt:lpstr>Responsibilities of Supervisors</vt:lpstr>
      <vt:lpstr>Questions? Comments?</vt:lpstr>
      <vt:lpstr>Group Discussion: You Be the Judge</vt:lpstr>
      <vt:lpstr>Questions? Comments?</vt:lpstr>
      <vt:lpstr>Summary</vt:lpstr>
      <vt:lpstr>Summary (cont.)</vt:lpstr>
      <vt:lpstr>Summary (cont.)</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42</cp:revision>
  <dcterms:created xsi:type="dcterms:W3CDTF">2021-07-28T15:46:48Z</dcterms:created>
  <dcterms:modified xsi:type="dcterms:W3CDTF">2022-02-15T16:46:53Z</dcterms:modified>
</cp:coreProperties>
</file>