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59" r:id="rId5"/>
    <p:sldId id="260" r:id="rId6"/>
    <p:sldId id="301" r:id="rId7"/>
    <p:sldId id="299" r:id="rId8"/>
    <p:sldId id="304" r:id="rId9"/>
    <p:sldId id="305" r:id="rId10"/>
    <p:sldId id="317" r:id="rId11"/>
    <p:sldId id="302" r:id="rId12"/>
    <p:sldId id="303" r:id="rId13"/>
    <p:sldId id="306" r:id="rId14"/>
    <p:sldId id="307" r:id="rId15"/>
    <p:sldId id="308" r:id="rId16"/>
    <p:sldId id="310" r:id="rId17"/>
    <p:sldId id="309" r:id="rId18"/>
    <p:sldId id="311" r:id="rId19"/>
    <p:sldId id="312" r:id="rId20"/>
    <p:sldId id="318" r:id="rId21"/>
    <p:sldId id="314" r:id="rId22"/>
    <p:sldId id="315" r:id="rId23"/>
    <p:sldId id="316" r:id="rId24"/>
    <p:sldId id="300" r:id="rId25"/>
    <p:sldId id="313" r:id="rId26"/>
    <p:sldId id="297" r:id="rId27"/>
    <p:sldId id="285"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0201" autoAdjust="0"/>
  </p:normalViewPr>
  <p:slideViewPr>
    <p:cSldViewPr snapToGrid="0">
      <p:cViewPr varScale="1">
        <p:scale>
          <a:sx n="101" d="100"/>
          <a:sy n="101" d="100"/>
        </p:scale>
        <p:origin x="786" y="96"/>
      </p:cViewPr>
      <p:guideLst/>
    </p:cSldViewPr>
  </p:slideViewPr>
  <p:outlineViewPr>
    <p:cViewPr>
      <p:scale>
        <a:sx n="33" d="100"/>
        <a:sy n="33" d="100"/>
      </p:scale>
      <p:origin x="0" y="-11534"/>
    </p:cViewPr>
  </p:outlineViewPr>
  <p:notesTextViewPr>
    <p:cViewPr>
      <p:scale>
        <a:sx n="1" d="1"/>
        <a:sy n="1" d="1"/>
      </p:scale>
      <p:origin x="0" y="0"/>
    </p:cViewPr>
  </p:notesTextViewPr>
  <p:sorterViewPr>
    <p:cViewPr>
      <p:scale>
        <a:sx n="100" d="100"/>
        <a:sy n="100" d="100"/>
      </p:scale>
      <p:origin x="0" y="-1843"/>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8/15/2023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1846177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4232842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Provide examples of an employee’s first day of work and the date the employer must complete Section 2.</a:t>
            </a:r>
          </a:p>
          <a:p>
            <a:r>
              <a:rPr lang="en-US" i="0" dirty="0"/>
              <a:t>Discuss authorized representatives.</a:t>
            </a:r>
          </a:p>
          <a:p>
            <a:r>
              <a:rPr lang="en-US" i="0" dirty="0"/>
              <a:t>Alternate procedures for E-Verify employers is discussed later in the presentation.</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1027926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31636515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511544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1508939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7722680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2471515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1615299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2783518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19652068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Remove these slides is the employer is not enrolled in E-Verify.</a:t>
            </a:r>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3288137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Remove these slides is the employer is not enrolled in E-Verify.</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4756648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0" dirty="0"/>
              <a:t>Remove these slides is the employer is not enrolled in E-Verify.</a:t>
            </a:r>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14697558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218122891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Provide examples of retention requirements for different hire/termination dates.</a:t>
            </a:r>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7755268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42099984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943169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13711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2042953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585675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8/15/2023</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8/15/2023</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8/15/2023</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8/15/2023</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8/15/2023</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8/15/2023</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8/15/2023</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8/15/2023</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8/15/2023</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8/15/2023</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8/15/2023</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708" r="10708"/>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65088" y="1101725"/>
            <a:ext cx="3557587" cy="1382713"/>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Form I-9 Purpose and Completion</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1905876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14526"/>
            <a:ext cx="10515600" cy="4212742"/>
          </a:xfrm>
        </p:spPr>
        <p:txBody>
          <a:bodyPr>
            <a:normAutofit fontScale="92500"/>
          </a:bodyPr>
          <a:lstStyle/>
          <a:p>
            <a:pPr marL="0" indent="0">
              <a:buNone/>
            </a:pPr>
            <a:r>
              <a:rPr lang="en-US" sz="3500" b="1" dirty="0"/>
              <a:t>Section 1</a:t>
            </a:r>
          </a:p>
          <a:p>
            <a:pPr marL="0" indent="0">
              <a:buNone/>
            </a:pPr>
            <a:r>
              <a:rPr lang="en-US" dirty="0"/>
              <a:t>The employee must complete Section 1 of the Form I-9 no later than the first day of employment. The employee may complete Section 1 before the first day of work, but only after an offer of employment has been accepted. </a:t>
            </a:r>
          </a:p>
          <a:p>
            <a:pPr marL="0" indent="0">
              <a:buNone/>
            </a:pPr>
            <a:r>
              <a:rPr lang="en-US" dirty="0"/>
              <a:t>The employee may use a translator or preparer to complete Section 1 of the form. However, the form must be signed by the employee, and the translator or preparer must complete Supplement A on page 3 of the Form I-9.</a:t>
            </a:r>
          </a:p>
          <a:p>
            <a:pPr marL="0" indent="0">
              <a:buNone/>
            </a:pPr>
            <a:r>
              <a:rPr lang="en-US" dirty="0"/>
              <a:t>Social Security numbers are not required on Form I-9 unless the employer uses E-Verify.</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35940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3917467"/>
          </a:xfrm>
        </p:spPr>
        <p:txBody>
          <a:bodyPr>
            <a:normAutofit/>
          </a:bodyPr>
          <a:lstStyle/>
          <a:p>
            <a:pPr marL="0" indent="0">
              <a:buNone/>
            </a:pPr>
            <a:r>
              <a:rPr lang="en-US" sz="3200" b="1" dirty="0"/>
              <a:t>Section 2</a:t>
            </a:r>
          </a:p>
          <a:p>
            <a:pPr marL="0" indent="0">
              <a:buNone/>
            </a:pPr>
            <a:r>
              <a:rPr lang="en-US" dirty="0"/>
              <a:t>The employer must complete Section 2 within three business days after the employee's first day of employment. </a:t>
            </a:r>
          </a:p>
          <a:p>
            <a:pPr marL="0" indent="0">
              <a:buNone/>
            </a:pPr>
            <a:r>
              <a:rPr lang="en-US" dirty="0"/>
              <a:t>The employer may designate an authorized representative to review an employee’s documents and complete Section 2.</a:t>
            </a:r>
          </a:p>
          <a:p>
            <a:pPr marL="0" indent="0">
              <a:buNone/>
            </a:pPr>
            <a:r>
              <a:rPr lang="en-US" dirty="0"/>
              <a:t>Employers who participate in E-Verify may view the employee’s documents virtually under certain conditions.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1047046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3917467"/>
          </a:xfrm>
        </p:spPr>
        <p:txBody>
          <a:bodyPr>
            <a:normAutofit lnSpcReduction="10000"/>
          </a:bodyPr>
          <a:lstStyle/>
          <a:p>
            <a:pPr marL="0" indent="0">
              <a:buNone/>
            </a:pPr>
            <a:r>
              <a:rPr lang="en-US" sz="3200" b="1" dirty="0"/>
              <a:t>Section 2 (cont.)</a:t>
            </a:r>
          </a:p>
          <a:p>
            <a:pPr marL="0" indent="0">
              <a:buNone/>
            </a:pPr>
            <a:r>
              <a:rPr lang="en-US" dirty="0"/>
              <a:t>The new employee must present original and unexpired document(s)from the Lists of Acceptable Documents to prove identity and employment authorization. </a:t>
            </a:r>
          </a:p>
          <a:p>
            <a:r>
              <a:rPr lang="en-US" dirty="0"/>
              <a:t>Documents from List A show both identity and employment authorization. </a:t>
            </a:r>
          </a:p>
          <a:p>
            <a:r>
              <a:rPr lang="en-US" dirty="0"/>
              <a:t>Documents from List B show identity only (employers participating in E-Verify can accept List B documents only with a photograph).</a:t>
            </a:r>
          </a:p>
          <a:p>
            <a:r>
              <a:rPr lang="en-US" dirty="0"/>
              <a:t>Documents from List C show employment authorization only.</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15318113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3917467"/>
          </a:xfrm>
        </p:spPr>
        <p:txBody>
          <a:bodyPr>
            <a:normAutofit lnSpcReduction="10000"/>
          </a:bodyPr>
          <a:lstStyle/>
          <a:p>
            <a:pPr marL="0" indent="0">
              <a:buNone/>
            </a:pPr>
            <a:r>
              <a:rPr lang="en-US" sz="3200" b="1" dirty="0"/>
              <a:t>Section 2 (cont.)</a:t>
            </a:r>
          </a:p>
          <a:p>
            <a:pPr marL="0" indent="0">
              <a:buNone/>
            </a:pPr>
            <a:r>
              <a:rPr lang="en-US" dirty="0"/>
              <a:t>Employers must accept any document(s) from the employee that are included on the Lists of Acceptable Documents and that reasonably appear on their face to be genuine and to relate to the person.</a:t>
            </a:r>
          </a:p>
          <a:p>
            <a:pPr marL="0" indent="0">
              <a:buNone/>
            </a:pPr>
            <a:r>
              <a:rPr lang="en-US" dirty="0"/>
              <a:t>Employers may not specify which document(s) an employee should present.</a:t>
            </a:r>
          </a:p>
          <a:p>
            <a:pPr marL="0" indent="0">
              <a:buNone/>
            </a:pPr>
            <a:r>
              <a:rPr lang="en-US" dirty="0"/>
              <a:t>Employers must examine the documents presented and fully complete Section 2 by recording the title, issuing authority, number and expiration date (if any) of the document(s).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451649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3917467"/>
          </a:xfrm>
        </p:spPr>
        <p:txBody>
          <a:bodyPr>
            <a:normAutofit lnSpcReduction="10000"/>
          </a:bodyPr>
          <a:lstStyle/>
          <a:p>
            <a:pPr marL="0" indent="0">
              <a:buNone/>
            </a:pPr>
            <a:r>
              <a:rPr lang="en-US" sz="3200" b="1" dirty="0"/>
              <a:t>Section 2 (cont.)</a:t>
            </a:r>
          </a:p>
          <a:p>
            <a:pPr marL="0" indent="0">
              <a:buNone/>
            </a:pPr>
            <a:r>
              <a:rPr lang="en-US" dirty="0"/>
              <a:t>Employers may choose to make and retain copies of the document(s) reviewed and attach the copies to the Form I-9 but are not required to do so unless the employer participates in E-Verify.</a:t>
            </a:r>
          </a:p>
          <a:p>
            <a:pPr marL="0" indent="0">
              <a:buNone/>
            </a:pPr>
            <a:endParaRPr lang="en-US" dirty="0"/>
          </a:p>
          <a:p>
            <a:pPr marL="0" indent="0">
              <a:buNone/>
            </a:pPr>
            <a:r>
              <a:rPr lang="en-US" dirty="0"/>
              <a:t>Participation in E-Verify and photo matching: </a:t>
            </a:r>
            <a:br>
              <a:rPr lang="en-US" dirty="0"/>
            </a:br>
            <a:r>
              <a:rPr lang="en-US" dirty="0"/>
              <a:t>When the employee presents a document used as part of photo matching in E-Verify, employers must retain a photocopy of the document the employee presents and attach it to the Form I-9.</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3561415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3917467"/>
          </a:xfrm>
        </p:spPr>
        <p:txBody>
          <a:bodyPr>
            <a:normAutofit/>
          </a:bodyPr>
          <a:lstStyle/>
          <a:p>
            <a:pPr marL="0" indent="0">
              <a:buNone/>
            </a:pPr>
            <a:r>
              <a:rPr lang="en-US" sz="3200" b="1" dirty="0"/>
              <a:t>Supplement A - Preparer and/or Translator Certification for Section 1 </a:t>
            </a:r>
          </a:p>
          <a:p>
            <a:pPr marL="0" indent="0">
              <a:buNone/>
            </a:pPr>
            <a:r>
              <a:rPr lang="en-US" sz="2600" dirty="0"/>
              <a:t>This supplement must be completed by any preparer and/or translator who assists an employee in completing Section 1 of Form I-9. </a:t>
            </a:r>
          </a:p>
          <a:p>
            <a:pPr marL="0" indent="0">
              <a:buNone/>
            </a:pPr>
            <a:r>
              <a:rPr lang="en-US" sz="2600" dirty="0"/>
              <a:t>The preparer and/or translator must enter the employee's name at the top of the page. </a:t>
            </a:r>
          </a:p>
          <a:p>
            <a:pPr marL="0" indent="0">
              <a:buNone/>
            </a:pPr>
            <a:r>
              <a:rPr lang="en-US" sz="2600" dirty="0"/>
              <a:t>Each preparer or translator must complete, sign, and date a separate certification area. Employers must retain the completed supplement sheet(s) with the employee’s completed Form I-9. </a:t>
            </a:r>
          </a:p>
          <a:p>
            <a:pPr marL="0" indent="0">
              <a:buNone/>
            </a:pPr>
            <a:endParaRPr lang="en-US" dirty="0"/>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848675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4146550"/>
          </a:xfrm>
        </p:spPr>
        <p:txBody>
          <a:bodyPr>
            <a:normAutofit/>
          </a:bodyPr>
          <a:lstStyle/>
          <a:p>
            <a:pPr marL="0" indent="0">
              <a:buNone/>
            </a:pPr>
            <a:r>
              <a:rPr lang="en-US" sz="3100" b="1" dirty="0"/>
              <a:t>Supplement B - Reverification and Rehire (formerly Section 3) </a:t>
            </a:r>
          </a:p>
          <a:p>
            <a:pPr marL="0" indent="0">
              <a:buNone/>
            </a:pPr>
            <a:r>
              <a:rPr lang="en-US" sz="2600" dirty="0"/>
              <a:t>Employers must complete this page if an employee:</a:t>
            </a:r>
          </a:p>
          <a:p>
            <a:r>
              <a:rPr lang="en-US" sz="2600" dirty="0"/>
              <a:t>Requires reverification of authorization to work.</a:t>
            </a:r>
          </a:p>
          <a:p>
            <a:r>
              <a:rPr lang="en-US" sz="2600" dirty="0"/>
              <a:t>Is rehired within three years of the date the original Form I-9 was completed.</a:t>
            </a:r>
          </a:p>
          <a:p>
            <a:r>
              <a:rPr lang="en-US" sz="2600" dirty="0"/>
              <a:t>Provides proof of a legal name change. </a:t>
            </a:r>
          </a:p>
          <a:p>
            <a:pPr marL="0" indent="0">
              <a:buNone/>
            </a:pPr>
            <a:r>
              <a:rPr lang="en-US" sz="2600" dirty="0"/>
              <a:t>Enter the employee's name at the top of the page and complete the relevant section(s). Use a new section for each reverification or rehire. Retain Supplement B with the employee’s completed Form I-9.</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1262820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4146550"/>
          </a:xfrm>
        </p:spPr>
        <p:txBody>
          <a:bodyPr>
            <a:normAutofit fontScale="92500"/>
          </a:bodyPr>
          <a:lstStyle/>
          <a:p>
            <a:pPr marL="0" indent="0">
              <a:buNone/>
            </a:pPr>
            <a:r>
              <a:rPr lang="en-US" sz="3500" b="1" dirty="0"/>
              <a:t>Reverification</a:t>
            </a:r>
          </a:p>
          <a:p>
            <a:pPr marL="0" indent="0">
              <a:buNone/>
            </a:pPr>
            <a:r>
              <a:rPr lang="en-US" dirty="0"/>
              <a:t>Reverification means updating the employee’s work authorization; this is done only when an expiration date is entered in Section 1. Reverification must be done on or before the expiration date recorded in Section 1.</a:t>
            </a:r>
          </a:p>
          <a:p>
            <a:pPr marL="0" indent="0">
              <a:buNone/>
            </a:pPr>
            <a:r>
              <a:rPr lang="en-US" dirty="0"/>
              <a:t>The employee must present a document that shows either an extension of the initial employment authorization or new employment authorization. This can be any document from Lists A or C.</a:t>
            </a:r>
          </a:p>
          <a:p>
            <a:pPr marL="0" indent="0">
              <a:buNone/>
            </a:pPr>
            <a:r>
              <a:rPr lang="en-US" dirty="0"/>
              <a:t>Employees cannot work beyond the date their employment authorization expires without reverifying their authorization to work in the U.S.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2436372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Completing Form I-9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4146550"/>
          </a:xfrm>
        </p:spPr>
        <p:txBody>
          <a:bodyPr>
            <a:normAutofit/>
          </a:bodyPr>
          <a:lstStyle/>
          <a:p>
            <a:pPr marL="0" indent="0">
              <a:buNone/>
            </a:pPr>
            <a:r>
              <a:rPr lang="en-US" sz="3200" b="1" dirty="0"/>
              <a:t>Rehires</a:t>
            </a:r>
          </a:p>
          <a:p>
            <a:pPr marL="0" indent="0">
              <a:buNone/>
            </a:pPr>
            <a:r>
              <a:rPr lang="en-US" dirty="0"/>
              <a:t>If an employee is rehired within three years of the date the Form I-9 was originally completed, employers have a choice of completing Appendix B or by completing a new Form I-9 for the rehire. </a:t>
            </a:r>
          </a:p>
          <a:p>
            <a:pPr marL="0" indent="0">
              <a:buNone/>
            </a:pPr>
            <a:r>
              <a:rPr lang="en-US" dirty="0"/>
              <a:t>If a new version of Form I-9 is available, employers must complete the new version of Form I-9 for rehires.</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925178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000"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376702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Alternate Procedures for E-Verify Employers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4146550"/>
          </a:xfrm>
        </p:spPr>
        <p:txBody>
          <a:bodyPr>
            <a:normAutofit/>
          </a:bodyPr>
          <a:lstStyle/>
          <a:p>
            <a:pPr marL="0" indent="0">
              <a:buNone/>
            </a:pPr>
            <a:r>
              <a:rPr lang="en-US" dirty="0"/>
              <a:t>Only employers who are enrolled in E-Verify and participate in good standing may choose to use the alternate procedure to review an employee’s documents remotely when completing Form I-9. </a:t>
            </a:r>
          </a:p>
          <a:p>
            <a:pPr marL="0" indent="0">
              <a:buNone/>
            </a:pPr>
            <a:r>
              <a:rPr lang="en-US" dirty="0"/>
              <a:t>E-Verify employers may still require physical review of Form I-9 documentation, but if they choose to allow remote verification, they should do so in a consistent manner and without unlawful discrimination.</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140365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Alternate Procedures for E-Verify Employers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4146550"/>
          </a:xfrm>
        </p:spPr>
        <p:txBody>
          <a:bodyPr>
            <a:normAutofit/>
          </a:bodyPr>
          <a:lstStyle/>
          <a:p>
            <a:pPr marL="0" indent="0">
              <a:buNone/>
            </a:pPr>
            <a:r>
              <a:rPr lang="en-US" sz="3200" b="1" dirty="0"/>
              <a:t>Virtual Inspection of Documents </a:t>
            </a:r>
          </a:p>
          <a:p>
            <a:pPr marL="0" indent="0">
              <a:buNone/>
            </a:pPr>
            <a:r>
              <a:rPr lang="en-US" dirty="0"/>
              <a:t>Within three business days of an employee's first day of employment, an employer who chooses to use the alternative procedure must:</a:t>
            </a:r>
          </a:p>
          <a:p>
            <a:pPr marL="514350" indent="-514350">
              <a:buFont typeface="+mj-lt"/>
              <a:buAutoNum type="arabicPeriod"/>
            </a:pPr>
            <a:r>
              <a:rPr lang="en-US" dirty="0"/>
              <a:t>Obtain and examine copies of the document(s) from the individual. </a:t>
            </a:r>
          </a:p>
          <a:p>
            <a:pPr marL="514350" indent="-514350">
              <a:buFont typeface="+mj-lt"/>
              <a:buAutoNum type="arabicPeriod"/>
            </a:pPr>
            <a:r>
              <a:rPr lang="en-US" dirty="0"/>
              <a:t>Conduct a live video interaction with the individual presenting the document(s) to ensure that the documentation reasonably appears to be genuine and related to the individual.</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3713511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Alternate Procedures for E-Verify Employers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4146550"/>
          </a:xfrm>
        </p:spPr>
        <p:txBody>
          <a:bodyPr>
            <a:normAutofit/>
          </a:bodyPr>
          <a:lstStyle/>
          <a:p>
            <a:pPr marL="0" indent="0">
              <a:buNone/>
            </a:pPr>
            <a:r>
              <a:rPr lang="en-US" sz="3200" b="1" dirty="0"/>
              <a:t>Virtual Inspection of Documents (cont.)</a:t>
            </a:r>
          </a:p>
          <a:p>
            <a:pPr marL="514350" indent="-514350">
              <a:buFont typeface="+mj-lt"/>
              <a:buAutoNum type="arabicPeriod" startAt="3"/>
            </a:pPr>
            <a:r>
              <a:rPr lang="en-US" dirty="0"/>
              <a:t>Enter the document information in Section 2 of Form I-9 and check the box that an alternative procedure was used to examine the employee’s documents.</a:t>
            </a:r>
          </a:p>
          <a:p>
            <a:pPr marL="514350" indent="-514350">
              <a:buFont typeface="+mj-lt"/>
              <a:buAutoNum type="arabicPeriod" startAt="3"/>
            </a:pPr>
            <a:r>
              <a:rPr lang="en-US" dirty="0"/>
              <a:t>Retain a clear and legible copy of the document(s) (front and back, if the documentation is two-sided).</a:t>
            </a:r>
          </a:p>
          <a:p>
            <a:pPr marL="514350" indent="-514350">
              <a:buFont typeface="+mj-lt"/>
              <a:buAutoNum type="arabicPeriod" startAt="3"/>
            </a:pPr>
            <a:r>
              <a:rPr lang="en-US" dirty="0"/>
              <a:t>In the event of a Form I-9 audit or investigation by a relevant federal government official, make available the clear and legible copies of the documentation presented by the employee.</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34783837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3083905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Retention Requirements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4146550"/>
          </a:xfrm>
        </p:spPr>
        <p:txBody>
          <a:bodyPr>
            <a:normAutofit/>
          </a:bodyPr>
          <a:lstStyle/>
          <a:p>
            <a:pPr marL="0" indent="0">
              <a:buNone/>
            </a:pPr>
            <a:r>
              <a:rPr lang="en-US" dirty="0"/>
              <a:t>Employers must retain an employee’s completed Form I-9 for as long as the individual works for the employer. </a:t>
            </a:r>
          </a:p>
          <a:p>
            <a:pPr marL="0" indent="0">
              <a:buNone/>
            </a:pPr>
            <a:r>
              <a:rPr lang="en-US" dirty="0"/>
              <a:t>Once the individual’s employment has terminated, the employer must determine how long after termination the Form I-9 must be retained, which is either </a:t>
            </a:r>
            <a:r>
              <a:rPr lang="en-US" b="1" dirty="0"/>
              <a:t>three years after the date of hire, or one year after the date employment is terminated, whichever is later</a:t>
            </a:r>
            <a:r>
              <a:rPr lang="en-US" dirty="0"/>
              <a:t>.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25</a:t>
            </a:fld>
            <a:endParaRPr lang="en-US" dirty="0"/>
          </a:p>
        </p:txBody>
      </p:sp>
    </p:spTree>
    <p:extLst>
      <p:ext uri="{BB962C8B-B14F-4D97-AF65-F5344CB8AC3E}">
        <p14:creationId xmlns:p14="http://schemas.microsoft.com/office/powerpoint/2010/main" val="4182625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1071014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09775"/>
            <a:ext cx="10515600" cy="4167187"/>
          </a:xfrm>
        </p:spPr>
        <p:txBody>
          <a:bodyPr>
            <a:normAutofit/>
          </a:bodyPr>
          <a:lstStyle/>
          <a:p>
            <a:pPr marL="0" indent="0">
              <a:lnSpc>
                <a:spcPct val="90000"/>
              </a:lnSpc>
              <a:buNone/>
            </a:pPr>
            <a:r>
              <a:rPr lang="en-US" dirty="0">
                <a:latin typeface="Arial" charset="0"/>
              </a:rPr>
              <a:t>In compliance with the Immigration Reform and Control Act of 1986, all U.S. employers must verify the identity and employment eligibility of all new employees (</a:t>
            </a:r>
            <a:r>
              <a:rPr lang="en-US">
                <a:latin typeface="Arial" charset="0"/>
              </a:rPr>
              <a:t>both citizens and noncitizens) </a:t>
            </a:r>
            <a:r>
              <a:rPr lang="en-US" dirty="0">
                <a:latin typeface="Arial" charset="0"/>
              </a:rPr>
              <a:t>hired after November 6, 1986. </a:t>
            </a:r>
          </a:p>
          <a:p>
            <a:pPr marL="0" indent="0">
              <a:lnSpc>
                <a:spcPct val="90000"/>
              </a:lnSpc>
              <a:buNone/>
            </a:pPr>
            <a:endParaRPr lang="en-US" dirty="0">
              <a:latin typeface="Arial" charset="0"/>
            </a:endParaRPr>
          </a:p>
          <a:p>
            <a:pPr marL="0" indent="0">
              <a:lnSpc>
                <a:spcPct val="90000"/>
              </a:lnSpc>
              <a:buNone/>
            </a:pPr>
            <a:r>
              <a:rPr lang="en-US" dirty="0">
                <a:latin typeface="Arial" charset="0"/>
              </a:rPr>
              <a:t>This requirement is satisfied by having newly hired employees complete the United States Citizenship and Immigration Services (USCIS) Form I-9. </a:t>
            </a:r>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Purpose of Form I-9.</a:t>
            </a:r>
          </a:p>
          <a:p>
            <a:pPr marL="457200" indent="-457200">
              <a:lnSpc>
                <a:spcPct val="100000"/>
              </a:lnSpc>
              <a:buFont typeface="Arial" panose="020B0604020202020204" pitchFamily="34" charset="0"/>
              <a:buChar char="•"/>
            </a:pPr>
            <a:r>
              <a:rPr lang="en-US" sz="2800" dirty="0">
                <a:solidFill>
                  <a:schemeClr val="tx1"/>
                </a:solidFill>
                <a:latin typeface="+mn-lt"/>
              </a:rPr>
              <a:t>Employer Responsibilities.</a:t>
            </a:r>
          </a:p>
          <a:p>
            <a:pPr marL="457200" indent="-457200">
              <a:lnSpc>
                <a:spcPct val="100000"/>
              </a:lnSpc>
              <a:buFont typeface="Arial" panose="020B0604020202020204" pitchFamily="34" charset="0"/>
              <a:buChar char="•"/>
            </a:pPr>
            <a:r>
              <a:rPr lang="en-US" sz="2800" dirty="0">
                <a:solidFill>
                  <a:schemeClr val="tx1"/>
                </a:solidFill>
                <a:latin typeface="+mn-lt"/>
              </a:rPr>
              <a:t>Completing Form I-9.</a:t>
            </a:r>
          </a:p>
          <a:p>
            <a:pPr marL="457200" indent="-457200">
              <a:lnSpc>
                <a:spcPct val="100000"/>
              </a:lnSpc>
              <a:buFont typeface="Arial" panose="020B0604020202020204" pitchFamily="34" charset="0"/>
              <a:buChar char="•"/>
            </a:pPr>
            <a:r>
              <a:rPr lang="en-US" sz="2800" dirty="0">
                <a:solidFill>
                  <a:schemeClr val="tx1"/>
                </a:solidFill>
                <a:latin typeface="+mn-lt"/>
              </a:rPr>
              <a:t>Alternate Procedures for E-Verify Employers.</a:t>
            </a:r>
          </a:p>
          <a:p>
            <a:pPr marL="457200" indent="-457200">
              <a:lnSpc>
                <a:spcPct val="100000"/>
              </a:lnSpc>
              <a:buFont typeface="Arial" panose="020B0604020202020204" pitchFamily="34" charset="0"/>
              <a:buChar char="•"/>
            </a:pPr>
            <a:r>
              <a:rPr lang="en-US" sz="2800" dirty="0">
                <a:solidFill>
                  <a:schemeClr val="tx1"/>
                </a:solidFill>
                <a:latin typeface="+mn-lt"/>
              </a:rPr>
              <a:t>Form I-9 Retention Requirements.</a:t>
            </a:r>
          </a:p>
          <a:p>
            <a:pPr>
              <a:lnSpc>
                <a:spcPct val="100000"/>
              </a:lnSpc>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Purpose of Form I-9</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3917467"/>
          </a:xfrm>
        </p:spPr>
        <p:txBody>
          <a:bodyPr>
            <a:normAutofit/>
          </a:bodyPr>
          <a:lstStyle/>
          <a:p>
            <a:pPr marL="0" indent="0">
              <a:lnSpc>
                <a:spcPct val="90000"/>
              </a:lnSpc>
              <a:buNone/>
            </a:pPr>
            <a:r>
              <a:rPr lang="en-US" dirty="0"/>
              <a:t>Form I-9 is used for verifying the identity and employment authorization of individuals hired for employment in the United States. </a:t>
            </a:r>
          </a:p>
          <a:p>
            <a:pPr marL="0" indent="0">
              <a:lnSpc>
                <a:spcPct val="90000"/>
              </a:lnSpc>
              <a:buNone/>
            </a:pPr>
            <a:r>
              <a:rPr lang="en-US" dirty="0"/>
              <a:t>All U.S. employers must ensure proper completion of Form I-9 for each individual they hire for employment in the United States. This includes citizens and noncitizens. </a:t>
            </a:r>
          </a:p>
          <a:p>
            <a:pPr marL="0" indent="0">
              <a:lnSpc>
                <a:spcPct val="90000"/>
              </a:lnSpc>
              <a:buNone/>
            </a:pPr>
            <a:r>
              <a:rPr lang="en-US" dirty="0"/>
              <a:t>Employers may designate an authorized representative to complete the Form I-9 on the employer’s behalf. References to employers throughout this presentation include the employer’s authorized representative.</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Purpose of Form I-9</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09800"/>
            <a:ext cx="10515600" cy="3917467"/>
          </a:xfrm>
        </p:spPr>
        <p:txBody>
          <a:bodyPr>
            <a:normAutofit/>
          </a:bodyPr>
          <a:lstStyle/>
          <a:p>
            <a:pPr marL="0" indent="0">
              <a:lnSpc>
                <a:spcPct val="90000"/>
              </a:lnSpc>
              <a:buNone/>
            </a:pPr>
            <a:r>
              <a:rPr lang="en-US" dirty="0"/>
              <a:t>The employee must attest to their employment authorization and present to the employer acceptable documents as evidence of identity and employment authorization. </a:t>
            </a:r>
          </a:p>
          <a:p>
            <a:pPr marL="0" indent="0">
              <a:lnSpc>
                <a:spcPct val="90000"/>
              </a:lnSpc>
              <a:buNone/>
            </a:pPr>
            <a:r>
              <a:rPr lang="en-US" dirty="0"/>
              <a:t>The employer must examine the employment eligibility and identity document(s) presented to determine whether the document(s) reasonably appear to be genuine and to relate to the employee and record the document information on the Form I-9. </a:t>
            </a:r>
            <a:endParaRPr lang="en-US" dirty="0">
              <a:latin typeface="Arial" charset="0"/>
            </a:endParaRP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3521667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811974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Employer Responsibilities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76425"/>
            <a:ext cx="10515600" cy="4616449"/>
          </a:xfrm>
        </p:spPr>
        <p:txBody>
          <a:bodyPr>
            <a:normAutofit/>
          </a:bodyPr>
          <a:lstStyle/>
          <a:p>
            <a:pPr marL="0" indent="0">
              <a:lnSpc>
                <a:spcPct val="90000"/>
              </a:lnSpc>
              <a:buNone/>
            </a:pPr>
            <a:r>
              <a:rPr lang="en-US" dirty="0"/>
              <a:t>All employers must:</a:t>
            </a:r>
          </a:p>
          <a:p>
            <a:r>
              <a:rPr lang="en-US" dirty="0"/>
              <a:t>Make the instructions for Form I-9 and Lists of Acceptable Documents available to the employee when completing the Form I-9. </a:t>
            </a:r>
          </a:p>
          <a:p>
            <a:r>
              <a:rPr lang="en-US" dirty="0"/>
              <a:t>Ensure that the employee completes Section 1 no later than their first day of work.</a:t>
            </a:r>
          </a:p>
          <a:p>
            <a:r>
              <a:rPr lang="en-US" dirty="0"/>
              <a:t>Complete Section 2 within three business days after the employee's first day of employment. If an individual is hired for less than three business days, Section 2 must be completed no later than the first day of employment.</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3297902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Employer Responsibilities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876425"/>
            <a:ext cx="10515600" cy="4616449"/>
          </a:xfrm>
        </p:spPr>
        <p:txBody>
          <a:bodyPr>
            <a:normAutofit/>
          </a:bodyPr>
          <a:lstStyle/>
          <a:p>
            <a:pPr marL="0" indent="0">
              <a:lnSpc>
                <a:spcPct val="90000"/>
              </a:lnSpc>
              <a:buNone/>
            </a:pPr>
            <a:r>
              <a:rPr lang="en-US" dirty="0"/>
              <a:t>All employers must:</a:t>
            </a:r>
          </a:p>
          <a:p>
            <a:r>
              <a:rPr lang="en-US" dirty="0"/>
              <a:t>Complete Supplement B, Reverification and Rehire when applicable.</a:t>
            </a:r>
          </a:p>
          <a:p>
            <a:r>
              <a:rPr lang="en-US" dirty="0"/>
              <a:t>Leave a field blank if it does not apply and allow employees to leave fields blank in Section 1, where appropriate.</a:t>
            </a:r>
          </a:p>
          <a:p>
            <a:r>
              <a:rPr lang="en-US" dirty="0"/>
              <a:t>Retain completed forms. Employers are not required to retain or store the page(s) containing the Lists of Acceptable Documents or the instructions for Form I-9. </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3059270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2066</TotalTime>
  <Words>1672</Words>
  <Application>Microsoft Office PowerPoint</Application>
  <PresentationFormat>Widescreen</PresentationFormat>
  <Paragraphs>161</Paragraphs>
  <Slides>27</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Form I-9 Purpose and Completion</vt:lpstr>
      <vt:lpstr>WELCOME!</vt:lpstr>
      <vt:lpstr>Introduction</vt:lpstr>
      <vt:lpstr>Agenda</vt:lpstr>
      <vt:lpstr>Purpose of Form I-9</vt:lpstr>
      <vt:lpstr>Purpose of Form I-9</vt:lpstr>
      <vt:lpstr>Questions? Comments?</vt:lpstr>
      <vt:lpstr>Employer Responsibilities</vt:lpstr>
      <vt:lpstr>Employer Responsibilities</vt:lpstr>
      <vt:lpstr>Questions? Comments?</vt:lpstr>
      <vt:lpstr>Completing Form I-9</vt:lpstr>
      <vt:lpstr>Completing Form I-9 (cont.)</vt:lpstr>
      <vt:lpstr>Completing Form I-9 (cont.)</vt:lpstr>
      <vt:lpstr>Completing Form I-9 (cont.)</vt:lpstr>
      <vt:lpstr>Completing Form I-9 (cont.)</vt:lpstr>
      <vt:lpstr>Completing Form I-9 (cont.)</vt:lpstr>
      <vt:lpstr>Completing Form I-9 (cont.)</vt:lpstr>
      <vt:lpstr>Completing Form I-9 (cont.)</vt:lpstr>
      <vt:lpstr>Completing Form I-9 (cont.)</vt:lpstr>
      <vt:lpstr>Questions? Comments?</vt:lpstr>
      <vt:lpstr>Alternate Procedures for E-Verify Employers</vt:lpstr>
      <vt:lpstr>Alternate Procedures for E-Verify Employers (cont.)</vt:lpstr>
      <vt:lpstr>Alternate Procedures for E-Verify Employers (cont.)</vt:lpstr>
      <vt:lpstr>Questions? Comments?</vt:lpstr>
      <vt:lpstr>Retention Requirements</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32</cp:revision>
  <dcterms:created xsi:type="dcterms:W3CDTF">2021-07-28T15:46:48Z</dcterms:created>
  <dcterms:modified xsi:type="dcterms:W3CDTF">2023-08-16T15:16:44Z</dcterms:modified>
</cp:coreProperties>
</file>