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2" r:id="rId23"/>
    <p:sldId id="303" r:id="rId24"/>
    <p:sldId id="304" r:id="rId25"/>
    <p:sldId id="305" r:id="rId26"/>
    <p:sldId id="306" r:id="rId27"/>
    <p:sldId id="30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8888"/>
    <a:srgbClr val="EFEDED"/>
    <a:srgbClr val="005695"/>
    <a:srgbClr val="1976D2"/>
    <a:srgbClr val="A6A6A6"/>
    <a:srgbClr val="494949"/>
    <a:srgbClr val="898989"/>
    <a:srgbClr val="595959"/>
    <a:srgbClr val="0088F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66" autoAdjust="0"/>
    <p:restoredTop sz="95775" autoAdjust="0"/>
  </p:normalViewPr>
  <p:slideViewPr>
    <p:cSldViewPr snapToGrid="0" snapToObjects="1">
      <p:cViewPr varScale="1">
        <p:scale>
          <a:sx n="86" d="100"/>
          <a:sy n="86" d="100"/>
        </p:scale>
        <p:origin x="792"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r>
              <a:rPr lang="en-US" dirty="0">
                <a:solidFill>
                  <a:srgbClr val="888888"/>
                </a:solidFill>
              </a:rPr>
              <a:t>Chart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F4F-4205-A815-90BCCD42BEC4}"/>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F4F-4205-A815-90BCCD42BEC4}"/>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8F4F-4205-A815-90BCCD42BEC4}"/>
            </c:ext>
          </c:extLst>
        </c:ser>
        <c:dLbls>
          <c:showLegendKey val="0"/>
          <c:showVal val="0"/>
          <c:showCatName val="0"/>
          <c:showSerName val="0"/>
          <c:showPercent val="0"/>
          <c:showBubbleSize val="0"/>
        </c:dLbls>
        <c:gapWidth val="219"/>
        <c:overlap val="-27"/>
        <c:axId val="-2034310208"/>
        <c:axId val="-2034306560"/>
      </c:barChart>
      <c:catAx>
        <c:axId val="-2034310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crossAx val="-2034306560"/>
        <c:crosses val="autoZero"/>
        <c:auto val="1"/>
        <c:lblAlgn val="ctr"/>
        <c:lblOffset val="100"/>
        <c:noMultiLvlLbl val="0"/>
      </c:catAx>
      <c:valAx>
        <c:axId val="-2034306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4310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r>
              <a:rPr lang="en-US" dirty="0">
                <a:solidFill>
                  <a:srgbClr val="888888"/>
                </a:solidFill>
              </a:rPr>
              <a:t>Chart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D72-481F-BFB7-9FD39A1272FD}"/>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D72-481F-BFB7-9FD39A1272FD}"/>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D72-481F-BFB7-9FD39A1272FD}"/>
            </c:ext>
          </c:extLst>
        </c:ser>
        <c:dLbls>
          <c:showLegendKey val="0"/>
          <c:showVal val="0"/>
          <c:showCatName val="0"/>
          <c:showSerName val="0"/>
          <c:showPercent val="0"/>
          <c:showBubbleSize val="0"/>
        </c:dLbls>
        <c:gapWidth val="112"/>
        <c:axId val="-2083814768"/>
        <c:axId val="-2083811408"/>
      </c:barChart>
      <c:catAx>
        <c:axId val="-20838147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crossAx val="-2083811408"/>
        <c:crosses val="autoZero"/>
        <c:auto val="1"/>
        <c:lblAlgn val="ctr"/>
        <c:lblOffset val="100"/>
        <c:noMultiLvlLbl val="0"/>
      </c:catAx>
      <c:valAx>
        <c:axId val="-20838114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3814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r>
              <a:rPr lang="en-US">
                <a:solidFill>
                  <a:srgbClr val="888888"/>
                </a:solidFill>
              </a:rPr>
              <a:t>Pie Chart</a:t>
            </a:r>
          </a:p>
        </c:rich>
      </c:tx>
      <c:overlay val="0"/>
      <c:spPr>
        <a:noFill/>
        <a:ln>
          <a:noFill/>
        </a:ln>
        <a:effectLst/>
      </c:spPr>
      <c:txPr>
        <a:bodyPr rot="0" spcFirstLastPara="1" vertOverflow="ellipsis" vert="horz" wrap="square" anchor="ctr" anchorCtr="1"/>
        <a:lstStyle/>
        <a:p>
          <a:pPr>
            <a:defRPr sz="1862" b="0" i="0" u="none" strike="noStrike" kern="1200" spc="0" baseline="0">
              <a:solidFill>
                <a:srgbClr val="888888"/>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605-4555-9B59-168F30F3450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605-4555-9B59-168F30F3450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605-4555-9B59-168F30F3450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605-4555-9B59-168F30F3450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888888"/>
                    </a:solidFill>
                    <a:latin typeface="+mn-lt"/>
                    <a:ea typeface="+mn-ea"/>
                    <a:cs typeface="+mn-cs"/>
                  </a:defRPr>
                </a:pPr>
                <a:endParaRPr lang="en-US"/>
              </a:p>
            </c:txPr>
            <c:dLblPos val="outEnd"/>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1605-4555-9B59-168F30F34500}"/>
            </c:ext>
          </c:extLst>
        </c:ser>
        <c:dLbls>
          <c:dLblPos val="outEnd"/>
          <c:showLegendKey val="0"/>
          <c:showVal val="0"/>
          <c:showCatName val="0"/>
          <c:showSerName val="0"/>
          <c:showPercent val="1"/>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rgbClr val="888888"/>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Donut Chart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783-4CFE-B3FB-E862BB02ED8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783-4CFE-B3FB-E862BB02ED8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783-4CFE-B3FB-E862BB02ED8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783-4CFE-B3FB-E862BB02ED8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5783-4CFE-B3FB-E862BB02ED8F}"/>
            </c:ext>
          </c:extLst>
        </c:ser>
        <c:dLbls>
          <c:showLegendKey val="0"/>
          <c:showVal val="0"/>
          <c:showCatName val="0"/>
          <c:showSerName val="0"/>
          <c:showPercent val="1"/>
          <c:showBubbleSize val="0"/>
          <c:showLeaderLines val="0"/>
        </c:dLbls>
        <c:firstSliceAng val="0"/>
        <c:holeSize val="44"/>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5DED0E-2510-481E-B68D-428968E95AD0}" type="datetimeFigureOut">
              <a:rPr lang="en-US" smtClean="0"/>
              <a:t>8/18/2020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EBFD0-A701-40B3-96A8-AAF215AA0E45}" type="slidenum">
              <a:rPr lang="en-US" smtClean="0"/>
              <a:t>‹#›</a:t>
            </a:fld>
            <a:endParaRPr lang="en-US"/>
          </a:p>
        </p:txBody>
      </p:sp>
    </p:spTree>
    <p:extLst>
      <p:ext uri="{BB962C8B-B14F-4D97-AF65-F5344CB8AC3E}">
        <p14:creationId xmlns:p14="http://schemas.microsoft.com/office/powerpoint/2010/main" val="1551890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63EBFD0-A701-40B3-96A8-AAF215AA0E45}" type="slidenum">
              <a:rPr lang="en-US" smtClean="0"/>
              <a:t>1</a:t>
            </a:fld>
            <a:endParaRPr lang="en-US"/>
          </a:p>
        </p:txBody>
      </p:sp>
    </p:spTree>
    <p:extLst>
      <p:ext uri="{BB962C8B-B14F-4D97-AF65-F5344CB8AC3E}">
        <p14:creationId xmlns:p14="http://schemas.microsoft.com/office/powerpoint/2010/main" val="2322862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Note to presenter: </a:t>
            </a:r>
            <a:r>
              <a:rPr lang="en-US" dirty="0">
                <a:latin typeface="Arial" charset="0"/>
              </a:rPr>
              <a:t>The purpose of this presentation is to provide supervisors with a basic understanding of three key</a:t>
            </a:r>
            <a:r>
              <a:rPr lang="en-US" baseline="0" dirty="0">
                <a:latin typeface="Arial" charset="0"/>
              </a:rPr>
              <a:t> areas</a:t>
            </a:r>
            <a:r>
              <a:rPr lang="en-US" dirty="0">
                <a:latin typeface="Arial" charset="0"/>
              </a:rPr>
              <a:t> within discrimination, harassment and retaliation laws; to help them recognize and avoid actions prohibited by the laws; and to treat employees with respect and dignity. This presentation is designed to be presented by an individual who has comprehensive knowledge of federal discrimination laws. It must be customized to match state laws and the employer</a:t>
            </a:r>
            <a:r>
              <a:rPr lang="ja-JP" altLang="en-US">
                <a:latin typeface="Arial" charset="0"/>
              </a:rPr>
              <a:t>’</a:t>
            </a:r>
            <a:r>
              <a:rPr lang="en-US" dirty="0">
                <a:latin typeface="Arial" charset="0"/>
              </a:rPr>
              <a:t>s own policies and practices. </a:t>
            </a:r>
          </a:p>
          <a:p>
            <a:endParaRPr lang="en-US" dirty="0"/>
          </a:p>
        </p:txBody>
      </p:sp>
      <p:sp>
        <p:nvSpPr>
          <p:cNvPr id="4" name="Slide Number Placeholder 3"/>
          <p:cNvSpPr>
            <a:spLocks noGrp="1"/>
          </p:cNvSpPr>
          <p:nvPr>
            <p:ph type="sldNum" sz="quarter" idx="10"/>
          </p:nvPr>
        </p:nvSpPr>
        <p:spPr/>
        <p:txBody>
          <a:bodyPr/>
          <a:lstStyle/>
          <a:p>
            <a:fld id="{02DAC835-C71D-CA4C-B94C-BAEBF6D3F806}" type="slidenum">
              <a:rPr lang="en-US" smtClean="0"/>
              <a:t>2</a:t>
            </a:fld>
            <a:endParaRPr lang="en-US" dirty="0"/>
          </a:p>
        </p:txBody>
      </p:sp>
    </p:spTree>
    <p:extLst>
      <p:ext uri="{BB962C8B-B14F-4D97-AF65-F5344CB8AC3E}">
        <p14:creationId xmlns:p14="http://schemas.microsoft.com/office/powerpoint/2010/main" val="13276184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
    <p:spTree>
      <p:nvGrpSpPr>
        <p:cNvPr id="1" name=""/>
        <p:cNvGrpSpPr/>
        <p:nvPr/>
      </p:nvGrpSpPr>
      <p:grpSpPr>
        <a:xfrm>
          <a:off x="0" y="0"/>
          <a:ext cx="0" cy="0"/>
          <a:chOff x="0" y="0"/>
          <a:chExt cx="0" cy="0"/>
        </a:xfrm>
      </p:grpSpPr>
      <p:sp>
        <p:nvSpPr>
          <p:cNvPr id="2" name="Title 1"/>
          <p:cNvSpPr>
            <a:spLocks noGrp="1"/>
          </p:cNvSpPr>
          <p:nvPr>
            <p:ph type="title"/>
          </p:nvPr>
        </p:nvSpPr>
        <p:spPr>
          <a:xfrm>
            <a:off x="1905000" y="5198534"/>
            <a:ext cx="6858000" cy="795866"/>
          </a:xfrm>
          <a:prstGeom prst="rect">
            <a:avLst/>
          </a:prstGeom>
        </p:spPr>
        <p:txBody>
          <a:bodyPr/>
          <a:lstStyle>
            <a:lvl1pPr algn="r">
              <a:defRPr sz="3000">
                <a:solidFill>
                  <a:srgbClr val="888888"/>
                </a:solidFill>
              </a:defRPr>
            </a:lvl1pPr>
          </a:lstStyle>
          <a:p>
            <a:r>
              <a:rPr lang="en-US"/>
              <a:t>Click to edit Master title style</a:t>
            </a:r>
            <a:endParaRPr lang="en-US" dirty="0"/>
          </a:p>
        </p:txBody>
      </p:sp>
      <p:sp>
        <p:nvSpPr>
          <p:cNvPr id="9" name="Text Placeholder 8"/>
          <p:cNvSpPr>
            <a:spLocks noGrp="1"/>
          </p:cNvSpPr>
          <p:nvPr>
            <p:ph type="body" sz="quarter" idx="10"/>
          </p:nvPr>
        </p:nvSpPr>
        <p:spPr>
          <a:xfrm>
            <a:off x="1905000" y="6104467"/>
            <a:ext cx="6858000" cy="576263"/>
          </a:xfrm>
          <a:prstGeom prst="rect">
            <a:avLst/>
          </a:prstGeom>
        </p:spPr>
        <p:txBody>
          <a:bodyPr/>
          <a:lstStyle>
            <a:lvl1pPr algn="r">
              <a:lnSpc>
                <a:spcPct val="80000"/>
              </a:lnSpc>
              <a:defRPr sz="1600" baseline="0">
                <a:solidFill>
                  <a:schemeClr val="tx1"/>
                </a:solidFill>
              </a:defRPr>
            </a:lvl1pPr>
            <a:lvl2pPr algn="r">
              <a:defRPr/>
            </a:lvl2pPr>
          </a:lstStyle>
          <a:p>
            <a:pPr lvl="0"/>
            <a:r>
              <a:rPr lang="en-US"/>
              <a:t>Click to edit Master text styles</a:t>
            </a:r>
          </a:p>
        </p:txBody>
      </p:sp>
      <p:pic>
        <p:nvPicPr>
          <p:cNvPr id="12" name="Picture 11"/>
          <p:cNvPicPr>
            <a:picLocks noChangeAspect="1"/>
          </p:cNvPicPr>
          <p:nvPr userDrawn="1"/>
        </p:nvPicPr>
        <p:blipFill>
          <a:blip r:embed="rId2"/>
          <a:srcRect/>
          <a:stretch/>
        </p:blipFill>
        <p:spPr>
          <a:xfrm>
            <a:off x="320041" y="5200114"/>
            <a:ext cx="1466230" cy="842302"/>
          </a:xfrm>
          <a:prstGeom prst="rect">
            <a:avLst/>
          </a:prstGeom>
        </p:spPr>
      </p:pic>
      <p:pic>
        <p:nvPicPr>
          <p:cNvPr id="7" name="Picture 6">
            <a:extLst>
              <a:ext uri="{FF2B5EF4-FFF2-40B4-BE49-F238E27FC236}">
                <a16:creationId xmlns:a16="http://schemas.microsoft.com/office/drawing/2014/main" id="{4AE695A8-91BC-4898-9E68-F753EC37E98D}"/>
              </a:ext>
            </a:extLst>
          </p:cNvPr>
          <p:cNvPicPr>
            <a:picLocks noChangeAspect="1"/>
          </p:cNvPicPr>
          <p:nvPr userDrawn="1"/>
        </p:nvPicPr>
        <p:blipFill rotWithShape="1">
          <a:blip r:embed="rId3"/>
          <a:srcRect t="8644" b="7016"/>
          <a:stretch/>
        </p:blipFill>
        <p:spPr>
          <a:xfrm>
            <a:off x="0" y="0"/>
            <a:ext cx="9144000" cy="5015883"/>
          </a:xfrm>
          <a:prstGeom prst="rect">
            <a:avLst/>
          </a:prstGeom>
        </p:spPr>
      </p:pic>
    </p:spTree>
    <p:extLst>
      <p:ext uri="{BB962C8B-B14F-4D97-AF65-F5344CB8AC3E}">
        <p14:creationId xmlns:p14="http://schemas.microsoft.com/office/powerpoint/2010/main" val="444790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lumn Chart Gu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graphicFrame>
        <p:nvGraphicFramePr>
          <p:cNvPr id="10" name="Chart 9"/>
          <p:cNvGraphicFramePr/>
          <p:nvPr userDrawn="1">
            <p:extLst>
              <p:ext uri="{D42A27DB-BD31-4B8C-83A1-F6EECF244321}">
                <p14:modId xmlns:p14="http://schemas.microsoft.com/office/powerpoint/2010/main" val="1980639196"/>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57601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ar Chart Gu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graphicFrame>
        <p:nvGraphicFramePr>
          <p:cNvPr id="5" name="Chart 4"/>
          <p:cNvGraphicFramePr/>
          <p:nvPr userDrawn="1">
            <p:extLst>
              <p:ext uri="{D42A27DB-BD31-4B8C-83A1-F6EECF244321}">
                <p14:modId xmlns:p14="http://schemas.microsoft.com/office/powerpoint/2010/main" val="1155678052"/>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1446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ie Chart Gu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graphicFrame>
        <p:nvGraphicFramePr>
          <p:cNvPr id="2" name="Chart 1"/>
          <p:cNvGraphicFramePr/>
          <p:nvPr userDrawn="1">
            <p:extLst>
              <p:ext uri="{D42A27DB-BD31-4B8C-83A1-F6EECF244321}">
                <p14:modId xmlns:p14="http://schemas.microsoft.com/office/powerpoint/2010/main" val="218865619"/>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1861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Donut Chart Gu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graphicFrame>
        <p:nvGraphicFramePr>
          <p:cNvPr id="5" name="Chart 4"/>
          <p:cNvGraphicFramePr/>
          <p:nvPr userDrawn="1">
            <p:extLst>
              <p:ext uri="{D42A27DB-BD31-4B8C-83A1-F6EECF244321}">
                <p14:modId xmlns:p14="http://schemas.microsoft.com/office/powerpoint/2010/main" val="1876953180"/>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2522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Gu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506414DB-A8E4-F441-AE2B-1CF7F6F991BF}" type="slidenum">
              <a:rPr lang="en-US" smtClean="0"/>
              <a:t>‹#›</a:t>
            </a:fld>
            <a:endParaRPr lang="en-US"/>
          </a:p>
        </p:txBody>
      </p:sp>
      <p:graphicFrame>
        <p:nvGraphicFramePr>
          <p:cNvPr id="6" name="Table 5"/>
          <p:cNvGraphicFramePr>
            <a:graphicFrameLocks noGrp="1"/>
          </p:cNvGraphicFramePr>
          <p:nvPr userDrawn="1">
            <p:extLst>
              <p:ext uri="{D42A27DB-BD31-4B8C-83A1-F6EECF244321}">
                <p14:modId xmlns:p14="http://schemas.microsoft.com/office/powerpoint/2010/main" val="1741576009"/>
              </p:ext>
            </p:extLst>
          </p:nvPr>
        </p:nvGraphicFramePr>
        <p:xfrm>
          <a:off x="863601" y="1397000"/>
          <a:ext cx="7569198" cy="1483360"/>
        </p:xfrm>
        <a:graphic>
          <a:graphicData uri="http://schemas.openxmlformats.org/drawingml/2006/table">
            <a:tbl>
              <a:tblPr firstRow="1" bandRow="1">
                <a:tableStyleId>{68D230F3-CF80-4859-8CE7-A43EE81993B5}</a:tableStyleId>
              </a:tblPr>
              <a:tblGrid>
                <a:gridCol w="2523066">
                  <a:extLst>
                    <a:ext uri="{9D8B030D-6E8A-4147-A177-3AD203B41FA5}">
                      <a16:colId xmlns:a16="http://schemas.microsoft.com/office/drawing/2014/main" val="20000"/>
                    </a:ext>
                  </a:extLst>
                </a:gridCol>
                <a:gridCol w="2523066">
                  <a:extLst>
                    <a:ext uri="{9D8B030D-6E8A-4147-A177-3AD203B41FA5}">
                      <a16:colId xmlns:a16="http://schemas.microsoft.com/office/drawing/2014/main" val="20001"/>
                    </a:ext>
                  </a:extLst>
                </a:gridCol>
                <a:gridCol w="2523066">
                  <a:extLst>
                    <a:ext uri="{9D8B030D-6E8A-4147-A177-3AD203B41FA5}">
                      <a16:colId xmlns:a16="http://schemas.microsoft.com/office/drawing/2014/main" val="20002"/>
                    </a:ext>
                  </a:extLst>
                </a:gridCol>
              </a:tblGrid>
              <a:tr h="370840">
                <a:tc>
                  <a:txBody>
                    <a:bodyPr/>
                    <a:lstStyle/>
                    <a:p>
                      <a:endParaRPr lang="en-US" dirty="0">
                        <a:ln>
                          <a:solidFill>
                            <a:sysClr val="windowText" lastClr="000000"/>
                          </a:solidFill>
                        </a:ln>
                      </a:endParaRPr>
                    </a:p>
                  </a:txBody>
                  <a:tcPr>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endParaRPr lang="en-US">
                        <a:ln>
                          <a:solidFill>
                            <a:sysClr val="windowText" lastClr="000000"/>
                          </a:solidFill>
                        </a:ln>
                      </a:endParaRPr>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0840">
                <a:tc>
                  <a:txBody>
                    <a:bodyPr/>
                    <a:lstStyle/>
                    <a:p>
                      <a:endParaRPr lang="en-US" dirty="0">
                        <a:ln>
                          <a:solidFill>
                            <a:sysClr val="windowText" lastClr="000000"/>
                          </a:solidFill>
                        </a:ln>
                      </a:endParaRPr>
                    </a:p>
                  </a:txBody>
                  <a:tcPr>
                    <a:lnR w="3175" cap="flat" cmpd="sng" algn="ctr">
                      <a:solidFill>
                        <a:schemeClr val="tx1"/>
                      </a:solidFill>
                      <a:prstDash val="solid"/>
                      <a:round/>
                      <a:headEnd type="none" w="med" len="med"/>
                      <a:tailEnd type="none" w="med" len="med"/>
                    </a:lnR>
                  </a:tcPr>
                </a:tc>
                <a:tc>
                  <a:txBody>
                    <a:bodyPr/>
                    <a:lstStyle/>
                    <a:p>
                      <a:endParaRPr lang="en-US">
                        <a:ln>
                          <a:solidFill>
                            <a:sysClr val="windowText" lastClr="000000"/>
                          </a:solidFill>
                        </a:ln>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70840">
                <a:tc>
                  <a:txBody>
                    <a:bodyPr/>
                    <a:lstStyle/>
                    <a:p>
                      <a:endParaRPr lang="en-US" dirty="0">
                        <a:ln>
                          <a:solidFill>
                            <a:sysClr val="windowText" lastClr="000000"/>
                          </a:solidFill>
                        </a:ln>
                      </a:endParaRPr>
                    </a:p>
                  </a:txBody>
                  <a:tcPr>
                    <a:lnR w="3175" cap="flat" cmpd="sng" algn="ctr">
                      <a:solidFill>
                        <a:schemeClr val="tx1"/>
                      </a:solidFill>
                      <a:prstDash val="solid"/>
                      <a:round/>
                      <a:headEnd type="none" w="med" len="med"/>
                      <a:tailEnd type="none" w="med" len="med"/>
                    </a:lnR>
                  </a:tcPr>
                </a:tc>
                <a:tc>
                  <a:txBody>
                    <a:bodyPr/>
                    <a:lstStyle/>
                    <a:p>
                      <a:endParaRPr lang="en-US">
                        <a:ln>
                          <a:solidFill>
                            <a:sysClr val="windowText" lastClr="000000"/>
                          </a:solidFill>
                        </a:ln>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0840">
                <a:tc>
                  <a:txBody>
                    <a:bodyPr/>
                    <a:lstStyle/>
                    <a:p>
                      <a:endParaRPr lang="en-US" dirty="0">
                        <a:ln>
                          <a:solidFill>
                            <a:sysClr val="windowText" lastClr="000000"/>
                          </a:solidFill>
                        </a:ln>
                      </a:endParaRPr>
                    </a:p>
                  </a:txBody>
                  <a:tcPr>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endParaRPr lang="en-US" dirty="0">
                        <a:ln>
                          <a:solidFill>
                            <a:sysClr val="windowText" lastClr="000000"/>
                          </a:solidFill>
                        </a:ln>
                      </a:endParaRPr>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3173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lstStyle/>
          <a:p>
            <a:r>
              <a:rPr lang="en-US"/>
              <a:t>Click to edit Master title style</a:t>
            </a:r>
          </a:p>
        </p:txBody>
      </p:sp>
      <p:sp>
        <p:nvSpPr>
          <p:cNvPr id="3" name="Slide Number Placeholder 2"/>
          <p:cNvSpPr>
            <a:spLocks noGrp="1"/>
          </p:cNvSpPr>
          <p:nvPr>
            <p:ph type="sldNum" sz="quarter" idx="10"/>
          </p:nvPr>
        </p:nvSpPr>
        <p:spPr/>
        <p:txBody>
          <a:bodyPr/>
          <a:lstStyle/>
          <a:p>
            <a:fld id="{506414DB-A8E4-F441-AE2B-1CF7F6F991BF}" type="slidenum">
              <a:rPr lang="en-US" smtClean="0"/>
              <a:t>‹#›</a:t>
            </a:fld>
            <a:endParaRPr lang="en-US"/>
          </a:p>
        </p:txBody>
      </p:sp>
      <p:sp>
        <p:nvSpPr>
          <p:cNvPr id="5" name="Chart Placeholder 4"/>
          <p:cNvSpPr>
            <a:spLocks noGrp="1"/>
          </p:cNvSpPr>
          <p:nvPr>
            <p:ph type="chart" sz="quarter" idx="11"/>
          </p:nvPr>
        </p:nvSpPr>
        <p:spPr>
          <a:xfrm>
            <a:off x="640080" y="1965960"/>
            <a:ext cx="7909560" cy="4114800"/>
          </a:xfrm>
          <a:prstGeom prst="rect">
            <a:avLst/>
          </a:prstGeom>
        </p:spPr>
        <p:txBody>
          <a:bodyPr/>
          <a:lstStyle/>
          <a:p>
            <a:r>
              <a:rPr lang="en-US"/>
              <a:t>Click icon to add chart</a:t>
            </a:r>
          </a:p>
        </p:txBody>
      </p:sp>
    </p:spTree>
    <p:extLst>
      <p:ext uri="{BB962C8B-B14F-4D97-AF65-F5344CB8AC3E}">
        <p14:creationId xmlns:p14="http://schemas.microsoft.com/office/powerpoint/2010/main" val="1253370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rgbClr val="EF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hasCustomPrompt="1"/>
          </p:nvPr>
        </p:nvSpPr>
        <p:spPr>
          <a:xfrm>
            <a:off x="512234" y="1319618"/>
            <a:ext cx="8119533" cy="4218763"/>
          </a:xfrm>
          <a:prstGeom prst="rect">
            <a:avLst/>
          </a:prstGeom>
        </p:spPr>
        <p:txBody>
          <a:bodyPr anchor="ctr"/>
          <a:lstStyle>
            <a:lvl1pPr algn="ctr">
              <a:defRPr sz="4800">
                <a:solidFill>
                  <a:srgbClr val="888888"/>
                </a:solidFill>
              </a:defRPr>
            </a:lvl1pPr>
          </a:lstStyle>
          <a:p>
            <a:r>
              <a:rPr lang="en-US" dirty="0"/>
              <a:t>Dividing Slide Name</a:t>
            </a:r>
          </a:p>
        </p:txBody>
      </p:sp>
    </p:spTree>
    <p:extLst>
      <p:ext uri="{BB962C8B-B14F-4D97-AF65-F5344CB8AC3E}">
        <p14:creationId xmlns:p14="http://schemas.microsoft.com/office/powerpoint/2010/main" val="103001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able of Content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0079" y="637191"/>
            <a:ext cx="7909560" cy="1143000"/>
          </a:xfrm>
          <a:prstGeom prst="rect">
            <a:avLst/>
          </a:prstGeom>
        </p:spPr>
        <p:txBody>
          <a:bodyPr anchor="b"/>
          <a:lstStyle>
            <a:lvl1pPr algn="l">
              <a:defRPr sz="3600">
                <a:solidFill>
                  <a:srgbClr val="888888"/>
                </a:solidFill>
              </a:defRPr>
            </a:lvl1pPr>
          </a:lstStyle>
          <a:p>
            <a:r>
              <a:rPr lang="en-US" dirty="0"/>
              <a:t>Table of Contents</a:t>
            </a:r>
          </a:p>
        </p:txBody>
      </p:sp>
      <p:sp>
        <p:nvSpPr>
          <p:cNvPr id="3" name="Subtitle 2"/>
          <p:cNvSpPr>
            <a:spLocks noGrp="1"/>
          </p:cNvSpPr>
          <p:nvPr>
            <p:ph type="subTitle" idx="1" hasCustomPrompt="1"/>
          </p:nvPr>
        </p:nvSpPr>
        <p:spPr>
          <a:xfrm>
            <a:off x="640080" y="1965960"/>
            <a:ext cx="7909560" cy="4114800"/>
          </a:xfrm>
          <a:prstGeom prst="rect">
            <a:avLst/>
          </a:prstGeom>
        </p:spPr>
        <p:txBody>
          <a:bodyPr anchor="t" anchorCtr="0"/>
          <a:lstStyle>
            <a:lvl1pPr marL="457200" indent="-457200" algn="l">
              <a:buAutoNum type="arabicPlain"/>
              <a:defRPr sz="2000" baseline="0">
                <a:solidFill>
                  <a:srgbClr val="494949"/>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Title Here</a:t>
            </a:r>
          </a:p>
          <a:p>
            <a:r>
              <a:rPr lang="en-US" dirty="0"/>
              <a:t>Title Here</a:t>
            </a:r>
          </a:p>
          <a:p>
            <a:r>
              <a:rPr lang="en-US" dirty="0"/>
              <a:t>Title Here</a:t>
            </a:r>
          </a:p>
          <a:p>
            <a:r>
              <a:rPr lang="en-US" dirty="0"/>
              <a:t>Title Here</a:t>
            </a:r>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184476826"/>
      </p:ext>
    </p:extLst>
  </p:cSld>
  <p:clrMapOvr>
    <a:masterClrMapping/>
  </p:clrMapOvr>
  <p:extLst>
    <p:ext uri="{DCECCB84-F9BA-43D5-87BE-67443E8EF086}">
      <p15:sldGuideLst xmlns:p15="http://schemas.microsoft.com/office/powerpoint/2012/main">
        <p15:guide id="1" orient="horz" pos="384"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539568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Body - 1 column">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lstStyle>
            <a:lvl1pPr>
              <a:lnSpc>
                <a:spcPct val="80000"/>
              </a:lnSpc>
              <a:defRPr sz="3600">
                <a:solidFill>
                  <a:srgbClr val="888888"/>
                </a:solidFill>
              </a:defRPr>
            </a:lvl1pPr>
          </a:lstStyle>
          <a:p>
            <a:r>
              <a:rPr lang="en-US"/>
              <a:t>Click to edit Master title style</a:t>
            </a:r>
            <a:endParaRPr lang="en-US" dirty="0"/>
          </a:p>
        </p:txBody>
      </p:sp>
      <p:sp>
        <p:nvSpPr>
          <p:cNvPr id="3" name="Content Placeholder 2"/>
          <p:cNvSpPr>
            <a:spLocks noGrp="1"/>
          </p:cNvSpPr>
          <p:nvPr>
            <p:ph idx="1" hasCustomPrompt="1"/>
          </p:nvPr>
        </p:nvSpPr>
        <p:spPr>
          <a:xfrm>
            <a:off x="640080" y="1965960"/>
            <a:ext cx="7909560" cy="4114800"/>
          </a:xfrm>
          <a:prstGeom prst="rect">
            <a:avLst/>
          </a:prstGeom>
        </p:spPr>
        <p:txBody>
          <a:bodyPr anchor="t" anchorCtr="0"/>
          <a:lstStyle>
            <a:lvl1pPr marL="0" marR="0" indent="0" algn="l" defTabSz="685800" rtl="0" eaLnBrk="1" fontAlgn="auto" latinLnBrk="0" hangingPunct="1">
              <a:lnSpc>
                <a:spcPct val="100000"/>
              </a:lnSpc>
              <a:spcBef>
                <a:spcPts val="750"/>
              </a:spcBef>
              <a:spcAft>
                <a:spcPts val="600"/>
              </a:spcAft>
              <a:buClrTx/>
              <a:buSzTx/>
              <a:buFont typeface="Arial"/>
              <a:buNone/>
              <a:tabLst/>
              <a:defRPr baseline="0">
                <a:solidFill>
                  <a:srgbClr val="494949"/>
                </a:solidFill>
              </a:defRPr>
            </a:lvl1pPr>
          </a:lstStyle>
          <a:p>
            <a:pPr lvl="0"/>
            <a:r>
              <a:rPr lang="en-US" dirty="0"/>
              <a:t>Click to edit Master text styles.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 Placeholder text goes here.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marL="0" marR="0" lvl="0" indent="0" algn="l" defTabSz="685800" rtl="0" eaLnBrk="1" fontAlgn="auto" latinLnBrk="0" hangingPunct="1">
              <a:lnSpc>
                <a:spcPct val="100000"/>
              </a:lnSpc>
              <a:spcBef>
                <a:spcPts val="750"/>
              </a:spcBef>
              <a:spcAft>
                <a:spcPts val="600"/>
              </a:spcAft>
              <a:buClrTx/>
              <a:buSzTx/>
              <a:buFont typeface="Arial"/>
              <a:buNone/>
              <a:tabLst/>
              <a:defRPr/>
            </a:pPr>
            <a:endParaRPr lang="en-US" dirty="0"/>
          </a:p>
          <a:p>
            <a:pPr lvl="0"/>
            <a:endParaRPr lang="en-US" dirty="0"/>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1175204161"/>
      </p:ext>
    </p:extLst>
  </p:cSld>
  <p:clrMapOvr>
    <a:masterClrMapping/>
  </p:clrMapOvr>
  <p:extLst>
    <p:ext uri="{DCECCB84-F9BA-43D5-87BE-67443E8EF086}">
      <p15:sldGuideLst xmlns:p15="http://schemas.microsoft.com/office/powerpoint/2012/main">
        <p15:guide id="1" orient="horz" pos="3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Head/Body - 2 column">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nchorCtr="0"/>
          <a:lstStyle>
            <a:lvl1pPr>
              <a:lnSpc>
                <a:spcPct val="80000"/>
              </a:lnSpc>
              <a:defRPr sz="3600">
                <a:solidFill>
                  <a:srgbClr val="888888"/>
                </a:solidFill>
              </a:defRPr>
            </a:lvl1pPr>
          </a:lstStyle>
          <a:p>
            <a:r>
              <a:rPr lang="en-US"/>
              <a:t>Click to edit Master title style</a:t>
            </a:r>
            <a:endParaRPr lang="en-US" dirty="0"/>
          </a:p>
        </p:txBody>
      </p:sp>
      <p:sp>
        <p:nvSpPr>
          <p:cNvPr id="3" name="Content Placeholder 2"/>
          <p:cNvSpPr>
            <a:spLocks noGrp="1"/>
          </p:cNvSpPr>
          <p:nvPr>
            <p:ph idx="1" hasCustomPrompt="1"/>
          </p:nvPr>
        </p:nvSpPr>
        <p:spPr>
          <a:xfrm>
            <a:off x="640080" y="1965960"/>
            <a:ext cx="7909560" cy="4114800"/>
          </a:xfrm>
          <a:prstGeom prst="rect">
            <a:avLst/>
          </a:prstGeom>
        </p:spPr>
        <p:txBody>
          <a:bodyPr numCol="2" spcCol="365760"/>
          <a:lstStyle>
            <a:lvl1pPr marL="0" marR="0" indent="0" algn="l" defTabSz="685800" rtl="0" eaLnBrk="1" fontAlgn="auto" latinLnBrk="0" hangingPunct="1">
              <a:lnSpc>
                <a:spcPct val="100000"/>
              </a:lnSpc>
              <a:spcBef>
                <a:spcPts val="750"/>
              </a:spcBef>
              <a:spcAft>
                <a:spcPts val="600"/>
              </a:spcAft>
              <a:buClrTx/>
              <a:buSzTx/>
              <a:buFont typeface="Arial"/>
              <a:buNone/>
              <a:tabLst/>
              <a:defRPr baseline="0">
                <a:solidFill>
                  <a:srgbClr val="494949"/>
                </a:solidFill>
              </a:defRPr>
            </a:lvl1pPr>
          </a:lstStyle>
          <a:p>
            <a:pPr lvl="0"/>
            <a:r>
              <a:rPr lang="en-US" dirty="0"/>
              <a:t>Click to edit Master text styles.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 Placeholder text goes here.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a:t>
            </a:r>
          </a:p>
          <a:p>
            <a:pPr lvl="0"/>
            <a:r>
              <a:rPr lang="en-US" dirty="0"/>
              <a:t>Click to edit Master text styles.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 Placeholder text goes here. Placeholder text goes here.</a:t>
            </a:r>
          </a:p>
          <a:p>
            <a:pPr marL="0" marR="0" lvl="0" indent="0" algn="l" defTabSz="685800" rtl="0" eaLnBrk="1" fontAlgn="auto" latinLnBrk="0" hangingPunct="1">
              <a:lnSpc>
                <a:spcPct val="100000"/>
              </a:lnSpc>
              <a:spcBef>
                <a:spcPts val="750"/>
              </a:spcBef>
              <a:spcAft>
                <a:spcPts val="600"/>
              </a:spcAft>
              <a:buClrTx/>
              <a:buSzTx/>
              <a:buFont typeface="Arial"/>
              <a:buNone/>
              <a:tabLst/>
              <a:defRPr/>
            </a:pPr>
            <a:r>
              <a:rPr lang="en-US" dirty="0"/>
              <a:t>Placeholder text goes here. Placeholder text goes here. Placeholder text goes here.</a:t>
            </a:r>
          </a:p>
          <a:p>
            <a:pPr lvl="0"/>
            <a:r>
              <a:rPr lang="en-US" dirty="0"/>
              <a:t> </a:t>
            </a:r>
          </a:p>
          <a:p>
            <a:pPr lvl="0"/>
            <a:endParaRPr lang="en-US" dirty="0"/>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7351678"/>
      </p:ext>
    </p:extLst>
  </p:cSld>
  <p:clrMapOvr>
    <a:masterClrMapping/>
  </p:clrMapOvr>
  <p:extLst>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3-level bullets">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nchorCtr="0"/>
          <a:lstStyle>
            <a:lvl1pPr>
              <a:lnSpc>
                <a:spcPct val="80000"/>
              </a:lnSpc>
              <a:defRPr sz="3600">
                <a:solidFill>
                  <a:srgbClr val="888888"/>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
        <p:nvSpPr>
          <p:cNvPr id="7" name="Text Placeholder 6"/>
          <p:cNvSpPr>
            <a:spLocks noGrp="1"/>
          </p:cNvSpPr>
          <p:nvPr>
            <p:ph type="body" sz="quarter" idx="13"/>
          </p:nvPr>
        </p:nvSpPr>
        <p:spPr>
          <a:xfrm>
            <a:off x="640080" y="1965960"/>
            <a:ext cx="7909560" cy="4114800"/>
          </a:xfrm>
          <a:prstGeom prst="rect">
            <a:avLst/>
          </a:prstGeom>
        </p:spPr>
        <p:txBody>
          <a:bodyPr/>
          <a:lstStyle>
            <a:lvl1pPr marL="285750" indent="-285750">
              <a:buFont typeface="Arial" charset="0"/>
              <a:buChar char="•"/>
              <a:defRPr>
                <a:solidFill>
                  <a:srgbClr val="494949"/>
                </a:solidFill>
              </a:defRPr>
            </a:lvl1pPr>
            <a:lvl2pPr marL="628650" indent="-285750">
              <a:buFont typeface="Arial" charset="0"/>
              <a:buChar char="•"/>
              <a:defRPr>
                <a:solidFill>
                  <a:srgbClr val="494949"/>
                </a:solidFill>
              </a:defRPr>
            </a:lvl2pPr>
            <a:lvl3pPr marL="971550" indent="-285750">
              <a:buFont typeface="Arial" charset="0"/>
              <a:buChar char="•"/>
              <a:defRPr>
                <a:solidFill>
                  <a:srgbClr val="494949"/>
                </a:solidFill>
              </a:defRPr>
            </a:lvl3pPr>
            <a:lvl4pPr marL="1200150" indent="-171450">
              <a:buFont typeface="Arial" charset="0"/>
              <a:buChar char="•"/>
              <a:defRPr/>
            </a:lvl4pPr>
            <a:lvl5pPr marL="1543050" indent="-171450">
              <a:buFont typeface="Arial" charset="0"/>
              <a:buChar char="•"/>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68679564"/>
      </p:ext>
    </p:extLst>
  </p:cSld>
  <p:clrMapOvr>
    <a:masterClrMapping/>
  </p:clrMapOvr>
  <p:extLst>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Numbered List">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8"/>
            <a:ext cx="7909560" cy="1143000"/>
          </a:xfrm>
          <a:prstGeom prst="rect">
            <a:avLst/>
          </a:prstGeom>
        </p:spPr>
        <p:txBody>
          <a:bodyPr anchor="b" anchorCtr="0"/>
          <a:lstStyle>
            <a:lvl1pPr>
              <a:lnSpc>
                <a:spcPct val="80000"/>
              </a:lnSpc>
              <a:defRPr sz="3600">
                <a:solidFill>
                  <a:srgbClr val="888888"/>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506414DB-A8E4-F441-AE2B-1CF7F6F991BF}" type="slidenum">
              <a:rPr lang="en-US" smtClean="0"/>
              <a:t>‹#›</a:t>
            </a:fld>
            <a:endParaRPr lang="en-US"/>
          </a:p>
        </p:txBody>
      </p:sp>
      <p:sp>
        <p:nvSpPr>
          <p:cNvPr id="7" name="Text Placeholder 6"/>
          <p:cNvSpPr>
            <a:spLocks noGrp="1"/>
          </p:cNvSpPr>
          <p:nvPr>
            <p:ph type="body" sz="quarter" idx="13" hasCustomPrompt="1"/>
          </p:nvPr>
        </p:nvSpPr>
        <p:spPr>
          <a:xfrm>
            <a:off x="640080" y="1965960"/>
            <a:ext cx="7909560" cy="4114800"/>
          </a:xfrm>
          <a:prstGeom prst="rect">
            <a:avLst/>
          </a:prstGeom>
        </p:spPr>
        <p:txBody>
          <a:bodyPr/>
          <a:lstStyle>
            <a:lvl1pPr marL="342900" indent="-342900">
              <a:buFont typeface="+mj-lt"/>
              <a:buAutoNum type="arabicPeriod"/>
              <a:defRPr baseline="0">
                <a:solidFill>
                  <a:srgbClr val="494949"/>
                </a:solidFill>
              </a:defRPr>
            </a:lvl1pPr>
            <a:lvl2pPr marL="628650" indent="-285750">
              <a:buFont typeface="Arial" charset="0"/>
              <a:buChar char="•"/>
              <a:defRPr/>
            </a:lvl2pPr>
            <a:lvl3pPr marL="971550" indent="-285750">
              <a:buFont typeface="Arial" charset="0"/>
              <a:buChar char="•"/>
              <a:defRPr/>
            </a:lvl3pPr>
            <a:lvl4pPr marL="1200150" indent="-171450">
              <a:buFont typeface="Arial" charset="0"/>
              <a:buChar char="•"/>
              <a:defRPr/>
            </a:lvl4pPr>
            <a:lvl5pPr marL="1543050" indent="-171450">
              <a:buFont typeface="Arial" charset="0"/>
              <a:buChar char="•"/>
              <a:defRPr/>
            </a:lvl5pPr>
          </a:lstStyle>
          <a:p>
            <a:pPr marL="342900" marR="0" lvl="0" indent="-342900" algn="l" defTabSz="685800" rtl="0" eaLnBrk="1" fontAlgn="auto" latinLnBrk="0" hangingPunct="1">
              <a:lnSpc>
                <a:spcPct val="100000"/>
              </a:lnSpc>
              <a:spcBef>
                <a:spcPts val="750"/>
              </a:spcBef>
              <a:spcAft>
                <a:spcPts val="0"/>
              </a:spcAft>
              <a:buClrTx/>
              <a:buSzTx/>
              <a:tabLst/>
              <a:defRPr/>
            </a:pPr>
            <a:r>
              <a:rPr lang="en-US" dirty="0"/>
              <a:t>Numbered bullets here.</a:t>
            </a:r>
          </a:p>
          <a:p>
            <a:pPr marL="342900" marR="0" lvl="0" indent="-342900" algn="l" defTabSz="685800" rtl="0" eaLnBrk="1" fontAlgn="auto" latinLnBrk="0" hangingPunct="1">
              <a:lnSpc>
                <a:spcPct val="100000"/>
              </a:lnSpc>
              <a:spcBef>
                <a:spcPts val="750"/>
              </a:spcBef>
              <a:spcAft>
                <a:spcPts val="0"/>
              </a:spcAft>
              <a:buClrTx/>
              <a:buSzTx/>
              <a:tabLst/>
              <a:defRPr/>
            </a:pPr>
            <a:r>
              <a:rPr lang="en-US" dirty="0"/>
              <a:t>Numbered bullets here.</a:t>
            </a:r>
          </a:p>
          <a:p>
            <a:pPr marL="342900" marR="0" lvl="0" indent="-342900" algn="l" defTabSz="685800" rtl="0" eaLnBrk="1" fontAlgn="auto" latinLnBrk="0" hangingPunct="1">
              <a:lnSpc>
                <a:spcPct val="100000"/>
              </a:lnSpc>
              <a:spcBef>
                <a:spcPts val="750"/>
              </a:spcBef>
              <a:spcAft>
                <a:spcPts val="0"/>
              </a:spcAft>
              <a:buClrTx/>
              <a:buSzTx/>
              <a:tabLst/>
              <a:defRPr/>
            </a:pPr>
            <a:r>
              <a:rPr lang="en-US" dirty="0"/>
              <a:t>Numbered bullets here.</a:t>
            </a:r>
          </a:p>
        </p:txBody>
      </p:sp>
    </p:spTree>
    <p:extLst>
      <p:ext uri="{BB962C8B-B14F-4D97-AF65-F5344CB8AC3E}">
        <p14:creationId xmlns:p14="http://schemas.microsoft.com/office/powerpoint/2010/main" val="1763524905"/>
      </p:ext>
    </p:extLst>
  </p:cSld>
  <p:clrMapOvr>
    <a:masterClrMapping/>
  </p:clrMapOvr>
  <p:extLst>
    <p:ext uri="{DCECCB84-F9BA-43D5-87BE-67443E8EF086}">
      <p15:sldGuideLst xmlns:p15="http://schemas.microsoft.com/office/powerpoint/2012/main">
        <p15:guide id="1" orient="horz" pos="1008"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Head/Double content">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7909560" cy="1143000"/>
          </a:xfrm>
          <a:prstGeom prst="rect">
            <a:avLst/>
          </a:prstGeom>
        </p:spPr>
        <p:txBody>
          <a:bodyPr anchor="b" anchorCtr="0"/>
          <a:lstStyle>
            <a:lvl1pPr>
              <a:defRPr sz="3600">
                <a:solidFill>
                  <a:srgbClr val="888888"/>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40080" y="1965960"/>
            <a:ext cx="3886200" cy="4114800"/>
          </a:xfrm>
          <a:prstGeom prst="rect">
            <a:avLst/>
          </a:prstGeom>
        </p:spPr>
        <p:txBody>
          <a:bodyPr/>
          <a:lstStyle>
            <a:lvl1pPr>
              <a:defRPr>
                <a:solidFill>
                  <a:srgbClr val="494949"/>
                </a:solidFill>
              </a:defRPr>
            </a:lvl1pPr>
            <a:lvl2pPr>
              <a:defRPr>
                <a:solidFill>
                  <a:srgbClr val="494949"/>
                </a:solidFill>
              </a:defRPr>
            </a:lvl2pPr>
            <a:lvl3pPr>
              <a:defRPr>
                <a:solidFill>
                  <a:srgbClr val="494949"/>
                </a:solidFill>
              </a:defRPr>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63440" y="1965960"/>
            <a:ext cx="3886200" cy="4114800"/>
          </a:xfrm>
          <a:prstGeom prst="rect">
            <a:avLst/>
          </a:prstGeom>
        </p:spPr>
        <p:txBody>
          <a:bodyPr/>
          <a:lstStyle>
            <a:lvl1pPr>
              <a:defRPr>
                <a:solidFill>
                  <a:srgbClr val="494949"/>
                </a:solidFill>
              </a:defRPr>
            </a:lvl1pPr>
            <a:lvl2pPr>
              <a:defRPr>
                <a:solidFill>
                  <a:srgbClr val="494949"/>
                </a:solidFill>
              </a:defRPr>
            </a:lvl2pPr>
            <a:lvl3pPr>
              <a:defRPr>
                <a:solidFill>
                  <a:srgbClr val="494949"/>
                </a:solidFill>
              </a:defRPr>
            </a:lvl3pPr>
          </a:lstStyle>
          <a:p>
            <a:pPr lvl="0"/>
            <a:r>
              <a:rPr lang="en-US"/>
              <a:t>Click to edit Master text styles</a:t>
            </a:r>
          </a:p>
          <a:p>
            <a:pPr lvl="1"/>
            <a:r>
              <a:rPr lang="en-US"/>
              <a:t>Second level</a:t>
            </a:r>
          </a:p>
          <a:p>
            <a:pPr lvl="2"/>
            <a:r>
              <a:rPr lang="en-US"/>
              <a:t>Third level</a:t>
            </a:r>
          </a:p>
        </p:txBody>
      </p:sp>
      <p:sp>
        <p:nvSpPr>
          <p:cNvPr id="7" name="Slide Number Placeholder 6"/>
          <p:cNvSpPr>
            <a:spLocks noGrp="1"/>
          </p:cNvSpPr>
          <p:nvPr>
            <p:ph type="sldNum" sz="quarter" idx="12"/>
          </p:nvPr>
        </p:nvSpPr>
        <p:spPr/>
        <p:txBody>
          <a:bodyPr/>
          <a:lstStyle/>
          <a:p>
            <a:fld id="{506414DB-A8E4-F441-AE2B-1CF7F6F991BF}" type="slidenum">
              <a:rPr lang="en-US" smtClean="0"/>
              <a:t>‹#›</a:t>
            </a:fld>
            <a:endParaRPr lang="en-US"/>
          </a:p>
        </p:txBody>
      </p:sp>
    </p:spTree>
    <p:extLst>
      <p:ext uri="{BB962C8B-B14F-4D97-AF65-F5344CB8AC3E}">
        <p14:creationId xmlns:p14="http://schemas.microsoft.com/office/powerpoint/2010/main" val="69178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357533" y="6441021"/>
            <a:ext cx="1183218" cy="228600"/>
          </a:xfrm>
          <a:prstGeom prst="rect">
            <a:avLst/>
          </a:prstGeom>
        </p:spPr>
        <p:txBody>
          <a:bodyPr vert="horz" lIns="91440" tIns="45720" rIns="91440" bIns="45720" rtlCol="0" anchor="ctr"/>
          <a:lstStyle>
            <a:lvl1pPr algn="r">
              <a:defRPr sz="900">
                <a:solidFill>
                  <a:schemeClr val="tx1">
                    <a:tint val="75000"/>
                  </a:schemeClr>
                </a:solidFill>
              </a:defRPr>
            </a:lvl1pPr>
          </a:lstStyle>
          <a:p>
            <a:fld id="{506414DB-A8E4-F441-AE2B-1CF7F6F991BF}" type="slidenum">
              <a:rPr lang="en-US" smtClean="0"/>
              <a:t>‹#›</a:t>
            </a:fld>
            <a:endParaRPr lang="en-US" dirty="0"/>
          </a:p>
        </p:txBody>
      </p:sp>
      <p:sp>
        <p:nvSpPr>
          <p:cNvPr id="7" name="Rectangle 6"/>
          <p:cNvSpPr/>
          <p:nvPr userDrawn="1"/>
        </p:nvSpPr>
        <p:spPr>
          <a:xfrm>
            <a:off x="0" y="0"/>
            <a:ext cx="9144000" cy="91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3031236" y="6441021"/>
            <a:ext cx="3081528" cy="507831"/>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bg1">
                    <a:lumMod val="50000"/>
                  </a:schemeClr>
                </a:solidFill>
              </a:rPr>
              <a:t>© 2020 SHRM. All rights reserved.</a:t>
            </a:r>
          </a:p>
          <a:p>
            <a:endParaRPr lang="en-US" dirty="0"/>
          </a:p>
        </p:txBody>
      </p:sp>
    </p:spTree>
    <p:extLst>
      <p:ext uri="{BB962C8B-B14F-4D97-AF65-F5344CB8AC3E}">
        <p14:creationId xmlns:p14="http://schemas.microsoft.com/office/powerpoint/2010/main" val="1437075805"/>
      </p:ext>
    </p:extLst>
  </p:cSld>
  <p:clrMap bg1="lt1" tx1="dk1" bg2="lt2" tx2="dk2" accent1="accent1" accent2="accent2" accent3="accent3" accent4="accent4" accent5="accent5" accent6="accent6" hlink="hlink" folHlink="folHlink"/>
  <p:sldLayoutIdLst>
    <p:sldLayoutId id="2147483680" r:id="rId1"/>
    <p:sldLayoutId id="2147483654" r:id="rId2"/>
    <p:sldLayoutId id="2147483649" r:id="rId3"/>
    <p:sldLayoutId id="2147483655" r:id="rId4"/>
    <p:sldLayoutId id="2147483650" r:id="rId5"/>
    <p:sldLayoutId id="2147483670" r:id="rId6"/>
    <p:sldLayoutId id="2147483671" r:id="rId7"/>
    <p:sldLayoutId id="2147483673" r:id="rId8"/>
    <p:sldLayoutId id="2147483674" r:id="rId9"/>
    <p:sldLayoutId id="2147483675" r:id="rId10"/>
    <p:sldLayoutId id="2147483676" r:id="rId11"/>
    <p:sldLayoutId id="2147483677" r:id="rId12"/>
    <p:sldLayoutId id="2147483678" r:id="rId13"/>
    <p:sldLayoutId id="2147483681" r:id="rId14"/>
    <p:sldLayoutId id="2147483682" r:id="rId15"/>
  </p:sldLayoutIdLst>
  <p:txStyles>
    <p:titleStyle>
      <a:lvl1pPr algn="l" defTabSz="685800" rtl="0" eaLnBrk="1" latinLnBrk="0" hangingPunct="1">
        <a:lnSpc>
          <a:spcPct val="80000"/>
        </a:lnSpc>
        <a:spcBef>
          <a:spcPct val="0"/>
        </a:spcBef>
        <a:buNone/>
        <a:defRPr sz="4200" b="1" i="0" kern="1200" baseline="0">
          <a:solidFill>
            <a:srgbClr val="A6A6A6"/>
          </a:solidFill>
          <a:latin typeface="Arial" charset="0"/>
          <a:ea typeface="+mj-ea"/>
          <a:cs typeface="+mj-cs"/>
        </a:defRPr>
      </a:lvl1pPr>
    </p:titleStyle>
    <p:bodyStyle>
      <a:lvl1pPr marL="0" marR="0" indent="0" algn="l" defTabSz="685800" rtl="0" eaLnBrk="1" fontAlgn="auto" latinLnBrk="0" hangingPunct="1">
        <a:lnSpc>
          <a:spcPct val="100000"/>
        </a:lnSpc>
        <a:spcBef>
          <a:spcPts val="750"/>
        </a:spcBef>
        <a:spcAft>
          <a:spcPts val="0"/>
        </a:spcAft>
        <a:buClrTx/>
        <a:buSzTx/>
        <a:buFont typeface="Arial"/>
        <a:buNone/>
        <a:tabLst/>
        <a:defRPr sz="1800" kern="1200" baseline="0">
          <a:solidFill>
            <a:srgbClr val="595959"/>
          </a:solidFill>
          <a:latin typeface="+mn-lt"/>
          <a:ea typeface="+mn-ea"/>
          <a:cs typeface="+mn-cs"/>
        </a:defRPr>
      </a:lvl1pPr>
      <a:lvl2pPr marL="342900" marR="0" indent="0" algn="l" defTabSz="685800" rtl="0" eaLnBrk="1" fontAlgn="auto" latinLnBrk="0" hangingPunct="1">
        <a:lnSpc>
          <a:spcPct val="90000"/>
        </a:lnSpc>
        <a:spcBef>
          <a:spcPts val="375"/>
        </a:spcBef>
        <a:spcAft>
          <a:spcPts val="0"/>
        </a:spcAft>
        <a:buClrTx/>
        <a:buSzTx/>
        <a:buFont typeface="Courier New" charset="0"/>
        <a:buNone/>
        <a:tabLst/>
        <a:defRPr sz="1800" kern="1200">
          <a:solidFill>
            <a:srgbClr val="595959"/>
          </a:solidFill>
          <a:latin typeface="+mn-lt"/>
          <a:ea typeface="+mn-ea"/>
          <a:cs typeface="+mn-cs"/>
        </a:defRPr>
      </a:lvl2pPr>
      <a:lvl3pPr marL="685800" indent="0" algn="l" defTabSz="685800" rtl="0" eaLnBrk="1" latinLnBrk="0" hangingPunct="1">
        <a:lnSpc>
          <a:spcPct val="90000"/>
        </a:lnSpc>
        <a:spcBef>
          <a:spcPts val="375"/>
        </a:spcBef>
        <a:buFont typeface="Arial" charset="0"/>
        <a:buNone/>
        <a:defRPr sz="1500" kern="1200">
          <a:solidFill>
            <a:srgbClr val="595959"/>
          </a:solidFill>
          <a:latin typeface="+mn-lt"/>
          <a:ea typeface="+mn-ea"/>
          <a:cs typeface="+mn-cs"/>
        </a:defRPr>
      </a:lvl3pPr>
      <a:lvl4pPr marL="1200150" indent="-171450" algn="l" defTabSz="685800" rtl="0" eaLnBrk="1" latinLnBrk="0" hangingPunct="1">
        <a:lnSpc>
          <a:spcPct val="90000"/>
        </a:lnSpc>
        <a:spcBef>
          <a:spcPts val="375"/>
        </a:spcBef>
        <a:buFont typeface="Courier New" charset="0"/>
        <a:buChar char="o"/>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Insurance Portability and Accountability Act (HIPAA) </a:t>
            </a:r>
            <a:br>
              <a:rPr lang="en-US" dirty="0"/>
            </a:br>
            <a:r>
              <a:rPr lang="en-US" dirty="0"/>
              <a:t>Privacy Rule Training</a:t>
            </a:r>
          </a:p>
        </p:txBody>
      </p:sp>
      <p:sp>
        <p:nvSpPr>
          <p:cNvPr id="3" name="Text Placeholder 2"/>
          <p:cNvSpPr>
            <a:spLocks noGrp="1"/>
          </p:cNvSpPr>
          <p:nvPr>
            <p:ph type="body" sz="quarter" idx="10"/>
          </p:nvPr>
        </p:nvSpPr>
        <p:spPr/>
        <p:txBody>
          <a:bodyPr/>
          <a:lstStyle/>
          <a:p>
            <a:endParaRPr lang="en-US" dirty="0"/>
          </a:p>
          <a:p>
            <a:r>
              <a:rPr lang="en-US" dirty="0"/>
              <a:t>August 2020</a:t>
            </a:r>
          </a:p>
        </p:txBody>
      </p:sp>
    </p:spTree>
    <p:extLst>
      <p:ext uri="{BB962C8B-B14F-4D97-AF65-F5344CB8AC3E}">
        <p14:creationId xmlns:p14="http://schemas.microsoft.com/office/powerpoint/2010/main" val="762179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C2166-3F8F-455F-A590-9973DCDAE39F}"/>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0F6B903F-543F-4282-B862-307431EDB1D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56430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4760E-492F-494C-833A-37749469EA2E}"/>
              </a:ext>
            </a:extLst>
          </p:cNvPr>
          <p:cNvSpPr>
            <a:spLocks noGrp="1"/>
          </p:cNvSpPr>
          <p:nvPr>
            <p:ph type="title"/>
          </p:nvPr>
        </p:nvSpPr>
        <p:spPr/>
        <p:txBody>
          <a:bodyPr/>
          <a:lstStyle/>
          <a:p>
            <a:r>
              <a:rPr lang="en-US" dirty="0"/>
              <a:t>Employer’s Role</a:t>
            </a:r>
          </a:p>
        </p:txBody>
      </p:sp>
      <p:sp>
        <p:nvSpPr>
          <p:cNvPr id="3" name="Content Placeholder 2">
            <a:extLst>
              <a:ext uri="{FF2B5EF4-FFF2-40B4-BE49-F238E27FC236}">
                <a16:creationId xmlns:a16="http://schemas.microsoft.com/office/drawing/2014/main" id="{EDC304B1-A204-4177-ACE5-16DD34A7D3F0}"/>
              </a:ext>
            </a:extLst>
          </p:cNvPr>
          <p:cNvSpPr>
            <a:spLocks noGrp="1"/>
          </p:cNvSpPr>
          <p:nvPr>
            <p:ph idx="1"/>
          </p:nvPr>
        </p:nvSpPr>
        <p:spPr/>
        <p:txBody>
          <a:bodyPr/>
          <a:lstStyle/>
          <a:p>
            <a:pPr>
              <a:spcBef>
                <a:spcPct val="0"/>
              </a:spcBef>
            </a:pPr>
            <a:r>
              <a:rPr lang="en-US" dirty="0">
                <a:latin typeface="Arial" charset="0"/>
              </a:rPr>
              <a:t>The employer has two different roles: employer and plan sponsor. </a:t>
            </a:r>
          </a:p>
          <a:p>
            <a:pPr>
              <a:spcBef>
                <a:spcPct val="0"/>
              </a:spcBef>
            </a:pPr>
            <a:r>
              <a:rPr lang="en-US" dirty="0">
                <a:latin typeface="Arial" charset="0"/>
              </a:rPr>
              <a:t>Employers do not need to comply with the HIPAA privacy rule when acting in the employer role. For example: </a:t>
            </a:r>
          </a:p>
          <a:p>
            <a:pPr marL="285750" indent="-285750">
              <a:spcBef>
                <a:spcPct val="0"/>
              </a:spcBef>
              <a:buFont typeface="Arial"/>
              <a:buChar char="•"/>
            </a:pPr>
            <a:r>
              <a:rPr lang="en-US" dirty="0">
                <a:latin typeface="Arial" charset="0"/>
              </a:rPr>
              <a:t>An employer requests a doctor’s note from employees after they return from an absence, consistent with the company’s policies or practices.</a:t>
            </a:r>
          </a:p>
          <a:p>
            <a:pPr marL="285750" indent="-285750">
              <a:spcBef>
                <a:spcPct val="0"/>
              </a:spcBef>
              <a:buFont typeface="Arial"/>
              <a:buChar char="•"/>
            </a:pPr>
            <a:r>
              <a:rPr lang="en-US" dirty="0">
                <a:latin typeface="Arial" charset="0"/>
              </a:rPr>
              <a:t>An employer obtains medical information from employees to administer leave programs such as the Family and Medical Leave Act (FMLA), requests for Americans with Disabilities Act (ADA) accommodation, workers’ compensation, wellness programs and health insurance (e.g., employers may use health information that excludes PHI for amending plans or obtaining bids for health insurance).</a:t>
            </a:r>
          </a:p>
          <a:p>
            <a:endParaRPr lang="en-US" dirty="0"/>
          </a:p>
        </p:txBody>
      </p:sp>
    </p:spTree>
    <p:extLst>
      <p:ext uri="{BB962C8B-B14F-4D97-AF65-F5344CB8AC3E}">
        <p14:creationId xmlns:p14="http://schemas.microsoft.com/office/powerpoint/2010/main" val="1249033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892E1-42FA-429D-9B45-D945571199AA}"/>
              </a:ext>
            </a:extLst>
          </p:cNvPr>
          <p:cNvSpPr>
            <a:spLocks noGrp="1"/>
          </p:cNvSpPr>
          <p:nvPr>
            <p:ph type="title"/>
          </p:nvPr>
        </p:nvSpPr>
        <p:spPr/>
        <p:txBody>
          <a:bodyPr/>
          <a:lstStyle/>
          <a:p>
            <a:r>
              <a:rPr lang="en-US" dirty="0"/>
              <a:t>Employer’s Role (cont.)</a:t>
            </a:r>
          </a:p>
        </p:txBody>
      </p:sp>
      <p:sp>
        <p:nvSpPr>
          <p:cNvPr id="3" name="Content Placeholder 2">
            <a:extLst>
              <a:ext uri="{FF2B5EF4-FFF2-40B4-BE49-F238E27FC236}">
                <a16:creationId xmlns:a16="http://schemas.microsoft.com/office/drawing/2014/main" id="{035147B5-1157-4900-9C3E-E3943BEBB557}"/>
              </a:ext>
            </a:extLst>
          </p:cNvPr>
          <p:cNvSpPr>
            <a:spLocks noGrp="1"/>
          </p:cNvSpPr>
          <p:nvPr>
            <p:ph idx="1"/>
          </p:nvPr>
        </p:nvSpPr>
        <p:spPr/>
        <p:txBody>
          <a:bodyPr/>
          <a:lstStyle/>
          <a:p>
            <a:pPr>
              <a:spcBef>
                <a:spcPct val="0"/>
              </a:spcBef>
            </a:pPr>
            <a:r>
              <a:rPr lang="en-US" dirty="0">
                <a:latin typeface="Arial" charset="0"/>
              </a:rPr>
              <a:t>For example (cont.): </a:t>
            </a:r>
          </a:p>
          <a:p>
            <a:pPr marL="285750" indent="-285750">
              <a:spcBef>
                <a:spcPct val="0"/>
              </a:spcBef>
              <a:buFont typeface="Arial"/>
              <a:buChar char="•"/>
            </a:pPr>
            <a:r>
              <a:rPr lang="en-US" dirty="0">
                <a:latin typeface="Arial" charset="0"/>
              </a:rPr>
              <a:t>An employer includes employee names and injury information on Occupational Safety and Health Administration (OSHA) logs.</a:t>
            </a:r>
          </a:p>
          <a:p>
            <a:pPr marL="285750" indent="-285750">
              <a:spcBef>
                <a:spcPct val="0"/>
              </a:spcBef>
              <a:buFont typeface="Arial"/>
              <a:buChar char="•"/>
            </a:pPr>
            <a:r>
              <a:rPr lang="en-US" dirty="0">
                <a:latin typeface="Arial" charset="0"/>
              </a:rPr>
              <a:t>An employer obtains information from medical providers related to drug tests and fitness-for-duty exams.</a:t>
            </a:r>
          </a:p>
          <a:p>
            <a:endParaRPr lang="en-US" dirty="0">
              <a:latin typeface="Arial" charset="0"/>
            </a:endParaRPr>
          </a:p>
          <a:p>
            <a:endParaRPr lang="en-US" dirty="0"/>
          </a:p>
        </p:txBody>
      </p:sp>
    </p:spTree>
    <p:extLst>
      <p:ext uri="{BB962C8B-B14F-4D97-AF65-F5344CB8AC3E}">
        <p14:creationId xmlns:p14="http://schemas.microsoft.com/office/powerpoint/2010/main" val="2256194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E54D7-D6C5-41E0-8481-5AA86C5BB435}"/>
              </a:ext>
            </a:extLst>
          </p:cNvPr>
          <p:cNvSpPr>
            <a:spLocks noGrp="1"/>
          </p:cNvSpPr>
          <p:nvPr>
            <p:ph type="title"/>
          </p:nvPr>
        </p:nvSpPr>
        <p:spPr/>
        <p:txBody>
          <a:bodyPr/>
          <a:lstStyle/>
          <a:p>
            <a:r>
              <a:rPr lang="en-US" dirty="0"/>
              <a:t>Employer’s Role (cont.)</a:t>
            </a:r>
          </a:p>
        </p:txBody>
      </p:sp>
      <p:sp>
        <p:nvSpPr>
          <p:cNvPr id="3" name="Content Placeholder 2">
            <a:extLst>
              <a:ext uri="{FF2B5EF4-FFF2-40B4-BE49-F238E27FC236}">
                <a16:creationId xmlns:a16="http://schemas.microsoft.com/office/drawing/2014/main" id="{EB5903EC-4639-43C3-9A4E-C666F16B7672}"/>
              </a:ext>
            </a:extLst>
          </p:cNvPr>
          <p:cNvSpPr>
            <a:spLocks noGrp="1"/>
          </p:cNvSpPr>
          <p:nvPr>
            <p:ph idx="1"/>
          </p:nvPr>
        </p:nvSpPr>
        <p:spPr/>
        <p:txBody>
          <a:bodyPr/>
          <a:lstStyle/>
          <a:p>
            <a:r>
              <a:rPr lang="en-US" dirty="0">
                <a:latin typeface="Arial" charset="0"/>
              </a:rPr>
              <a:t>Employers do not need to comply with the HIPAA privacy rule when acting in the employer role. For example (cont.): </a:t>
            </a:r>
          </a:p>
          <a:p>
            <a:pPr marL="285750" indent="-285750">
              <a:buFont typeface="Arial"/>
              <a:buChar char="•"/>
            </a:pPr>
            <a:r>
              <a:rPr lang="en-US" dirty="0">
                <a:latin typeface="Arial" charset="0"/>
              </a:rPr>
              <a:t>An employer corresponds with workers’ compensation carriers and health care providers in the administration of a workers’ compensation claim.</a:t>
            </a:r>
          </a:p>
          <a:p>
            <a:pPr marL="285750" indent="-285750">
              <a:buFont typeface="Arial"/>
              <a:buChar char="•"/>
            </a:pPr>
            <a:r>
              <a:rPr lang="en-US" dirty="0">
                <a:latin typeface="Arial" charset="0"/>
              </a:rPr>
              <a:t>An employer shares summarized health information for purposes of amending plan benefits as long as all identifying information such as names, birth dates and Social Security numbers is removed.</a:t>
            </a:r>
          </a:p>
          <a:p>
            <a:pPr marL="285750" indent="-285750">
              <a:buFont typeface="Arial"/>
              <a:buChar char="•"/>
            </a:pPr>
            <a:r>
              <a:rPr lang="en-US" dirty="0">
                <a:latin typeface="Arial" charset="0"/>
              </a:rPr>
              <a:t>An employer discloses information related to the birth of a child or health condition of an employee if the information comes from an employee and not from a group health plan.</a:t>
            </a:r>
          </a:p>
          <a:p>
            <a:endParaRPr lang="en-US" dirty="0"/>
          </a:p>
        </p:txBody>
      </p:sp>
    </p:spTree>
    <p:extLst>
      <p:ext uri="{BB962C8B-B14F-4D97-AF65-F5344CB8AC3E}">
        <p14:creationId xmlns:p14="http://schemas.microsoft.com/office/powerpoint/2010/main" val="1947303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F8622-EF71-43F6-AAEA-FF179A8440D9}"/>
              </a:ext>
            </a:extLst>
          </p:cNvPr>
          <p:cNvSpPr>
            <a:spLocks noGrp="1"/>
          </p:cNvSpPr>
          <p:nvPr>
            <p:ph type="title"/>
          </p:nvPr>
        </p:nvSpPr>
        <p:spPr/>
        <p:txBody>
          <a:bodyPr/>
          <a:lstStyle/>
          <a:p>
            <a:r>
              <a:rPr lang="en-US" dirty="0"/>
              <a:t>Employer’s Role (cont.)</a:t>
            </a:r>
          </a:p>
        </p:txBody>
      </p:sp>
      <p:sp>
        <p:nvSpPr>
          <p:cNvPr id="3" name="Content Placeholder 2">
            <a:extLst>
              <a:ext uri="{FF2B5EF4-FFF2-40B4-BE49-F238E27FC236}">
                <a16:creationId xmlns:a16="http://schemas.microsoft.com/office/drawing/2014/main" id="{D760F942-DE1F-4643-96D7-2DC04FBDB95C}"/>
              </a:ext>
            </a:extLst>
          </p:cNvPr>
          <p:cNvSpPr>
            <a:spLocks noGrp="1"/>
          </p:cNvSpPr>
          <p:nvPr>
            <p:ph idx="1"/>
          </p:nvPr>
        </p:nvSpPr>
        <p:spPr/>
        <p:txBody>
          <a:bodyPr/>
          <a:lstStyle/>
          <a:p>
            <a:pPr>
              <a:defRPr/>
            </a:pPr>
            <a:r>
              <a:rPr lang="en-US" dirty="0"/>
              <a:t>When the covered entity is the group health plan, the employer may be obligated to comply with the HIPAA privacy rule in its role as the plan sponsor.</a:t>
            </a:r>
          </a:p>
          <a:p>
            <a:pPr>
              <a:defRPr/>
            </a:pPr>
            <a:r>
              <a:rPr lang="en-US" dirty="0"/>
              <a:t>Employers </a:t>
            </a:r>
            <a:r>
              <a:rPr lang="en-US" i="1" dirty="0"/>
              <a:t>may be </a:t>
            </a:r>
            <a:r>
              <a:rPr lang="en-US" dirty="0"/>
              <a:t>covered by the HIPAA privacy rule when they:</a:t>
            </a:r>
          </a:p>
          <a:p>
            <a:pPr marL="285750" indent="-285750">
              <a:buFont typeface="Arial"/>
              <a:buChar char="•"/>
              <a:defRPr/>
            </a:pPr>
            <a:r>
              <a:rPr lang="en-US" dirty="0"/>
              <a:t>Participate in the administration of a group health plan.</a:t>
            </a:r>
          </a:p>
          <a:p>
            <a:pPr marL="285750" indent="-285750">
              <a:buFont typeface="Arial"/>
              <a:buChar char="•"/>
              <a:defRPr/>
            </a:pPr>
            <a:r>
              <a:rPr lang="en-US" dirty="0"/>
              <a:t>Are active in the decision-making process of a group health plan.</a:t>
            </a:r>
          </a:p>
          <a:p>
            <a:pPr marL="285750" indent="-285750">
              <a:buFont typeface="Arial"/>
              <a:buChar char="•"/>
              <a:defRPr/>
            </a:pPr>
            <a:r>
              <a:rPr lang="en-US" dirty="0"/>
              <a:t>Participate in the operation or control of the provisions of a group health plan.</a:t>
            </a:r>
          </a:p>
          <a:p>
            <a:endParaRPr lang="en-US" dirty="0"/>
          </a:p>
        </p:txBody>
      </p:sp>
    </p:spTree>
    <p:extLst>
      <p:ext uri="{BB962C8B-B14F-4D97-AF65-F5344CB8AC3E}">
        <p14:creationId xmlns:p14="http://schemas.microsoft.com/office/powerpoint/2010/main" val="1458486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25F81-1ED8-46E4-9566-058AD0C07BA4}"/>
              </a:ext>
            </a:extLst>
          </p:cNvPr>
          <p:cNvSpPr>
            <a:spLocks noGrp="1"/>
          </p:cNvSpPr>
          <p:nvPr>
            <p:ph type="title"/>
          </p:nvPr>
        </p:nvSpPr>
        <p:spPr/>
        <p:txBody>
          <a:bodyPr/>
          <a:lstStyle/>
          <a:p>
            <a:r>
              <a:rPr lang="en-US" dirty="0"/>
              <a:t>Employer’s Role (cont.)</a:t>
            </a:r>
          </a:p>
        </p:txBody>
      </p:sp>
      <p:sp>
        <p:nvSpPr>
          <p:cNvPr id="3" name="Content Placeholder 2">
            <a:extLst>
              <a:ext uri="{FF2B5EF4-FFF2-40B4-BE49-F238E27FC236}">
                <a16:creationId xmlns:a16="http://schemas.microsoft.com/office/drawing/2014/main" id="{7104F0C6-5FBA-44E9-B2D4-DF470A83CB59}"/>
              </a:ext>
            </a:extLst>
          </p:cNvPr>
          <p:cNvSpPr>
            <a:spLocks noGrp="1"/>
          </p:cNvSpPr>
          <p:nvPr>
            <p:ph idx="1"/>
          </p:nvPr>
        </p:nvSpPr>
        <p:spPr/>
        <p:txBody>
          <a:bodyPr/>
          <a:lstStyle/>
          <a:p>
            <a:pPr>
              <a:defRPr/>
            </a:pPr>
            <a:r>
              <a:rPr lang="en-US" dirty="0"/>
              <a:t>Employers acting in a plan sponsor role may need to:</a:t>
            </a:r>
          </a:p>
          <a:p>
            <a:pPr marL="285750" indent="-285750">
              <a:buFont typeface="Arial"/>
              <a:buChar char="•"/>
              <a:defRPr/>
            </a:pPr>
            <a:r>
              <a:rPr lang="en-US" dirty="0"/>
              <a:t>Have written PHI procedures.</a:t>
            </a:r>
          </a:p>
          <a:p>
            <a:pPr marL="285750" indent="-285750">
              <a:buFont typeface="Arial"/>
              <a:buChar char="•"/>
              <a:defRPr/>
            </a:pPr>
            <a:r>
              <a:rPr lang="en-US" dirty="0"/>
              <a:t>Limit uses and disclosures of PHI to the minimum necessary to accomplish the intended purpose. </a:t>
            </a:r>
          </a:p>
          <a:p>
            <a:pPr marL="285750" indent="-285750">
              <a:buFont typeface="Arial"/>
              <a:buChar char="•"/>
              <a:defRPr/>
            </a:pPr>
            <a:r>
              <a:rPr lang="en-US" dirty="0"/>
              <a:t>Designate a privacy officer.</a:t>
            </a:r>
          </a:p>
          <a:p>
            <a:pPr marL="285750" indent="-285750">
              <a:buFont typeface="Arial"/>
              <a:buChar char="•"/>
              <a:defRPr/>
            </a:pPr>
            <a:r>
              <a:rPr lang="en-US" dirty="0"/>
              <a:t>Require business associates to ensure confidentiality of PHI through written contracts or agreements.</a:t>
            </a:r>
          </a:p>
          <a:p>
            <a:pPr marL="285750" indent="-285750">
              <a:buFont typeface="Arial"/>
              <a:buChar char="•"/>
              <a:defRPr/>
            </a:pPr>
            <a:r>
              <a:rPr lang="en-US" dirty="0"/>
              <a:t>Establish administrative, technical and physical safeguards to protect the privacy of PHI.</a:t>
            </a:r>
          </a:p>
          <a:p>
            <a:endParaRPr lang="en-US" dirty="0"/>
          </a:p>
        </p:txBody>
      </p:sp>
    </p:spTree>
    <p:extLst>
      <p:ext uri="{BB962C8B-B14F-4D97-AF65-F5344CB8AC3E}">
        <p14:creationId xmlns:p14="http://schemas.microsoft.com/office/powerpoint/2010/main" val="2765537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3B527-42F4-438E-8FD8-08AA7DE71454}"/>
              </a:ext>
            </a:extLst>
          </p:cNvPr>
          <p:cNvSpPr>
            <a:spLocks noGrp="1"/>
          </p:cNvSpPr>
          <p:nvPr>
            <p:ph type="title"/>
          </p:nvPr>
        </p:nvSpPr>
        <p:spPr/>
        <p:txBody>
          <a:bodyPr/>
          <a:lstStyle/>
          <a:p>
            <a:r>
              <a:rPr lang="en-US" dirty="0"/>
              <a:t>Employer’s Role (cont.)</a:t>
            </a:r>
          </a:p>
        </p:txBody>
      </p:sp>
      <p:sp>
        <p:nvSpPr>
          <p:cNvPr id="3" name="Content Placeholder 2">
            <a:extLst>
              <a:ext uri="{FF2B5EF4-FFF2-40B4-BE49-F238E27FC236}">
                <a16:creationId xmlns:a16="http://schemas.microsoft.com/office/drawing/2014/main" id="{E4A1E731-52B7-4CD3-AB82-EEEF7A393C37}"/>
              </a:ext>
            </a:extLst>
          </p:cNvPr>
          <p:cNvSpPr>
            <a:spLocks noGrp="1"/>
          </p:cNvSpPr>
          <p:nvPr>
            <p:ph idx="1"/>
          </p:nvPr>
        </p:nvSpPr>
        <p:spPr/>
        <p:txBody>
          <a:bodyPr/>
          <a:lstStyle/>
          <a:p>
            <a:pPr>
              <a:defRPr/>
            </a:pPr>
            <a:r>
              <a:rPr lang="en-US" dirty="0"/>
              <a:t>Employers acting in a plan sponsor role may need to:</a:t>
            </a:r>
          </a:p>
          <a:p>
            <a:pPr marL="285750" indent="-285750">
              <a:buFont typeface="Arial"/>
              <a:buChar char="•"/>
              <a:defRPr/>
            </a:pPr>
            <a:r>
              <a:rPr lang="en-US" dirty="0"/>
              <a:t>Train employees on the HIPAA privacy rule.</a:t>
            </a:r>
          </a:p>
          <a:p>
            <a:pPr marL="285750" indent="-285750">
              <a:buFont typeface="Arial"/>
              <a:buChar char="•"/>
              <a:defRPr/>
            </a:pPr>
            <a:r>
              <a:rPr lang="en-US" dirty="0"/>
              <a:t>Provide a process for filing complaints.</a:t>
            </a:r>
          </a:p>
          <a:p>
            <a:pPr marL="285750" indent="-285750">
              <a:buFont typeface="Arial"/>
              <a:buChar char="•"/>
              <a:defRPr/>
            </a:pPr>
            <a:r>
              <a:rPr lang="en-US" dirty="0"/>
              <a:t>Ensure that PHI is not used for making employment or benefits decisions, for marketing or for fundraising. </a:t>
            </a:r>
          </a:p>
          <a:p>
            <a:pPr>
              <a:defRPr/>
            </a:pPr>
            <a:endParaRPr lang="en-US" dirty="0"/>
          </a:p>
          <a:p>
            <a:endParaRPr lang="en-US" dirty="0"/>
          </a:p>
        </p:txBody>
      </p:sp>
    </p:spTree>
    <p:extLst>
      <p:ext uri="{BB962C8B-B14F-4D97-AF65-F5344CB8AC3E}">
        <p14:creationId xmlns:p14="http://schemas.microsoft.com/office/powerpoint/2010/main" val="3775896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3E683-62A0-41D8-A208-332B7CF5AAF9}"/>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B956C003-2E71-4249-993D-CE89B84EFB7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08092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F850C-5F81-4A38-9B49-4053F19246F8}"/>
              </a:ext>
            </a:extLst>
          </p:cNvPr>
          <p:cNvSpPr>
            <a:spLocks noGrp="1"/>
          </p:cNvSpPr>
          <p:nvPr>
            <p:ph type="title"/>
          </p:nvPr>
        </p:nvSpPr>
        <p:spPr/>
        <p:txBody>
          <a:bodyPr/>
          <a:lstStyle/>
          <a:p>
            <a:r>
              <a:rPr lang="en-US" dirty="0"/>
              <a:t>Employee Rights</a:t>
            </a:r>
          </a:p>
        </p:txBody>
      </p:sp>
      <p:sp>
        <p:nvSpPr>
          <p:cNvPr id="3" name="Content Placeholder 2">
            <a:extLst>
              <a:ext uri="{FF2B5EF4-FFF2-40B4-BE49-F238E27FC236}">
                <a16:creationId xmlns:a16="http://schemas.microsoft.com/office/drawing/2014/main" id="{90C8742B-9BE0-477F-9E21-B25230D54AC0}"/>
              </a:ext>
            </a:extLst>
          </p:cNvPr>
          <p:cNvSpPr>
            <a:spLocks noGrp="1"/>
          </p:cNvSpPr>
          <p:nvPr>
            <p:ph idx="1"/>
          </p:nvPr>
        </p:nvSpPr>
        <p:spPr/>
        <p:txBody>
          <a:bodyPr/>
          <a:lstStyle/>
          <a:p>
            <a:pPr>
              <a:spcBef>
                <a:spcPct val="0"/>
              </a:spcBef>
            </a:pPr>
            <a:r>
              <a:rPr lang="en-US" dirty="0">
                <a:latin typeface="Arial" charset="0"/>
              </a:rPr>
              <a:t>Employers acting in a plan sponsor role for a group health plan (covered entity) may not share employee PHI without written authorization </a:t>
            </a:r>
            <a:r>
              <a:rPr lang="en-US" i="1" dirty="0">
                <a:latin typeface="Arial" charset="0"/>
              </a:rPr>
              <a:t>unless</a:t>
            </a:r>
            <a:r>
              <a:rPr lang="en-US" dirty="0">
                <a:latin typeface="Arial" charset="0"/>
              </a:rPr>
              <a:t> it is shared:</a:t>
            </a:r>
          </a:p>
          <a:p>
            <a:pPr marL="285750" indent="-285750">
              <a:spcBef>
                <a:spcPct val="0"/>
              </a:spcBef>
              <a:buFont typeface="Arial"/>
              <a:buChar char="•"/>
            </a:pPr>
            <a:r>
              <a:rPr lang="en-US" dirty="0">
                <a:latin typeface="Arial" charset="0"/>
              </a:rPr>
              <a:t>With the individual who is the subject of the PHI.</a:t>
            </a:r>
          </a:p>
          <a:p>
            <a:pPr marL="285750" indent="-285750">
              <a:spcBef>
                <a:spcPct val="0"/>
              </a:spcBef>
              <a:buFont typeface="Arial"/>
              <a:buChar char="•"/>
            </a:pPr>
            <a:r>
              <a:rPr lang="en-US" dirty="0">
                <a:latin typeface="Arial" charset="0"/>
              </a:rPr>
              <a:t>For treatment and care coordination.</a:t>
            </a:r>
          </a:p>
          <a:p>
            <a:pPr marL="285750" indent="-285750">
              <a:spcBef>
                <a:spcPct val="0"/>
              </a:spcBef>
              <a:buFont typeface="Arial"/>
              <a:buChar char="•"/>
            </a:pPr>
            <a:r>
              <a:rPr lang="en-US" dirty="0">
                <a:latin typeface="Arial" charset="0"/>
              </a:rPr>
              <a:t>To pay for employee health care services.</a:t>
            </a:r>
          </a:p>
          <a:p>
            <a:pPr marL="285750" indent="-285750">
              <a:spcBef>
                <a:spcPct val="0"/>
              </a:spcBef>
              <a:buFont typeface="Arial"/>
              <a:buChar char="•"/>
            </a:pPr>
            <a:r>
              <a:rPr lang="en-US" dirty="0">
                <a:latin typeface="Arial" charset="0"/>
              </a:rPr>
              <a:t>With individuals who are designated by employees and who are involved with the employee’s health care or paying for health care bills.</a:t>
            </a:r>
          </a:p>
          <a:p>
            <a:pPr marL="285750" indent="-285750">
              <a:spcBef>
                <a:spcPct val="0"/>
              </a:spcBef>
              <a:buFont typeface="Arial"/>
              <a:buChar char="•"/>
            </a:pPr>
            <a:r>
              <a:rPr lang="en-US" dirty="0">
                <a:latin typeface="Arial" charset="0"/>
              </a:rPr>
              <a:t>In public health situations.</a:t>
            </a:r>
          </a:p>
          <a:p>
            <a:endParaRPr lang="en-US" dirty="0"/>
          </a:p>
        </p:txBody>
      </p:sp>
    </p:spTree>
    <p:extLst>
      <p:ext uri="{BB962C8B-B14F-4D97-AF65-F5344CB8AC3E}">
        <p14:creationId xmlns:p14="http://schemas.microsoft.com/office/powerpoint/2010/main" val="840155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37457-996C-422A-9831-EE4051E4DA32}"/>
              </a:ext>
            </a:extLst>
          </p:cNvPr>
          <p:cNvSpPr>
            <a:spLocks noGrp="1"/>
          </p:cNvSpPr>
          <p:nvPr>
            <p:ph type="title"/>
          </p:nvPr>
        </p:nvSpPr>
        <p:spPr/>
        <p:txBody>
          <a:bodyPr/>
          <a:lstStyle/>
          <a:p>
            <a:r>
              <a:rPr lang="en-US" dirty="0"/>
              <a:t>Employee Rights (cont.)</a:t>
            </a:r>
          </a:p>
        </p:txBody>
      </p:sp>
      <p:sp>
        <p:nvSpPr>
          <p:cNvPr id="3" name="Content Placeholder 2">
            <a:extLst>
              <a:ext uri="{FF2B5EF4-FFF2-40B4-BE49-F238E27FC236}">
                <a16:creationId xmlns:a16="http://schemas.microsoft.com/office/drawing/2014/main" id="{188573DA-4568-4BD1-84F4-16A72303134E}"/>
              </a:ext>
            </a:extLst>
          </p:cNvPr>
          <p:cNvSpPr>
            <a:spLocks noGrp="1"/>
          </p:cNvSpPr>
          <p:nvPr>
            <p:ph idx="1"/>
          </p:nvPr>
        </p:nvSpPr>
        <p:spPr/>
        <p:txBody>
          <a:bodyPr/>
          <a:lstStyle/>
          <a:p>
            <a:pPr marL="285750" indent="-285750">
              <a:spcBef>
                <a:spcPct val="0"/>
              </a:spcBef>
              <a:buFont typeface="Arial"/>
              <a:buChar char="•"/>
            </a:pPr>
            <a:r>
              <a:rPr lang="en-US" dirty="0">
                <a:latin typeface="Arial" charset="0"/>
              </a:rPr>
              <a:t>For court and agency proceedings (e.g., workers</a:t>
            </a:r>
            <a:r>
              <a:rPr lang="en-US" altLang="ja-JP" dirty="0">
                <a:latin typeface="Arial" charset="0"/>
              </a:rPr>
              <a:t>’</a:t>
            </a:r>
            <a:r>
              <a:rPr lang="en-US" dirty="0">
                <a:latin typeface="Arial" charset="0"/>
              </a:rPr>
              <a:t> compensation).</a:t>
            </a:r>
          </a:p>
          <a:p>
            <a:pPr marL="285750" indent="-285750">
              <a:spcBef>
                <a:spcPct val="0"/>
              </a:spcBef>
              <a:buFont typeface="Arial"/>
              <a:buChar char="•"/>
            </a:pPr>
            <a:r>
              <a:rPr lang="en-US" dirty="0">
                <a:latin typeface="Arial" charset="0"/>
              </a:rPr>
              <a:t>Based on agency requirements (e.g., OSHA audit).</a:t>
            </a:r>
          </a:p>
          <a:p>
            <a:pPr marL="285750" indent="-285750">
              <a:spcBef>
                <a:spcPct val="0"/>
              </a:spcBef>
              <a:buFont typeface="Arial"/>
              <a:buChar char="•"/>
            </a:pPr>
            <a:r>
              <a:rPr lang="en-US" dirty="0">
                <a:latin typeface="Arial" charset="0"/>
              </a:rPr>
              <a:t>Based on law enforcement requests or compliance.</a:t>
            </a:r>
          </a:p>
          <a:p>
            <a:pPr marL="285750" indent="-285750">
              <a:spcBef>
                <a:spcPct val="0"/>
              </a:spcBef>
              <a:buFont typeface="Arial"/>
              <a:buChar char="•"/>
            </a:pPr>
            <a:r>
              <a:rPr lang="en-US" dirty="0">
                <a:latin typeface="Arial" charset="0"/>
              </a:rPr>
              <a:t>In emergencies.</a:t>
            </a:r>
          </a:p>
          <a:p>
            <a:pPr marL="285750" indent="-285750">
              <a:spcBef>
                <a:spcPct val="0"/>
              </a:spcBef>
              <a:buFont typeface="Arial"/>
              <a:buChar char="•"/>
            </a:pPr>
            <a:r>
              <a:rPr lang="en-US" dirty="0">
                <a:latin typeface="Arial" charset="0"/>
              </a:rPr>
              <a:t>In identification of deceased individuals.</a:t>
            </a:r>
          </a:p>
          <a:p>
            <a:pPr marL="285750" indent="-285750">
              <a:spcBef>
                <a:spcPct val="0"/>
              </a:spcBef>
              <a:buFont typeface="Arial"/>
              <a:buChar char="•"/>
            </a:pPr>
            <a:r>
              <a:rPr lang="en-US" dirty="0">
                <a:latin typeface="Arial" charset="0"/>
              </a:rPr>
              <a:t>In national security-related situations. </a:t>
            </a:r>
          </a:p>
          <a:p>
            <a:endParaRPr lang="en-US" dirty="0">
              <a:latin typeface="Arial" charset="0"/>
            </a:endParaRPr>
          </a:p>
          <a:p>
            <a:endParaRPr lang="en-US" dirty="0"/>
          </a:p>
        </p:txBody>
      </p:sp>
    </p:spTree>
    <p:extLst>
      <p:ext uri="{BB962C8B-B14F-4D97-AF65-F5344CB8AC3E}">
        <p14:creationId xmlns:p14="http://schemas.microsoft.com/office/powerpoint/2010/main" val="3815447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rgbClr val="283B6E"/>
                </a:solidFill>
                <a:latin typeface="Arial" charset="0"/>
                <a:ea typeface="ＭＳ Ｐゴシック" charset="0"/>
              </a:defRPr>
            </a:lvl1pPr>
            <a:lvl2pPr>
              <a:defRPr sz="1600">
                <a:solidFill>
                  <a:srgbClr val="283B6E"/>
                </a:solidFill>
                <a:latin typeface="Arial" charset="0"/>
                <a:ea typeface="ＭＳ Ｐゴシック" charset="0"/>
              </a:defRPr>
            </a:lvl2pPr>
            <a:lvl3pPr>
              <a:defRPr sz="1400">
                <a:solidFill>
                  <a:srgbClr val="283B6E"/>
                </a:solidFill>
                <a:latin typeface="Arial" charset="0"/>
                <a:ea typeface="ＭＳ Ｐゴシック" charset="0"/>
              </a:defRPr>
            </a:lvl3pPr>
            <a:lvl4pPr>
              <a:defRPr sz="1200">
                <a:solidFill>
                  <a:srgbClr val="283B6E"/>
                </a:solidFill>
                <a:latin typeface="Arial" charset="0"/>
                <a:ea typeface="ＭＳ Ｐゴシック" charset="0"/>
              </a:defRPr>
            </a:lvl4pPr>
            <a:lvl5pPr>
              <a:defRPr sz="1200">
                <a:solidFill>
                  <a:srgbClr val="283B6E"/>
                </a:solidFill>
                <a:latin typeface="Arial" charset="0"/>
                <a:ea typeface="ＭＳ Ｐゴシック" charset="0"/>
              </a:defRPr>
            </a:lvl5pPr>
            <a:lvl6pPr eaLnBrk="0" hangingPunct="0">
              <a:defRPr sz="1200">
                <a:solidFill>
                  <a:srgbClr val="283B6E"/>
                </a:solidFill>
                <a:latin typeface="Arial" charset="0"/>
                <a:ea typeface="ＭＳ Ｐゴシック" charset="0"/>
              </a:defRPr>
            </a:lvl6pPr>
            <a:lvl7pPr eaLnBrk="0" hangingPunct="0">
              <a:defRPr sz="1200">
                <a:solidFill>
                  <a:srgbClr val="283B6E"/>
                </a:solidFill>
                <a:latin typeface="Arial" charset="0"/>
                <a:ea typeface="ＭＳ Ｐゴシック" charset="0"/>
              </a:defRPr>
            </a:lvl7pPr>
            <a:lvl8pPr eaLnBrk="0" hangingPunct="0">
              <a:defRPr sz="1200">
                <a:solidFill>
                  <a:srgbClr val="283B6E"/>
                </a:solidFill>
                <a:latin typeface="Arial" charset="0"/>
                <a:ea typeface="ＭＳ Ｐゴシック" charset="0"/>
              </a:defRPr>
            </a:lvl8pPr>
            <a:lvl9pPr eaLnBrk="0" hangingPunct="0">
              <a:defRPr sz="1200">
                <a:solidFill>
                  <a:srgbClr val="283B6E"/>
                </a:solidFill>
                <a:latin typeface="Arial" charset="0"/>
                <a:ea typeface="ＭＳ Ｐゴシック" charset="0"/>
              </a:defRPr>
            </a:lvl9pPr>
          </a:lstStyle>
          <a:p>
            <a:fld id="{C3462C6D-EA2B-2546-B484-76A23553D247}" type="slidenum">
              <a:rPr lang="en-US">
                <a:solidFill>
                  <a:srgbClr val="618DD1"/>
                </a:solidFill>
              </a:rPr>
              <a:pPr/>
              <a:t>2</a:t>
            </a:fld>
            <a:endParaRPr lang="en-US" dirty="0">
              <a:solidFill>
                <a:srgbClr val="618DD1"/>
              </a:solidFill>
            </a:endParaRPr>
          </a:p>
        </p:txBody>
      </p:sp>
      <p:sp>
        <p:nvSpPr>
          <p:cNvPr id="6149" name="Rectangle 8"/>
          <p:cNvSpPr>
            <a:spLocks noChangeArrowheads="1"/>
          </p:cNvSpPr>
          <p:nvPr/>
        </p:nvSpPr>
        <p:spPr bwMode="auto">
          <a:xfrm>
            <a:off x="1828800" y="1133475"/>
            <a:ext cx="70104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r" eaLnBrk="1" hangingPunct="1"/>
            <a:endParaRPr lang="en-US" sz="1200" b="0" dirty="0">
              <a:solidFill>
                <a:schemeClr val="bg1"/>
              </a:solidFill>
            </a:endParaRPr>
          </a:p>
        </p:txBody>
      </p:sp>
      <p:sp>
        <p:nvSpPr>
          <p:cNvPr id="3" name="Content Placeholder 2">
            <a:extLst>
              <a:ext uri="{FF2B5EF4-FFF2-40B4-BE49-F238E27FC236}">
                <a16:creationId xmlns:a16="http://schemas.microsoft.com/office/drawing/2014/main" id="{C236DD41-7934-40A5-AB12-4968875E1596}"/>
              </a:ext>
            </a:extLst>
          </p:cNvPr>
          <p:cNvSpPr>
            <a:spLocks noGrp="1"/>
          </p:cNvSpPr>
          <p:nvPr>
            <p:ph idx="1"/>
          </p:nvPr>
        </p:nvSpPr>
        <p:spPr/>
        <p:txBody>
          <a:bodyPr/>
          <a:lstStyle/>
          <a:p>
            <a:pPr>
              <a:lnSpc>
                <a:spcPct val="90000"/>
              </a:lnSpc>
            </a:pPr>
            <a:r>
              <a:rPr lang="en-US" dirty="0">
                <a:latin typeface="Arial" charset="0"/>
              </a:rPr>
              <a:t>One of the most important federal health care laws is the Health Insurance Portability and Accountability Act of 1996 (HIPAA).</a:t>
            </a:r>
          </a:p>
          <a:p>
            <a:pPr>
              <a:lnSpc>
                <a:spcPct val="90000"/>
              </a:lnSpc>
            </a:pPr>
            <a:r>
              <a:rPr lang="en-US" dirty="0">
                <a:latin typeface="Arial" charset="0"/>
              </a:rPr>
              <a:t>HIPAA includes provisions that regulate health information privacy, portability and continuity of health insurance, administration of health insurance, medical savings accounts, and long-term care insurance. </a:t>
            </a:r>
          </a:p>
          <a:p>
            <a:pPr>
              <a:lnSpc>
                <a:spcPct val="90000"/>
              </a:lnSpc>
            </a:pPr>
            <a:r>
              <a:rPr lang="en-US" dirty="0">
                <a:latin typeface="Arial" charset="0"/>
              </a:rPr>
              <a:t>This presentation addresses the HIPAA privacy rule</a:t>
            </a:r>
            <a:r>
              <a:rPr lang="en-US" dirty="0">
                <a:latin typeface="Arial" panose="020B0604020202020204" pitchFamily="34" charset="0"/>
                <a:cs typeface="Arial" panose="020B0604020202020204" pitchFamily="34" charset="0"/>
              </a:rPr>
              <a:t>—</a:t>
            </a:r>
            <a:r>
              <a:rPr lang="en-US" dirty="0">
                <a:latin typeface="Arial" charset="0"/>
              </a:rPr>
              <a:t>the part of HIPAA that you, as supervisors, need to know to be sure that you keep your employees’ health information confidential and safeguarded. </a:t>
            </a:r>
          </a:p>
          <a:p>
            <a:pPr>
              <a:lnSpc>
                <a:spcPct val="90000"/>
              </a:lnSpc>
            </a:pPr>
            <a:endParaRPr lang="en-US" dirty="0">
              <a:latin typeface="Arial" charset="0"/>
            </a:endParaRPr>
          </a:p>
          <a:p>
            <a:endParaRPr lang="en-US" dirty="0"/>
          </a:p>
        </p:txBody>
      </p:sp>
      <p:sp>
        <p:nvSpPr>
          <p:cNvPr id="5" name="Title 4">
            <a:extLst>
              <a:ext uri="{FF2B5EF4-FFF2-40B4-BE49-F238E27FC236}">
                <a16:creationId xmlns:a16="http://schemas.microsoft.com/office/drawing/2014/main" id="{121430D1-D579-4E61-9979-3360E40D502E}"/>
              </a:ext>
            </a:extLst>
          </p:cNvPr>
          <p:cNvSpPr>
            <a:spLocks noGrp="1"/>
          </p:cNvSpPr>
          <p:nvPr>
            <p:ph type="title"/>
          </p:nvPr>
        </p:nvSpPr>
        <p:spPr/>
        <p:txBody>
          <a:bodyPr/>
          <a:lstStyle/>
          <a:p>
            <a:r>
              <a:rPr lang="en-US" dirty="0"/>
              <a:t>Introduction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F4002-C83F-473D-87F9-CB5D42B0AAAC}"/>
              </a:ext>
            </a:extLst>
          </p:cNvPr>
          <p:cNvSpPr>
            <a:spLocks noGrp="1"/>
          </p:cNvSpPr>
          <p:nvPr>
            <p:ph type="title"/>
          </p:nvPr>
        </p:nvSpPr>
        <p:spPr/>
        <p:txBody>
          <a:bodyPr/>
          <a:lstStyle/>
          <a:p>
            <a:r>
              <a:rPr lang="en-US" dirty="0"/>
              <a:t>Employee Rights (cont.)</a:t>
            </a:r>
          </a:p>
        </p:txBody>
      </p:sp>
      <p:sp>
        <p:nvSpPr>
          <p:cNvPr id="3" name="Content Placeholder 2">
            <a:extLst>
              <a:ext uri="{FF2B5EF4-FFF2-40B4-BE49-F238E27FC236}">
                <a16:creationId xmlns:a16="http://schemas.microsoft.com/office/drawing/2014/main" id="{52E1187C-1717-43F0-BAC2-F2629CC42CD0}"/>
              </a:ext>
            </a:extLst>
          </p:cNvPr>
          <p:cNvSpPr>
            <a:spLocks noGrp="1"/>
          </p:cNvSpPr>
          <p:nvPr>
            <p:ph idx="1"/>
          </p:nvPr>
        </p:nvSpPr>
        <p:spPr/>
        <p:txBody>
          <a:bodyPr/>
          <a:lstStyle/>
          <a:p>
            <a:pPr>
              <a:defRPr/>
            </a:pPr>
            <a:r>
              <a:rPr lang="en-US" dirty="0"/>
              <a:t>Employees have a right to:</a:t>
            </a:r>
          </a:p>
          <a:p>
            <a:pPr marL="285750" indent="-285750">
              <a:buFont typeface="Arial"/>
              <a:buChar char="•"/>
              <a:defRPr/>
            </a:pPr>
            <a:r>
              <a:rPr lang="en-US" dirty="0"/>
              <a:t>Request a copy of their medical records (a reasonable fee for copying and mailing records may be assessed).</a:t>
            </a:r>
          </a:p>
          <a:p>
            <a:pPr marL="285750" indent="-285750">
              <a:buFont typeface="Arial"/>
              <a:buChar char="•"/>
              <a:defRPr/>
            </a:pPr>
            <a:r>
              <a:rPr lang="en-US" dirty="0"/>
              <a:t>Restrict who can obtain their PHI. </a:t>
            </a:r>
          </a:p>
          <a:p>
            <a:pPr marL="285750" indent="-285750">
              <a:buFont typeface="Arial"/>
              <a:buChar char="•"/>
              <a:defRPr/>
            </a:pPr>
            <a:r>
              <a:rPr lang="en-US" dirty="0"/>
              <a:t>Change incorrect information in their medical records.</a:t>
            </a:r>
          </a:p>
          <a:p>
            <a:pPr marL="285750" indent="-285750">
              <a:buFont typeface="Arial"/>
              <a:buChar char="•"/>
              <a:defRPr/>
            </a:pPr>
            <a:r>
              <a:rPr lang="en-US" dirty="0"/>
              <a:t>Request a report of when and why PHI was used.</a:t>
            </a:r>
          </a:p>
          <a:p>
            <a:pPr marL="285750" indent="-285750">
              <a:buFont typeface="Arial"/>
              <a:buChar char="•"/>
              <a:defRPr/>
            </a:pPr>
            <a:r>
              <a:rPr lang="en-US" dirty="0"/>
              <a:t>Choose communication methods.</a:t>
            </a:r>
          </a:p>
          <a:p>
            <a:pPr marL="285750" indent="-285750">
              <a:buFont typeface="Arial"/>
              <a:buChar char="•"/>
              <a:defRPr/>
            </a:pPr>
            <a:r>
              <a:rPr lang="en-US" dirty="0"/>
              <a:t>File complaints.</a:t>
            </a:r>
          </a:p>
          <a:p>
            <a:endParaRPr lang="en-US" dirty="0"/>
          </a:p>
        </p:txBody>
      </p:sp>
    </p:spTree>
    <p:extLst>
      <p:ext uri="{BB962C8B-B14F-4D97-AF65-F5344CB8AC3E}">
        <p14:creationId xmlns:p14="http://schemas.microsoft.com/office/powerpoint/2010/main" val="1658658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7956C-2B54-4F7B-AF85-1634D205FF45}"/>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AE4E6930-B2F7-4D79-90BF-8C9D5C1B9CC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29317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EE523-460D-4A1C-B966-B48CA6063C14}"/>
              </a:ext>
            </a:extLst>
          </p:cNvPr>
          <p:cNvSpPr>
            <a:spLocks noGrp="1"/>
          </p:cNvSpPr>
          <p:nvPr>
            <p:ph type="title"/>
          </p:nvPr>
        </p:nvSpPr>
        <p:spPr/>
        <p:txBody>
          <a:bodyPr/>
          <a:lstStyle/>
          <a:p>
            <a:r>
              <a:rPr lang="en-US" dirty="0"/>
              <a:t>HIPAA Privacy Violations</a:t>
            </a:r>
          </a:p>
        </p:txBody>
      </p:sp>
      <p:sp>
        <p:nvSpPr>
          <p:cNvPr id="3" name="Content Placeholder 2">
            <a:extLst>
              <a:ext uri="{FF2B5EF4-FFF2-40B4-BE49-F238E27FC236}">
                <a16:creationId xmlns:a16="http://schemas.microsoft.com/office/drawing/2014/main" id="{A9244EE4-2FC2-4C01-AA5C-CE0CB4AC0D7E}"/>
              </a:ext>
            </a:extLst>
          </p:cNvPr>
          <p:cNvSpPr>
            <a:spLocks noGrp="1"/>
          </p:cNvSpPr>
          <p:nvPr>
            <p:ph idx="1"/>
          </p:nvPr>
        </p:nvSpPr>
        <p:spPr/>
        <p:txBody>
          <a:bodyPr/>
          <a:lstStyle/>
          <a:p>
            <a:pPr>
              <a:defRPr/>
            </a:pPr>
            <a:r>
              <a:rPr lang="en-US" dirty="0"/>
              <a:t>Violations of the HIPAA privacy rule may result in:</a:t>
            </a:r>
          </a:p>
          <a:p>
            <a:pPr marL="285750" indent="-285750">
              <a:buFont typeface="Arial"/>
              <a:buChar char="•"/>
              <a:defRPr/>
            </a:pPr>
            <a:r>
              <a:rPr lang="en-US" dirty="0"/>
              <a:t>Minimum civil penalties of $100 per violation.</a:t>
            </a:r>
          </a:p>
          <a:p>
            <a:pPr marL="285750" indent="-285750">
              <a:buFont typeface="Arial"/>
              <a:buChar char="•"/>
              <a:defRPr/>
            </a:pPr>
            <a:r>
              <a:rPr lang="en-US" dirty="0"/>
              <a:t>Maximum civil penalties of $1.5 million per year.</a:t>
            </a:r>
          </a:p>
          <a:p>
            <a:pPr marL="285750" indent="-285750">
              <a:buFont typeface="Arial"/>
              <a:buChar char="•"/>
              <a:defRPr/>
            </a:pPr>
            <a:r>
              <a:rPr lang="en-US" dirty="0"/>
              <a:t>Criminal penalties for willful offenses of $50,000 to $250,000 and imprisonment.</a:t>
            </a:r>
          </a:p>
          <a:p>
            <a:pPr marL="285750" indent="-285750">
              <a:buFont typeface="Arial"/>
              <a:buChar char="•"/>
              <a:defRPr/>
            </a:pPr>
            <a:r>
              <a:rPr lang="en-US" dirty="0"/>
              <a:t>Additional penalties under state law.</a:t>
            </a:r>
          </a:p>
          <a:p>
            <a:pPr marL="285750" indent="-285750">
              <a:buFont typeface="Arial"/>
              <a:buChar char="•"/>
              <a:defRPr/>
            </a:pPr>
            <a:r>
              <a:rPr lang="en-US" dirty="0"/>
              <a:t>Lawsuits.</a:t>
            </a:r>
          </a:p>
          <a:p>
            <a:endParaRPr lang="en-US" dirty="0"/>
          </a:p>
        </p:txBody>
      </p:sp>
    </p:spTree>
    <p:extLst>
      <p:ext uri="{BB962C8B-B14F-4D97-AF65-F5344CB8AC3E}">
        <p14:creationId xmlns:p14="http://schemas.microsoft.com/office/powerpoint/2010/main" val="2253811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41FB-016C-486C-AB18-AFF2FB63FB8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4E98E50-41BD-444A-AD8C-75A7DBDA687C}"/>
              </a:ext>
            </a:extLst>
          </p:cNvPr>
          <p:cNvSpPr>
            <a:spLocks noGrp="1"/>
          </p:cNvSpPr>
          <p:nvPr>
            <p:ph idx="1"/>
          </p:nvPr>
        </p:nvSpPr>
        <p:spPr/>
        <p:txBody>
          <a:bodyPr/>
          <a:lstStyle/>
          <a:p>
            <a:pPr marL="533400" indent="-533400"/>
            <a:r>
              <a:rPr lang="en-US" dirty="0">
                <a:latin typeface="Arial" charset="0"/>
              </a:rPr>
              <a:t>The HIPAA privacy rule, in the employment context, gives employees rights over how their health information may be used or disclosed and protects the unauthorized disclosure of certain medical information known as</a:t>
            </a:r>
            <a:r>
              <a:rPr lang="en-US" i="1" dirty="0">
                <a:latin typeface="Arial" charset="0"/>
              </a:rPr>
              <a:t> </a:t>
            </a:r>
            <a:r>
              <a:rPr lang="en-US" dirty="0">
                <a:latin typeface="Arial" charset="0"/>
              </a:rPr>
              <a:t>protected health information (PHI). </a:t>
            </a:r>
            <a:endParaRPr lang="en-US" dirty="0"/>
          </a:p>
          <a:p>
            <a:pPr marL="533400" indent="-533400"/>
            <a:r>
              <a:rPr lang="en-US" dirty="0"/>
              <a:t>	PHI relates to the physical or mental health condition of an individual, at any time, past, present or future.</a:t>
            </a:r>
          </a:p>
          <a:p>
            <a:pPr marL="533400" indent="-533400"/>
            <a:r>
              <a:rPr lang="en-US" dirty="0"/>
              <a:t>	Entities that must follow the HIPAA privacy rules are called covered entities. </a:t>
            </a:r>
          </a:p>
          <a:p>
            <a:endParaRPr lang="en-US" dirty="0"/>
          </a:p>
        </p:txBody>
      </p:sp>
    </p:spTree>
    <p:extLst>
      <p:ext uri="{BB962C8B-B14F-4D97-AF65-F5344CB8AC3E}">
        <p14:creationId xmlns:p14="http://schemas.microsoft.com/office/powerpoint/2010/main" val="2960295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30CEA-D62A-416F-AAD4-8E876616E170}"/>
              </a:ext>
            </a:extLst>
          </p:cNvPr>
          <p:cNvSpPr>
            <a:spLocks noGrp="1"/>
          </p:cNvSpPr>
          <p:nvPr>
            <p:ph type="title"/>
          </p:nvPr>
        </p:nvSpPr>
        <p:spPr/>
        <p:txBody>
          <a:bodyPr/>
          <a:lstStyle/>
          <a:p>
            <a:r>
              <a:rPr lang="en-US" dirty="0"/>
              <a:t>Summary (cont.)</a:t>
            </a:r>
          </a:p>
        </p:txBody>
      </p:sp>
      <p:sp>
        <p:nvSpPr>
          <p:cNvPr id="3" name="Content Placeholder 2">
            <a:extLst>
              <a:ext uri="{FF2B5EF4-FFF2-40B4-BE49-F238E27FC236}">
                <a16:creationId xmlns:a16="http://schemas.microsoft.com/office/drawing/2014/main" id="{1A07333A-EEB3-4862-8323-00349AD4F4D9}"/>
              </a:ext>
            </a:extLst>
          </p:cNvPr>
          <p:cNvSpPr>
            <a:spLocks noGrp="1"/>
          </p:cNvSpPr>
          <p:nvPr>
            <p:ph idx="1"/>
          </p:nvPr>
        </p:nvSpPr>
        <p:spPr/>
        <p:txBody>
          <a:bodyPr/>
          <a:lstStyle/>
          <a:p>
            <a:r>
              <a:rPr lang="en-US" dirty="0"/>
              <a:t>An employer may be a covered entity if it operates in the capacity of a health care provider, health care clearinghouse or health plan. </a:t>
            </a:r>
          </a:p>
          <a:p>
            <a:r>
              <a:rPr lang="en-US" dirty="0"/>
              <a:t>The employer has two different roles—employer and plan sponsor. Employers do not need to comply with the HIPAA privacy rule when acting in the employer role but may need to comply in its role as a plan sponsor. </a:t>
            </a:r>
          </a:p>
          <a:p>
            <a:r>
              <a:rPr lang="en-US" dirty="0"/>
              <a:t>	</a:t>
            </a:r>
          </a:p>
          <a:p>
            <a:endParaRPr lang="en-US" dirty="0"/>
          </a:p>
        </p:txBody>
      </p:sp>
    </p:spTree>
    <p:extLst>
      <p:ext uri="{BB962C8B-B14F-4D97-AF65-F5344CB8AC3E}">
        <p14:creationId xmlns:p14="http://schemas.microsoft.com/office/powerpoint/2010/main" val="1958470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92D63-B1D9-483E-B3FC-769E60F2F929}"/>
              </a:ext>
            </a:extLst>
          </p:cNvPr>
          <p:cNvSpPr>
            <a:spLocks noGrp="1"/>
          </p:cNvSpPr>
          <p:nvPr>
            <p:ph type="title"/>
          </p:nvPr>
        </p:nvSpPr>
        <p:spPr/>
        <p:txBody>
          <a:bodyPr/>
          <a:lstStyle/>
          <a:p>
            <a:r>
              <a:rPr lang="en-US" dirty="0"/>
              <a:t>Summary (cont.)</a:t>
            </a:r>
          </a:p>
        </p:txBody>
      </p:sp>
      <p:sp>
        <p:nvSpPr>
          <p:cNvPr id="3" name="Content Placeholder 2">
            <a:extLst>
              <a:ext uri="{FF2B5EF4-FFF2-40B4-BE49-F238E27FC236}">
                <a16:creationId xmlns:a16="http://schemas.microsoft.com/office/drawing/2014/main" id="{B805DBD5-7BCA-4338-BA61-6BF319583949}"/>
              </a:ext>
            </a:extLst>
          </p:cNvPr>
          <p:cNvSpPr>
            <a:spLocks noGrp="1"/>
          </p:cNvSpPr>
          <p:nvPr>
            <p:ph idx="1"/>
          </p:nvPr>
        </p:nvSpPr>
        <p:spPr/>
        <p:txBody>
          <a:bodyPr/>
          <a:lstStyle/>
          <a:p>
            <a:pPr lvl="1"/>
            <a:r>
              <a:rPr lang="en-US" dirty="0"/>
              <a:t>Except for specified exceptions, employers acting in a plan sponsor role for a group health plan (covered entity) may not share employee PHI without written authorization. </a:t>
            </a:r>
          </a:p>
          <a:p>
            <a:pPr lvl="1"/>
            <a:endParaRPr lang="en-US" dirty="0"/>
          </a:p>
          <a:p>
            <a:pPr lvl="1"/>
            <a:r>
              <a:rPr lang="en-US" dirty="0"/>
              <a:t>Employees have rights such as to request a copy of their medical records, to restrict who can obtain their PHI and to file complaints.</a:t>
            </a:r>
          </a:p>
          <a:p>
            <a:pPr lvl="1"/>
            <a:endParaRPr lang="en-US" dirty="0"/>
          </a:p>
          <a:p>
            <a:pPr lvl="1"/>
            <a:r>
              <a:rPr lang="en-US" dirty="0"/>
              <a:t>Violations of the HIPAA privacy rule may result in civil and criminal penalties as well as in lawsuits.</a:t>
            </a:r>
          </a:p>
          <a:p>
            <a:endParaRPr lang="en-US" dirty="0"/>
          </a:p>
        </p:txBody>
      </p:sp>
    </p:spTree>
    <p:extLst>
      <p:ext uri="{BB962C8B-B14F-4D97-AF65-F5344CB8AC3E}">
        <p14:creationId xmlns:p14="http://schemas.microsoft.com/office/powerpoint/2010/main" val="2119344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79E28-5E78-4C57-BF54-81E8FA8641DA}"/>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206DCE72-A8DE-47A4-8309-F8CA699140E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11618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670CA-F728-4E6B-9850-22AD8BB6C9B1}"/>
              </a:ext>
            </a:extLst>
          </p:cNvPr>
          <p:cNvSpPr>
            <a:spLocks noGrp="1"/>
          </p:cNvSpPr>
          <p:nvPr>
            <p:ph type="title"/>
          </p:nvPr>
        </p:nvSpPr>
        <p:spPr/>
        <p:txBody>
          <a:bodyPr/>
          <a:lstStyle/>
          <a:p>
            <a:r>
              <a:rPr lang="en-US" dirty="0"/>
              <a:t>Training Evaluation</a:t>
            </a:r>
          </a:p>
        </p:txBody>
      </p:sp>
      <p:sp>
        <p:nvSpPr>
          <p:cNvPr id="3" name="Content Placeholder 2">
            <a:extLst>
              <a:ext uri="{FF2B5EF4-FFF2-40B4-BE49-F238E27FC236}">
                <a16:creationId xmlns:a16="http://schemas.microsoft.com/office/drawing/2014/main" id="{BBF545F3-4CAA-4A66-804D-00ED84D51D54}"/>
              </a:ext>
            </a:extLst>
          </p:cNvPr>
          <p:cNvSpPr>
            <a:spLocks noGrp="1"/>
          </p:cNvSpPr>
          <p:nvPr>
            <p:ph idx="1"/>
          </p:nvPr>
        </p:nvSpPr>
        <p:spPr/>
        <p:txBody>
          <a:bodyPr/>
          <a:lstStyle/>
          <a:p>
            <a:pPr>
              <a:lnSpc>
                <a:spcPct val="90000"/>
              </a:lnSpc>
            </a:pPr>
            <a:r>
              <a:rPr lang="en-US" dirty="0">
                <a:latin typeface="Arial" charset="0"/>
              </a:rPr>
              <a:t>Please be sure to complete the evaluation sheet included in your handouts.</a:t>
            </a:r>
          </a:p>
          <a:p>
            <a:pPr>
              <a:lnSpc>
                <a:spcPct val="90000"/>
              </a:lnSpc>
            </a:pPr>
            <a:r>
              <a:rPr lang="en-US" dirty="0">
                <a:latin typeface="Arial" charset="0"/>
              </a:rPr>
              <a:t>I thank you for your interest and attention! </a:t>
            </a:r>
          </a:p>
          <a:p>
            <a:endParaRPr lang="en-US" dirty="0"/>
          </a:p>
        </p:txBody>
      </p:sp>
    </p:spTree>
    <p:extLst>
      <p:ext uri="{BB962C8B-B14F-4D97-AF65-F5344CB8AC3E}">
        <p14:creationId xmlns:p14="http://schemas.microsoft.com/office/powerpoint/2010/main" val="1331589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5500-9673-4F71-BDB8-1A1E467F18D7}"/>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22DBF6E-C81B-4BBA-9363-9B4658356754}"/>
              </a:ext>
            </a:extLst>
          </p:cNvPr>
          <p:cNvSpPr>
            <a:spLocks noGrp="1"/>
          </p:cNvSpPr>
          <p:nvPr>
            <p:ph idx="1"/>
          </p:nvPr>
        </p:nvSpPr>
        <p:spPr/>
        <p:txBody>
          <a:bodyPr/>
          <a:lstStyle/>
          <a:p>
            <a:pPr marL="342900" indent="-342900">
              <a:buClr>
                <a:schemeClr val="tx1"/>
              </a:buClr>
              <a:buFont typeface="Arial" panose="020B0604020202020204" pitchFamily="34" charset="0"/>
              <a:buChar char="•"/>
            </a:pPr>
            <a:r>
              <a:rPr lang="en-US" dirty="0">
                <a:latin typeface="Arial" charset="0"/>
              </a:rPr>
              <a:t>The HIPAA privacy rule and protected health information (PHI)</a:t>
            </a:r>
          </a:p>
          <a:p>
            <a:pPr marL="342900" indent="-342900">
              <a:buClr>
                <a:schemeClr val="tx1"/>
              </a:buClr>
              <a:buFont typeface="Arial" panose="020B0604020202020204" pitchFamily="34" charset="0"/>
              <a:buChar char="•"/>
            </a:pPr>
            <a:r>
              <a:rPr lang="en-US" dirty="0">
                <a:latin typeface="Arial" charset="0"/>
              </a:rPr>
              <a:t>Who must comply?</a:t>
            </a:r>
          </a:p>
          <a:p>
            <a:pPr marL="342900" indent="-342900">
              <a:buClr>
                <a:schemeClr val="tx1"/>
              </a:buClr>
              <a:buFont typeface="Arial" panose="020B0604020202020204" pitchFamily="34" charset="0"/>
              <a:buChar char="•"/>
            </a:pPr>
            <a:r>
              <a:rPr lang="en-US" dirty="0">
                <a:latin typeface="Arial" charset="0"/>
              </a:rPr>
              <a:t>Employer’s role</a:t>
            </a:r>
          </a:p>
          <a:p>
            <a:pPr marL="342900" indent="-342900">
              <a:buClr>
                <a:schemeClr val="tx1"/>
              </a:buClr>
              <a:buFont typeface="Arial" panose="020B0604020202020204" pitchFamily="34" charset="0"/>
              <a:buChar char="•"/>
            </a:pPr>
            <a:r>
              <a:rPr lang="en-US" dirty="0">
                <a:latin typeface="Arial" charset="0"/>
              </a:rPr>
              <a:t>Employee rights</a:t>
            </a:r>
          </a:p>
          <a:p>
            <a:pPr marL="342900" indent="-342900">
              <a:buClr>
                <a:schemeClr val="tx1"/>
              </a:buClr>
              <a:buFont typeface="Arial" panose="020B0604020202020204" pitchFamily="34" charset="0"/>
              <a:buChar char="•"/>
            </a:pPr>
            <a:r>
              <a:rPr lang="en-US" dirty="0">
                <a:latin typeface="Arial" charset="0"/>
              </a:rPr>
              <a:t>HIPAA privacy rule violations</a:t>
            </a:r>
          </a:p>
          <a:p>
            <a:endParaRPr lang="en-US" dirty="0"/>
          </a:p>
        </p:txBody>
      </p:sp>
    </p:spTree>
    <p:extLst>
      <p:ext uri="{BB962C8B-B14F-4D97-AF65-F5344CB8AC3E}">
        <p14:creationId xmlns:p14="http://schemas.microsoft.com/office/powerpoint/2010/main" val="366733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08DC7-E249-40E0-8350-C937E4217ED9}"/>
              </a:ext>
            </a:extLst>
          </p:cNvPr>
          <p:cNvSpPr>
            <a:spLocks noGrp="1"/>
          </p:cNvSpPr>
          <p:nvPr>
            <p:ph type="title"/>
          </p:nvPr>
        </p:nvSpPr>
        <p:spPr/>
        <p:txBody>
          <a:bodyPr/>
          <a:lstStyle/>
          <a:p>
            <a:r>
              <a:rPr lang="en-US" dirty="0"/>
              <a:t>The HIPAA Privacy Rule and Protected Health Information</a:t>
            </a:r>
          </a:p>
        </p:txBody>
      </p:sp>
      <p:sp>
        <p:nvSpPr>
          <p:cNvPr id="3" name="Content Placeholder 2">
            <a:extLst>
              <a:ext uri="{FF2B5EF4-FFF2-40B4-BE49-F238E27FC236}">
                <a16:creationId xmlns:a16="http://schemas.microsoft.com/office/drawing/2014/main" id="{D97DB5EC-25FC-4F20-9881-F6E8D71C60F6}"/>
              </a:ext>
            </a:extLst>
          </p:cNvPr>
          <p:cNvSpPr>
            <a:spLocks noGrp="1"/>
          </p:cNvSpPr>
          <p:nvPr>
            <p:ph idx="1"/>
          </p:nvPr>
        </p:nvSpPr>
        <p:spPr/>
        <p:txBody>
          <a:bodyPr/>
          <a:lstStyle/>
          <a:p>
            <a:r>
              <a:rPr lang="en-US" dirty="0">
                <a:latin typeface="Arial" charset="0"/>
              </a:rPr>
              <a:t>The HIPAA privacy rule, in the employment context, gives employees rights over how their health information may be used or disclosed and protects the unauthorized disclosure of certain medical information known as</a:t>
            </a:r>
            <a:r>
              <a:rPr lang="en-US" i="1" dirty="0">
                <a:latin typeface="Arial" charset="0"/>
              </a:rPr>
              <a:t> </a:t>
            </a:r>
            <a:r>
              <a:rPr lang="en-US" dirty="0">
                <a:latin typeface="Arial" charset="0"/>
              </a:rPr>
              <a:t>protected health information (PHI). The HIPAA privacy rule requires covered entities to handle PHI very cautiously. </a:t>
            </a:r>
          </a:p>
          <a:p>
            <a:r>
              <a:rPr lang="en-US" dirty="0">
                <a:latin typeface="Arial" charset="0"/>
              </a:rPr>
              <a:t>It establishes limitations on who can view and receive your health information, whether it is in in an electronic, written or oral form. </a:t>
            </a:r>
            <a:endParaRPr lang="en-US" sz="1600" dirty="0">
              <a:latin typeface="Arial" charset="0"/>
            </a:endParaRPr>
          </a:p>
          <a:p>
            <a:r>
              <a:rPr lang="en-US" sz="1600" dirty="0">
                <a:latin typeface="Arial" charset="0"/>
              </a:rPr>
              <a:t>The U.S. Department of Health and Human Services (HHS) enforces the HIPAA privacy rule. </a:t>
            </a:r>
          </a:p>
          <a:p>
            <a:endParaRPr lang="en-US" dirty="0"/>
          </a:p>
        </p:txBody>
      </p:sp>
    </p:spTree>
    <p:extLst>
      <p:ext uri="{BB962C8B-B14F-4D97-AF65-F5344CB8AC3E}">
        <p14:creationId xmlns:p14="http://schemas.microsoft.com/office/powerpoint/2010/main" val="2409738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C0383-C2D2-4D5C-8BB2-95279E0B4A03}"/>
              </a:ext>
            </a:extLst>
          </p:cNvPr>
          <p:cNvSpPr>
            <a:spLocks noGrp="1"/>
          </p:cNvSpPr>
          <p:nvPr>
            <p:ph type="title"/>
          </p:nvPr>
        </p:nvSpPr>
        <p:spPr/>
        <p:txBody>
          <a:bodyPr/>
          <a:lstStyle/>
          <a:p>
            <a:r>
              <a:rPr lang="en-US" dirty="0"/>
              <a:t>The HIPAA Privacy Rule and Protected Health Information (PHI) (cont.)</a:t>
            </a:r>
          </a:p>
        </p:txBody>
      </p:sp>
      <p:sp>
        <p:nvSpPr>
          <p:cNvPr id="3" name="Content Placeholder 2">
            <a:extLst>
              <a:ext uri="{FF2B5EF4-FFF2-40B4-BE49-F238E27FC236}">
                <a16:creationId xmlns:a16="http://schemas.microsoft.com/office/drawing/2014/main" id="{B6452160-DB26-40B8-AFE1-D5E002A54E56}"/>
              </a:ext>
            </a:extLst>
          </p:cNvPr>
          <p:cNvSpPr>
            <a:spLocks noGrp="1"/>
          </p:cNvSpPr>
          <p:nvPr>
            <p:ph idx="1"/>
          </p:nvPr>
        </p:nvSpPr>
        <p:spPr/>
        <p:txBody>
          <a:bodyPr/>
          <a:lstStyle/>
          <a:p>
            <a:pPr>
              <a:defRPr/>
            </a:pPr>
            <a:r>
              <a:rPr lang="en-US" dirty="0"/>
              <a:t>PHI:</a:t>
            </a:r>
          </a:p>
          <a:p>
            <a:pPr marL="285750" indent="-285750">
              <a:buFont typeface="Arial"/>
              <a:buChar char="•"/>
              <a:defRPr/>
            </a:pPr>
            <a:r>
              <a:rPr lang="en-US" dirty="0"/>
              <a:t>Relates to the physical or mental health condition of an individual, at any time, past, present or future.</a:t>
            </a:r>
          </a:p>
          <a:p>
            <a:pPr marL="285750" indent="-285750">
              <a:buFont typeface="Arial"/>
              <a:buChar char="•"/>
              <a:defRPr/>
            </a:pPr>
            <a:r>
              <a:rPr lang="en-US" dirty="0"/>
              <a:t>Identifies or can be used to identify an individual (e.g., name, address, birth date, Social Security number, account number).</a:t>
            </a:r>
          </a:p>
          <a:p>
            <a:pPr marL="285750" indent="-285750">
              <a:buFont typeface="Arial"/>
              <a:buChar char="•"/>
              <a:defRPr/>
            </a:pPr>
            <a:r>
              <a:rPr lang="en-US" dirty="0"/>
              <a:t>Is in the possession of or has been created by covered entities</a:t>
            </a:r>
            <a:r>
              <a:rPr lang="en-US" i="1" dirty="0"/>
              <a:t>.</a:t>
            </a:r>
          </a:p>
          <a:p>
            <a:endParaRPr lang="en-US" dirty="0"/>
          </a:p>
        </p:txBody>
      </p:sp>
    </p:spTree>
    <p:extLst>
      <p:ext uri="{BB962C8B-B14F-4D97-AF65-F5344CB8AC3E}">
        <p14:creationId xmlns:p14="http://schemas.microsoft.com/office/powerpoint/2010/main" val="2341843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55BB2-C87E-4C2A-8460-9F9F77B107BD}"/>
              </a:ext>
            </a:extLst>
          </p:cNvPr>
          <p:cNvSpPr>
            <a:spLocks noGrp="1"/>
          </p:cNvSpPr>
          <p:nvPr>
            <p:ph type="title"/>
          </p:nvPr>
        </p:nvSpPr>
        <p:spPr/>
        <p:txBody>
          <a:bodyPr/>
          <a:lstStyle/>
          <a:p>
            <a:r>
              <a:rPr lang="en-US" dirty="0"/>
              <a:t>The HIPAA Privacy Rule and Protected Health Information (PHI) (cont.)</a:t>
            </a:r>
          </a:p>
        </p:txBody>
      </p:sp>
      <p:sp>
        <p:nvSpPr>
          <p:cNvPr id="3" name="Content Placeholder 2">
            <a:extLst>
              <a:ext uri="{FF2B5EF4-FFF2-40B4-BE49-F238E27FC236}">
                <a16:creationId xmlns:a16="http://schemas.microsoft.com/office/drawing/2014/main" id="{2D9FC60C-2766-4EFA-BBC5-48605AD6F299}"/>
              </a:ext>
            </a:extLst>
          </p:cNvPr>
          <p:cNvSpPr>
            <a:spLocks noGrp="1"/>
          </p:cNvSpPr>
          <p:nvPr>
            <p:ph idx="1"/>
          </p:nvPr>
        </p:nvSpPr>
        <p:spPr/>
        <p:txBody>
          <a:bodyPr/>
          <a:lstStyle/>
          <a:p>
            <a:pPr>
              <a:spcBef>
                <a:spcPts val="0"/>
              </a:spcBef>
              <a:defRPr/>
            </a:pPr>
            <a:r>
              <a:rPr lang="en-US" dirty="0"/>
              <a:t>PHI may be included in:</a:t>
            </a:r>
          </a:p>
          <a:p>
            <a:pPr marL="285750" indent="-285750">
              <a:spcBef>
                <a:spcPts val="0"/>
              </a:spcBef>
              <a:buFont typeface="Arial"/>
              <a:buChar char="•"/>
              <a:defRPr/>
            </a:pPr>
            <a:r>
              <a:rPr lang="en-US" dirty="0"/>
              <a:t>Health care claims or encounter information.</a:t>
            </a:r>
          </a:p>
          <a:p>
            <a:pPr marL="285750" indent="-285750">
              <a:spcBef>
                <a:spcPts val="0"/>
              </a:spcBef>
              <a:buFont typeface="Arial"/>
              <a:buChar char="•"/>
              <a:defRPr/>
            </a:pPr>
            <a:r>
              <a:rPr lang="en-US" dirty="0"/>
              <a:t>Health care payment and remittance advice.</a:t>
            </a:r>
          </a:p>
          <a:p>
            <a:pPr marL="285750" indent="-285750">
              <a:spcBef>
                <a:spcPts val="0"/>
              </a:spcBef>
              <a:buFont typeface="Arial"/>
              <a:buChar char="•"/>
              <a:defRPr/>
            </a:pPr>
            <a:r>
              <a:rPr lang="en-US" dirty="0"/>
              <a:t>Coordination of benefits.</a:t>
            </a:r>
          </a:p>
          <a:p>
            <a:pPr marL="285750" indent="-285750">
              <a:spcBef>
                <a:spcPts val="0"/>
              </a:spcBef>
              <a:buFont typeface="Arial"/>
              <a:buChar char="•"/>
              <a:defRPr/>
            </a:pPr>
            <a:r>
              <a:rPr lang="en-US" dirty="0"/>
              <a:t>Health care claim status.</a:t>
            </a:r>
          </a:p>
          <a:p>
            <a:pPr marL="285750" indent="-285750">
              <a:spcBef>
                <a:spcPts val="0"/>
              </a:spcBef>
              <a:buFont typeface="Arial"/>
              <a:buChar char="•"/>
              <a:defRPr/>
            </a:pPr>
            <a:r>
              <a:rPr lang="en-US" dirty="0"/>
              <a:t>Enrollment or disenrollment in a health plan.</a:t>
            </a:r>
          </a:p>
          <a:p>
            <a:pPr marL="285750" indent="-285750">
              <a:spcBef>
                <a:spcPts val="0"/>
              </a:spcBef>
              <a:buFont typeface="Arial"/>
              <a:buChar char="•"/>
              <a:defRPr/>
            </a:pPr>
            <a:r>
              <a:rPr lang="en-US" dirty="0"/>
              <a:t>Eligibility for a health plan.</a:t>
            </a:r>
          </a:p>
          <a:p>
            <a:pPr marL="285750" indent="-285750">
              <a:spcBef>
                <a:spcPts val="0"/>
              </a:spcBef>
              <a:buFont typeface="Arial"/>
              <a:buChar char="•"/>
              <a:defRPr/>
            </a:pPr>
            <a:r>
              <a:rPr lang="en-US" dirty="0"/>
              <a:t>Health plan premium payments.</a:t>
            </a:r>
          </a:p>
          <a:p>
            <a:pPr marL="285750" indent="-285750">
              <a:spcBef>
                <a:spcPts val="0"/>
              </a:spcBef>
              <a:buFont typeface="Arial"/>
              <a:buChar char="•"/>
              <a:defRPr/>
            </a:pPr>
            <a:r>
              <a:rPr lang="en-US" dirty="0"/>
              <a:t>Referral certification and authorization.</a:t>
            </a:r>
          </a:p>
          <a:p>
            <a:endParaRPr lang="en-US" dirty="0"/>
          </a:p>
        </p:txBody>
      </p:sp>
    </p:spTree>
    <p:extLst>
      <p:ext uri="{BB962C8B-B14F-4D97-AF65-F5344CB8AC3E}">
        <p14:creationId xmlns:p14="http://schemas.microsoft.com/office/powerpoint/2010/main" val="2282362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37E35-F58B-489C-A69E-8A0AE29B78B6}"/>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D2BAA8B9-5CBC-4B21-BF6C-47A124EF20E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89855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B0F4-0474-460C-BC04-B3D6D4FF51AB}"/>
              </a:ext>
            </a:extLst>
          </p:cNvPr>
          <p:cNvSpPr>
            <a:spLocks noGrp="1"/>
          </p:cNvSpPr>
          <p:nvPr>
            <p:ph type="title"/>
          </p:nvPr>
        </p:nvSpPr>
        <p:spPr/>
        <p:txBody>
          <a:bodyPr/>
          <a:lstStyle/>
          <a:p>
            <a:r>
              <a:rPr lang="en-US" dirty="0"/>
              <a:t>Who Must Comply? </a:t>
            </a:r>
          </a:p>
        </p:txBody>
      </p:sp>
      <p:sp>
        <p:nvSpPr>
          <p:cNvPr id="3" name="Content Placeholder 2">
            <a:extLst>
              <a:ext uri="{FF2B5EF4-FFF2-40B4-BE49-F238E27FC236}">
                <a16:creationId xmlns:a16="http://schemas.microsoft.com/office/drawing/2014/main" id="{72B97FCD-53A7-44CE-A6DD-2B2CB0B881D8}"/>
              </a:ext>
            </a:extLst>
          </p:cNvPr>
          <p:cNvSpPr>
            <a:spLocks noGrp="1"/>
          </p:cNvSpPr>
          <p:nvPr>
            <p:ph idx="1"/>
          </p:nvPr>
        </p:nvSpPr>
        <p:spPr/>
        <p:txBody>
          <a:bodyPr/>
          <a:lstStyle/>
          <a:p>
            <a:pPr>
              <a:defRPr/>
            </a:pPr>
            <a:r>
              <a:rPr lang="en-US" dirty="0"/>
              <a:t>Entities that must follow the HIPAA privacy rules are called “covered entities.” Covered entities include the following: </a:t>
            </a:r>
            <a:endParaRPr lang="en-US" sz="1200" dirty="0"/>
          </a:p>
          <a:p>
            <a:pPr>
              <a:defRPr/>
            </a:pPr>
            <a:r>
              <a:rPr lang="en-US" dirty="0"/>
              <a:t>Health care providers </a:t>
            </a:r>
          </a:p>
          <a:p>
            <a:pPr lvl="1">
              <a:defRPr/>
            </a:pPr>
            <a:r>
              <a:rPr lang="en-US" dirty="0"/>
              <a:t>Those that transmit health information electronically either directly or through a </a:t>
            </a:r>
            <a:r>
              <a:rPr lang="en-US" i="1" dirty="0"/>
              <a:t>business associate</a:t>
            </a:r>
            <a:r>
              <a:rPr lang="en-US" dirty="0"/>
              <a:t>, including those that furnish and bill for</a:t>
            </a:r>
            <a:r>
              <a:rPr lang="en-US" dirty="0">
                <a:latin typeface="Arial" panose="020B0604020202020204" pitchFamily="34" charset="0"/>
                <a:cs typeface="Arial" panose="020B0604020202020204" pitchFamily="34" charset="0"/>
              </a:rPr>
              <a:t>—</a:t>
            </a:r>
            <a:r>
              <a:rPr lang="en-US" dirty="0"/>
              <a:t>and are paid for</a:t>
            </a:r>
            <a:r>
              <a:rPr lang="en-US" dirty="0">
                <a:latin typeface="Arial" panose="020B0604020202020204" pitchFamily="34" charset="0"/>
                <a:cs typeface="Arial" panose="020B0604020202020204" pitchFamily="34" charset="0"/>
              </a:rPr>
              <a:t>—</a:t>
            </a:r>
            <a:r>
              <a:rPr lang="en-US" dirty="0"/>
              <a:t>health care services, such as doctors, dentists, hospitals, nursing homes and pharmacies.</a:t>
            </a:r>
          </a:p>
          <a:p>
            <a:pPr>
              <a:defRPr/>
            </a:pPr>
            <a:r>
              <a:rPr lang="en-US" dirty="0"/>
              <a:t>Health care clearinghouses </a:t>
            </a:r>
          </a:p>
          <a:p>
            <a:pPr lvl="1">
              <a:defRPr/>
            </a:pPr>
            <a:r>
              <a:rPr lang="en-US" dirty="0"/>
              <a:t>Health care management organizations that process nonstandard health information into a standard or vice versa, such as billing services.</a:t>
            </a:r>
          </a:p>
          <a:p>
            <a:endParaRPr lang="en-US" dirty="0"/>
          </a:p>
        </p:txBody>
      </p:sp>
    </p:spTree>
    <p:extLst>
      <p:ext uri="{BB962C8B-B14F-4D97-AF65-F5344CB8AC3E}">
        <p14:creationId xmlns:p14="http://schemas.microsoft.com/office/powerpoint/2010/main" val="336025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EF672-AECC-44BE-B95B-C9C78AAC10E6}"/>
              </a:ext>
            </a:extLst>
          </p:cNvPr>
          <p:cNvSpPr>
            <a:spLocks noGrp="1"/>
          </p:cNvSpPr>
          <p:nvPr>
            <p:ph type="title"/>
          </p:nvPr>
        </p:nvSpPr>
        <p:spPr/>
        <p:txBody>
          <a:bodyPr/>
          <a:lstStyle/>
          <a:p>
            <a:r>
              <a:rPr lang="en-US" dirty="0"/>
              <a:t>Who Must Comply? (cont.)</a:t>
            </a:r>
          </a:p>
        </p:txBody>
      </p:sp>
      <p:sp>
        <p:nvSpPr>
          <p:cNvPr id="3" name="Content Placeholder 2">
            <a:extLst>
              <a:ext uri="{FF2B5EF4-FFF2-40B4-BE49-F238E27FC236}">
                <a16:creationId xmlns:a16="http://schemas.microsoft.com/office/drawing/2014/main" id="{5AA476F4-E60E-4381-9D16-54984D0E3C07}"/>
              </a:ext>
            </a:extLst>
          </p:cNvPr>
          <p:cNvSpPr>
            <a:spLocks noGrp="1"/>
          </p:cNvSpPr>
          <p:nvPr>
            <p:ph idx="1"/>
          </p:nvPr>
        </p:nvSpPr>
        <p:spPr/>
        <p:txBody>
          <a:bodyPr/>
          <a:lstStyle/>
          <a:p>
            <a:pPr>
              <a:defRPr/>
            </a:pPr>
            <a:r>
              <a:rPr lang="en-US" dirty="0"/>
              <a:t>Covered entities also include the following: </a:t>
            </a:r>
          </a:p>
          <a:p>
            <a:pPr>
              <a:defRPr/>
            </a:pPr>
            <a:r>
              <a:rPr lang="en-US" dirty="0"/>
              <a:t>Health plans </a:t>
            </a:r>
          </a:p>
          <a:p>
            <a:pPr lvl="1">
              <a:defRPr/>
            </a:pPr>
            <a:r>
              <a:rPr lang="en-US" dirty="0"/>
              <a:t>Health insurance companies, health maintenance organizations (HMOs), Medicaid, Medicare and employer-sponsored ERISA group health plans** that have 50 or more participants or are administered by a third party (e.g., an insurance carrier)</a:t>
            </a:r>
          </a:p>
          <a:p>
            <a:pPr lvl="1">
              <a:defRPr/>
            </a:pPr>
            <a:r>
              <a:rPr lang="en-US" dirty="0"/>
              <a:t>**The group health plan is the covered entity, but the employer may need to comply with the HIPAA privacy rule as the plan sponsor or administrator. </a:t>
            </a:r>
          </a:p>
          <a:p>
            <a:endParaRPr lang="en-US" dirty="0"/>
          </a:p>
        </p:txBody>
      </p:sp>
    </p:spTree>
    <p:extLst>
      <p:ext uri="{BB962C8B-B14F-4D97-AF65-F5344CB8AC3E}">
        <p14:creationId xmlns:p14="http://schemas.microsoft.com/office/powerpoint/2010/main" val="2497508174"/>
      </p:ext>
    </p:extLst>
  </p:cSld>
  <p:clrMapOvr>
    <a:masterClrMapping/>
  </p:clrMapOvr>
</p:sld>
</file>

<file path=ppt/theme/theme1.xml><?xml version="1.0" encoding="utf-8"?>
<a:theme xmlns:a="http://schemas.openxmlformats.org/drawingml/2006/main" name="Knowledge Center Design">
  <a:themeElements>
    <a:clrScheme name="Knowledge Center">
      <a:dk1>
        <a:srgbClr val="545454"/>
      </a:dk1>
      <a:lt1>
        <a:srgbClr val="FFFFFF"/>
      </a:lt1>
      <a:dk2>
        <a:srgbClr val="009999"/>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51515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C7B3842-188A-9D4C-8B68-C30C0490AEE2}" vid="{859A5268-EC0C-134F-A0E0-1B435CA215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PresentationTemplate_2020</Template>
  <TotalTime>49</TotalTime>
  <Words>1669</Words>
  <Application>Microsoft Office PowerPoint</Application>
  <PresentationFormat>On-screen Show (4:3)</PresentationFormat>
  <Paragraphs>130</Paragraphs>
  <Slides>27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Courier New</vt:lpstr>
      <vt:lpstr>Knowledge Center Design</vt:lpstr>
      <vt:lpstr>Health Insurance Portability and Accountability Act (HIPAA)  Privacy Rule Training</vt:lpstr>
      <vt:lpstr>Introduction</vt:lpstr>
      <vt:lpstr>Agenda</vt:lpstr>
      <vt:lpstr>The HIPAA Privacy Rule and Protected Health Information</vt:lpstr>
      <vt:lpstr>The HIPAA Privacy Rule and Protected Health Information (PHI) (cont.)</vt:lpstr>
      <vt:lpstr>The HIPAA Privacy Rule and Protected Health Information (PHI) (cont.)</vt:lpstr>
      <vt:lpstr>Questions? Comments?</vt:lpstr>
      <vt:lpstr>Who Must Comply? </vt:lpstr>
      <vt:lpstr>Who Must Comply? (cont.)</vt:lpstr>
      <vt:lpstr>Questions? Comments?</vt:lpstr>
      <vt:lpstr>Employer’s Role</vt:lpstr>
      <vt:lpstr>Employer’s Role (cont.)</vt:lpstr>
      <vt:lpstr>Employer’s Role (cont.)</vt:lpstr>
      <vt:lpstr>Employer’s Role (cont.)</vt:lpstr>
      <vt:lpstr>Employer’s Role (cont.)</vt:lpstr>
      <vt:lpstr>Employer’s Role (cont.)</vt:lpstr>
      <vt:lpstr>Questions? Comments?</vt:lpstr>
      <vt:lpstr>Employee Rights</vt:lpstr>
      <vt:lpstr>Employee Rights (cont.)</vt:lpstr>
      <vt:lpstr>Employee Rights (cont.)</vt:lpstr>
      <vt:lpstr>Questions? Comments?</vt:lpstr>
      <vt:lpstr>HIPAA Privacy Violations</vt:lpstr>
      <vt:lpstr>Summary</vt:lpstr>
      <vt:lpstr>Summary (cont.)</vt:lpstr>
      <vt:lpstr>Summary (cont.)</vt:lpstr>
      <vt:lpstr>Questions? Comments?</vt:lpstr>
      <vt:lpstr>Training 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9</cp:revision>
  <dcterms:created xsi:type="dcterms:W3CDTF">2020-07-20T17:48:21Z</dcterms:created>
  <dcterms:modified xsi:type="dcterms:W3CDTF">2020-08-18T14:12:55Z</dcterms:modified>
</cp:coreProperties>
</file>