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260" r:id="rId6"/>
    <p:sldId id="301" r:id="rId7"/>
    <p:sldId id="302" r:id="rId8"/>
    <p:sldId id="299" r:id="rId9"/>
    <p:sldId id="303" r:id="rId10"/>
    <p:sldId id="304" r:id="rId11"/>
    <p:sldId id="305" r:id="rId12"/>
    <p:sldId id="306" r:id="rId13"/>
    <p:sldId id="300" r:id="rId14"/>
    <p:sldId id="307" r:id="rId15"/>
    <p:sldId id="308" r:id="rId16"/>
    <p:sldId id="310" r:id="rId17"/>
    <p:sldId id="309" r:id="rId18"/>
    <p:sldId id="311" r:id="rId19"/>
    <p:sldId id="312" r:id="rId20"/>
    <p:sldId id="297" r:id="rId21"/>
    <p:sldId id="314" r:id="rId22"/>
    <p:sldId id="315" r:id="rId23"/>
    <p:sldId id="316" r:id="rId24"/>
    <p:sldId id="317" r:id="rId25"/>
    <p:sldId id="289" r:id="rId26"/>
    <p:sldId id="313"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101" d="100"/>
          <a:sy n="101" d="100"/>
        </p:scale>
        <p:origin x="786" y="96"/>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6/20/2023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674796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52647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093230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619227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713765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4002449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4285751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1232254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449132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23208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7009120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84438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5321253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7531957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Review the state laws specific to your workplace.</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488721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687783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90544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6/20/2023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6/20/2023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6/20/2023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6/20/2023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6/20/2023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6/20/2023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6/20/2023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6/20/2023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6/20/2023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6/20/2023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6/20/2023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person with her eyes closed standing with her arms crossed appearing left out from a group of others in the background.&#10;&#10;">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1036" r="11036"/>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Harassment Prevention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dirty="0"/>
          </a:p>
          <a:p>
            <a:pPr marL="0" indent="0">
              <a:buNone/>
            </a:pPr>
            <a:r>
              <a:rPr lang="en-US" dirty="0"/>
              <a:t>Workplace bullying is repeated and unwanted actions by an individual or group intending to intimidate, harass, degrade or offend.</a:t>
            </a:r>
          </a:p>
          <a:p>
            <a:pPr marL="0" indent="0">
              <a:buNone/>
            </a:pPr>
            <a:endParaRPr lang="en-US" dirty="0"/>
          </a:p>
          <a:p>
            <a:pPr marL="0" indent="0">
              <a:buNone/>
            </a:pPr>
            <a:r>
              <a:rPr lang="en-US" dirty="0"/>
              <a:t>Bullying behavior can exist at any level of an organization. Bullies can be superiors, subordinates, co-workers and colleagues.</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Workplace Bullying</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047757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r>
              <a:rPr lang="en-US" dirty="0"/>
              <a:t>Examples of workplace bullying include:</a:t>
            </a:r>
          </a:p>
          <a:p>
            <a:r>
              <a:rPr lang="en-US" dirty="0"/>
              <a:t>Verbal abuse and profanity.</a:t>
            </a:r>
          </a:p>
          <a:p>
            <a:r>
              <a:rPr lang="en-US" dirty="0"/>
              <a:t>Humiliation. </a:t>
            </a:r>
          </a:p>
          <a:p>
            <a:r>
              <a:rPr lang="en-US" dirty="0"/>
              <a:t>Constant criticism or teasing.</a:t>
            </a:r>
          </a:p>
          <a:p>
            <a:r>
              <a:rPr lang="en-US" dirty="0"/>
              <a:t>Gossip.</a:t>
            </a:r>
          </a:p>
          <a:p>
            <a:r>
              <a:rPr lang="en-US" dirty="0"/>
              <a:t>Stealing the credit for work performed by someone else.</a:t>
            </a:r>
          </a:p>
          <a:p>
            <a:r>
              <a:rPr lang="en-US" dirty="0"/>
              <a:t>Personal and professional denigration.</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Workplace Bullying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79648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dirty="0"/>
          </a:p>
          <a:p>
            <a:pPr marL="0" indent="0">
              <a:buNone/>
            </a:pPr>
            <a:r>
              <a:rPr lang="en-US" dirty="0"/>
              <a:t>A supervisor in the accounting department constantly and publicly criticizes his employees and calls them stupid and lazy. Is this illegal harassment or workplace bullying? Explain your answer.</a:t>
            </a:r>
          </a:p>
          <a:p>
            <a:pPr marL="0" indent="0">
              <a:buNone/>
            </a:pPr>
            <a:endParaRPr lang="en-US" dirty="0"/>
          </a:p>
          <a:p>
            <a:pPr marL="0" indent="0">
              <a:buNone/>
            </a:pPr>
            <a:r>
              <a:rPr lang="en-US" dirty="0"/>
              <a:t>The same accounting supervisor refers to one of his employees as an “old gal” who is “over the hill” and has problems using a computer because of her age. Is this illegal harassment or workplace bullying? Why? </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Group Discussion</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875529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dirty="0"/>
          </a:p>
          <a:p>
            <a:pPr marL="0" indent="0">
              <a:buNone/>
            </a:pPr>
            <a:r>
              <a:rPr lang="en-US" dirty="0"/>
              <a:t>Harassment harms us all. The most important part of our corporate values is to ensure all employees are treated with respect and dignity. </a:t>
            </a:r>
          </a:p>
          <a:p>
            <a:pPr marL="0" indent="0">
              <a:buNone/>
            </a:pPr>
            <a:endParaRPr lang="en-US" dirty="0"/>
          </a:p>
          <a:p>
            <a:pPr marL="0" indent="0">
              <a:buNone/>
            </a:pPr>
            <a:r>
              <a:rPr lang="en-US" dirty="0"/>
              <a:t>Engaging in, condoning or not reporting any type of harassment is in direct conflict with our values. </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Importance of Preventing Workplace Harassment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714236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dirty="0"/>
          </a:p>
          <a:p>
            <a:pPr marL="0" indent="0">
              <a:buNone/>
            </a:pPr>
            <a:r>
              <a:rPr lang="en-US" dirty="0"/>
              <a:t>We must ensure compliance with federal discrimination laws and state fair employment laws.</a:t>
            </a:r>
          </a:p>
          <a:p>
            <a:pPr marL="0" indent="0">
              <a:buNone/>
            </a:pPr>
            <a:endParaRPr lang="en-US" dirty="0"/>
          </a:p>
          <a:p>
            <a:pPr marL="0" indent="0">
              <a:buNone/>
            </a:pPr>
            <a:r>
              <a:rPr lang="en-US" dirty="0"/>
              <a:t>Liability for the employer may be under federal or state law or civil litigation. A company is always responsible for harassment by a supervisor that results in a tangible employment action such as a hiring, firing, promotion, demotion, change in pay or benefits, or change in work duties. </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Importance of Preventing Workplace Harassment (cont.)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481688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3315527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sz="2600" b="1" dirty="0"/>
          </a:p>
          <a:p>
            <a:pPr marL="0" indent="0">
              <a:buNone/>
            </a:pPr>
            <a:r>
              <a:rPr lang="en-US" sz="2600" b="1" dirty="0"/>
              <a:t>Title VII of the Civil Rights Act of 1964 </a:t>
            </a:r>
            <a:r>
              <a:rPr lang="en-US" sz="2600" dirty="0"/>
              <a:t>prohibits intentional discrimination and practices because of a person’s race, color, religion, sex (including sexual orientation and gender identity or expression), pregnancy or national origin. </a:t>
            </a:r>
          </a:p>
          <a:p>
            <a:pPr marL="0" indent="0">
              <a:buNone/>
            </a:pPr>
            <a:endParaRPr lang="en-US" sz="2600" dirty="0"/>
          </a:p>
          <a:p>
            <a:pPr marL="0" indent="0">
              <a:buNone/>
            </a:pPr>
            <a:r>
              <a:rPr lang="en-US" sz="2600" b="1" dirty="0"/>
              <a:t>The Equal Pay Act of 1963 </a:t>
            </a:r>
            <a:r>
              <a:rPr lang="en-US" sz="2600" dirty="0"/>
              <a:t>protects men and women who perform substantially equal work in the same establishment from sex-based discrimination.</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Laws Prohibiting Harassment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55961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lnSpcReduction="10000"/>
          </a:bodyPr>
          <a:lstStyle/>
          <a:p>
            <a:pPr marL="0" indent="0">
              <a:buNone/>
            </a:pPr>
            <a:r>
              <a:rPr lang="en-US" b="1" dirty="0"/>
              <a:t>The Immigration Reform and Control Act (IRCA) </a:t>
            </a:r>
            <a:r>
              <a:rPr lang="en-US" dirty="0"/>
              <a:t>prohibits employment discrimination on the basis of national origin or citizenship.</a:t>
            </a:r>
          </a:p>
          <a:p>
            <a:pPr marL="0" indent="0">
              <a:buNone/>
            </a:pPr>
            <a:endParaRPr lang="en-US" b="1" dirty="0"/>
          </a:p>
          <a:p>
            <a:pPr marL="0" indent="0">
              <a:buNone/>
            </a:pPr>
            <a:r>
              <a:rPr lang="en-US" b="1" dirty="0"/>
              <a:t>The Age Discrimination in Employment Act (ADEA) </a:t>
            </a:r>
            <a:r>
              <a:rPr lang="en-US" dirty="0"/>
              <a:t>prohibits discrimination against individuals who are ages 40 and older.</a:t>
            </a:r>
          </a:p>
          <a:p>
            <a:pPr marL="0" indent="0">
              <a:buNone/>
            </a:pPr>
            <a:endParaRPr lang="en-US" b="1" dirty="0"/>
          </a:p>
          <a:p>
            <a:pPr marL="0" indent="0">
              <a:buNone/>
            </a:pPr>
            <a:r>
              <a:rPr lang="en-US" b="1" dirty="0"/>
              <a:t>The Uniformed Services Employment and Reemployment Rights Act (USERRA) </a:t>
            </a:r>
            <a:r>
              <a:rPr lang="en-US" dirty="0"/>
              <a:t>prohibits employers from discriminating against employees or applicants for employment based on their military status or military obligations.</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Laws That Prohibit and Provide Protection Against Harassment (cont.)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1491343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fontScale="92500"/>
          </a:bodyPr>
          <a:lstStyle/>
          <a:p>
            <a:pPr marL="0" indent="0">
              <a:buNone/>
            </a:pPr>
            <a:r>
              <a:rPr lang="en-US" b="1" dirty="0"/>
              <a:t>The Civil Rights Act of 1991 </a:t>
            </a:r>
            <a:r>
              <a:rPr lang="en-US" dirty="0"/>
              <a:t>provides for damages in cases of intentional employment discrimination to clarify provisions regarding disparate impact actions and for other purposes. </a:t>
            </a:r>
          </a:p>
          <a:p>
            <a:pPr marL="0" indent="0">
              <a:buNone/>
            </a:pPr>
            <a:endParaRPr lang="en-US" dirty="0"/>
          </a:p>
          <a:p>
            <a:pPr marL="0" indent="0">
              <a:buNone/>
            </a:pPr>
            <a:r>
              <a:rPr lang="en-US" b="1" dirty="0"/>
              <a:t>The Americans with Disabilities Act (ADA) </a:t>
            </a:r>
            <a:r>
              <a:rPr lang="en-US" dirty="0"/>
              <a:t>as amended protects individuals with disabilities and those regarded as having disabilities.</a:t>
            </a:r>
          </a:p>
          <a:p>
            <a:pPr marL="0" indent="0">
              <a:buNone/>
            </a:pPr>
            <a:endParaRPr lang="en-US" dirty="0"/>
          </a:p>
          <a:p>
            <a:pPr marL="0" indent="0">
              <a:buNone/>
            </a:pPr>
            <a:r>
              <a:rPr lang="en-US" b="1" dirty="0"/>
              <a:t>The Genetic Information Nondiscrimination Act (GINA) </a:t>
            </a:r>
            <a:r>
              <a:rPr lang="en-US" dirty="0"/>
              <a:t>prohibits employers from discriminating against employees in hiring, firing or any other terms and conditions of employment based on a worker’s genetic information. </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Laws That Prohibit and Provide Protection Against Harassment (cont.)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50565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 uri="{C183D7F6-B498-43B3-948B-1728B52AA6E4}">
                <adec:decorative xmlns:adec="http://schemas.microsoft.com/office/drawing/2017/decorative" val="1"/>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Our Policy and Procedures on Harassment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145288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107107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endParaRPr lang="en-US" dirty="0"/>
          </a:p>
          <a:p>
            <a:r>
              <a:rPr lang="en-US" dirty="0"/>
              <a:t>Know and comply with our policy and procedures.</a:t>
            </a:r>
          </a:p>
          <a:p>
            <a:r>
              <a:rPr lang="en-US" dirty="0"/>
              <a:t>Immediately report to the human resource director any complaint that you receive from your employees or incidents that you witness involving other supervisors’ employees.</a:t>
            </a:r>
          </a:p>
          <a:p>
            <a:r>
              <a:rPr lang="en-US" dirty="0"/>
              <a:t>Make yourself and the employees on your team available for investigation interviews as requested by HR.</a:t>
            </a:r>
          </a:p>
          <a:p>
            <a:r>
              <a:rPr lang="en-US" dirty="0"/>
              <a:t>Once an investigation is completed, ensure that victims of harassment are not retaliated against, and that the harassment does not recur. </a:t>
            </a:r>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 as a Supervisor</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405333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normAutofit/>
          </a:bodyPr>
          <a:lstStyle/>
          <a:p>
            <a:pPr marL="0" indent="0">
              <a:buNone/>
            </a:pPr>
            <a:r>
              <a:rPr lang="en-US" dirty="0"/>
              <a:t>When handling harassment complaints from your employees:</a:t>
            </a:r>
          </a:p>
          <a:p>
            <a:pPr marL="0" indent="0">
              <a:buNone/>
            </a:pPr>
            <a:endParaRPr lang="en-US" dirty="0"/>
          </a:p>
          <a:p>
            <a:pPr lvl="1"/>
            <a:r>
              <a:rPr lang="en-US" dirty="0"/>
              <a:t>Demonstrate your willingness to hear and objectively discuss complaints.</a:t>
            </a:r>
          </a:p>
          <a:p>
            <a:pPr lvl="1"/>
            <a:r>
              <a:rPr lang="en-US" dirty="0"/>
              <a:t>Inform the employee that you must report all complaints to HR. </a:t>
            </a:r>
          </a:p>
          <a:p>
            <a:pPr lvl="1"/>
            <a:r>
              <a:rPr lang="en-US" dirty="0"/>
              <a:t>Tell the employee that confidentiality will be respected as much as possible but cannot be assured in order to investigate fully and properly.</a:t>
            </a:r>
          </a:p>
          <a:p>
            <a:pPr lvl="1"/>
            <a:r>
              <a:rPr lang="en-US" dirty="0"/>
              <a:t>Do not object if an employee prefers to or actually does bypass the standard chain of command.</a:t>
            </a:r>
          </a:p>
          <a:p>
            <a:pPr lvl="1"/>
            <a:r>
              <a:rPr lang="en-US" dirty="0"/>
              <a:t>Do not engage in retaliation against an employee who complains of harassment.</a:t>
            </a:r>
          </a:p>
          <a:p>
            <a:pPr lvl="1"/>
            <a:endParaRPr lang="en-US" dirty="0"/>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74650"/>
            <a:ext cx="10515600" cy="1325563"/>
          </a:xfrm>
          <a:solidFill>
            <a:schemeClr val="accent1">
              <a:lumMod val="50000"/>
            </a:schemeClr>
          </a:solidFill>
        </p:spPr>
        <p:txBody>
          <a:bodyPr/>
          <a:lstStyle/>
          <a:p>
            <a:r>
              <a:rPr lang="en-US" dirty="0">
                <a:solidFill>
                  <a:schemeClr val="bg1"/>
                </a:solidFill>
              </a:rPr>
              <a:t>Your Responsibilities as a Supervisor (cont.)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2025481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839000"/>
          </a:xfrm>
          <a:prstGeom prst="rect">
            <a:avLst/>
          </a:prstGeom>
          <a:noFill/>
        </p:spPr>
        <p:txBody>
          <a:bodyPr wrap="square" rtlCol="0">
            <a:spAutoFit/>
          </a:bodyPr>
          <a:lstStyle/>
          <a:p>
            <a:pPr marL="0" indent="0">
              <a:buNone/>
            </a:pPr>
            <a:r>
              <a:rPr lang="en-US" dirty="0"/>
              <a:t>Harassment is defined as unwelcome verbal or physical conduct or actions—based on race, religion, sex (including sexual orientation and gender identity or expression), national origin, pregnancy, age, disability, genetic information, military membership or veteran status—that is severe or pervasive enough to create a hostile, abusive or intimidating work environment for a reasonable person. </a:t>
            </a:r>
          </a:p>
          <a:p>
            <a:pPr marL="0" indent="0">
              <a:buNone/>
            </a:pPr>
            <a:r>
              <a:rPr lang="en-US" dirty="0"/>
              <a:t>While not all harassment is illegal, it is unacceptable in the workplace. </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2444545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Training 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In the workplace, when we hear the word harassment, many of us think only of harassment based on sex. However, illegal harassment under federal law also occurs based on an employee’s race or color, religion, national origin, age, disability, genetic information, or military or veteran status.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latin typeface="+mn-lt"/>
              </a:rPr>
              <a:t>What is Illegal Harassment?</a:t>
            </a:r>
          </a:p>
          <a:p>
            <a:pPr marL="457200" indent="-457200">
              <a:lnSpc>
                <a:spcPct val="100000"/>
              </a:lnSpc>
              <a:buFont typeface="Arial" panose="020B0604020202020204" pitchFamily="34" charset="0"/>
              <a:buChar char="•"/>
            </a:pPr>
            <a:r>
              <a:rPr lang="en-US" sz="2800" dirty="0">
                <a:latin typeface="+mn-lt"/>
              </a:rPr>
              <a:t>Illegal Harassment Versus Inappropriate Conduct or Behavior (Bullying)</a:t>
            </a:r>
          </a:p>
          <a:p>
            <a:pPr marL="457200" indent="-457200">
              <a:lnSpc>
                <a:spcPct val="100000"/>
              </a:lnSpc>
              <a:buFont typeface="Arial" panose="020B0604020202020204" pitchFamily="34" charset="0"/>
              <a:buChar char="•"/>
            </a:pPr>
            <a:r>
              <a:rPr lang="en-US" sz="2800" dirty="0">
                <a:latin typeface="+mn-lt"/>
              </a:rPr>
              <a:t>The Importance of Preventing Workplace Harassment</a:t>
            </a:r>
          </a:p>
          <a:p>
            <a:pPr marL="457200" indent="-457200">
              <a:lnSpc>
                <a:spcPct val="100000"/>
              </a:lnSpc>
              <a:buFont typeface="Arial" panose="020B0604020202020204" pitchFamily="34" charset="0"/>
              <a:buChar char="•"/>
            </a:pPr>
            <a:r>
              <a:rPr lang="en-US" sz="2800" dirty="0">
                <a:latin typeface="+mn-lt"/>
              </a:rPr>
              <a:t>Federal Laws Prohibiting Harassment</a:t>
            </a:r>
          </a:p>
          <a:p>
            <a:pPr marL="457200" indent="-457200">
              <a:lnSpc>
                <a:spcPct val="100000"/>
              </a:lnSpc>
              <a:buFont typeface="Arial" panose="020B0604020202020204" pitchFamily="34" charset="0"/>
              <a:buChar char="•"/>
            </a:pPr>
            <a:r>
              <a:rPr lang="en-US" sz="2800" dirty="0">
                <a:latin typeface="+mn-lt"/>
              </a:rPr>
              <a:t>Our Policy and Procedure</a:t>
            </a:r>
          </a:p>
          <a:p>
            <a:pPr marL="457200" indent="-457200">
              <a:lnSpc>
                <a:spcPct val="100000"/>
              </a:lnSpc>
              <a:buFont typeface="Arial" panose="020B0604020202020204" pitchFamily="34" charset="0"/>
              <a:buChar char="•"/>
            </a:pPr>
            <a:r>
              <a:rPr lang="en-US" sz="2800" dirty="0">
                <a:latin typeface="+mn-lt"/>
              </a:rPr>
              <a:t>Your Responsibilities </a:t>
            </a:r>
            <a:r>
              <a:rPr lang="en-US" sz="2800">
                <a:latin typeface="+mn-lt"/>
              </a:rPr>
              <a:t>as a Supervisor</a:t>
            </a:r>
            <a:endParaRPr lang="en-US" sz="2800" dirty="0">
              <a:latin typeface="+mn-lt"/>
            </a:endParaRP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Illegal Harassment?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62176"/>
            <a:ext cx="10515600" cy="3965092"/>
          </a:xfrm>
        </p:spPr>
        <p:txBody>
          <a:bodyPr>
            <a:normAutofit/>
          </a:bodyPr>
          <a:lstStyle/>
          <a:p>
            <a:pPr marL="0" indent="0">
              <a:buNone/>
            </a:pPr>
            <a:r>
              <a:rPr lang="en-US" dirty="0"/>
              <a:t>In the federal employment and legal context, illegal harassment is defined as unwelcome verbal or physical conduct or actions—based on race, religion, sex (including sexual orientation and gender identity or expression), national origin, age, disability, genetic information, military membership or veteran status—that is severe or pervasive enough to create a hostile, abusive or intimidating work environment for a reasonable person. </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Illegal Harassment? (cont.)</a:t>
            </a:r>
          </a:p>
        </p:txBody>
      </p:sp>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lstStyle/>
          <a:p>
            <a:pPr marL="0" indent="0">
              <a:buNone/>
            </a:pPr>
            <a:r>
              <a:rPr lang="en-US" dirty="0"/>
              <a:t>State laws may include additional protected classes, such as: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6</a:t>
            </a:fld>
            <a:endParaRPr lang="en-US" dirty="0"/>
          </a:p>
        </p:txBody>
      </p:sp>
      <p:sp>
        <p:nvSpPr>
          <p:cNvPr id="4" name="TextBox 3">
            <a:extLst>
              <a:ext uri="{FF2B5EF4-FFF2-40B4-BE49-F238E27FC236}">
                <a16:creationId xmlns:a16="http://schemas.microsoft.com/office/drawing/2014/main" id="{6BF7335D-7A96-B60D-BA3C-54EE810B6E25}"/>
              </a:ext>
            </a:extLst>
          </p:cNvPr>
          <p:cNvSpPr txBox="1"/>
          <p:nvPr/>
        </p:nvSpPr>
        <p:spPr>
          <a:xfrm>
            <a:off x="6334125" y="2779752"/>
            <a:ext cx="4410075" cy="2092881"/>
          </a:xfrm>
          <a:prstGeom prst="rect">
            <a:avLst/>
          </a:prstGeom>
          <a:noFill/>
        </p:spPr>
        <p:txBody>
          <a:bodyPr wrap="square" rtlCol="0">
            <a:spAutoFit/>
          </a:bodyPr>
          <a:lstStyle/>
          <a:p>
            <a:pPr marL="342900" indent="-342900">
              <a:buFont typeface="Arial" panose="020B0604020202020204" pitchFamily="34" charset="0"/>
              <a:buChar char="•"/>
            </a:pPr>
            <a:r>
              <a:rPr lang="en-US" sz="2800" dirty="0"/>
              <a:t>Citizenship status</a:t>
            </a:r>
          </a:p>
          <a:p>
            <a:pPr marL="342900" indent="-342900">
              <a:buFont typeface="Arial" panose="020B0604020202020204" pitchFamily="34" charset="0"/>
              <a:buChar char="•"/>
            </a:pPr>
            <a:r>
              <a:rPr lang="en-US" sz="2800" dirty="0"/>
              <a:t>Personal appearance</a:t>
            </a:r>
          </a:p>
          <a:p>
            <a:pPr marL="342900" indent="-342900">
              <a:buFont typeface="Arial" panose="020B0604020202020204" pitchFamily="34" charset="0"/>
              <a:buChar char="•"/>
            </a:pPr>
            <a:r>
              <a:rPr lang="en-US" sz="2800" dirty="0"/>
              <a:t>Matriculation</a:t>
            </a:r>
          </a:p>
          <a:p>
            <a:pPr marL="342900" indent="-342900">
              <a:buFont typeface="Arial" panose="020B0604020202020204" pitchFamily="34" charset="0"/>
              <a:buChar char="•"/>
            </a:pPr>
            <a:r>
              <a:rPr lang="en-US" sz="2800" dirty="0"/>
              <a:t>Tobacco use outside work</a:t>
            </a:r>
          </a:p>
          <a:p>
            <a:endParaRPr lang="en-US" dirty="0"/>
          </a:p>
        </p:txBody>
      </p:sp>
      <p:sp>
        <p:nvSpPr>
          <p:cNvPr id="6" name="TextBox 5">
            <a:extLst>
              <a:ext uri="{FF2B5EF4-FFF2-40B4-BE49-F238E27FC236}">
                <a16:creationId xmlns:a16="http://schemas.microsoft.com/office/drawing/2014/main" id="{8772D87C-138D-0D0E-6F7A-2D4F3B52D39C}"/>
              </a:ext>
            </a:extLst>
          </p:cNvPr>
          <p:cNvSpPr txBox="1"/>
          <p:nvPr/>
        </p:nvSpPr>
        <p:spPr>
          <a:xfrm>
            <a:off x="1104901" y="2779752"/>
            <a:ext cx="4619624" cy="2523768"/>
          </a:xfrm>
          <a:prstGeom prst="rect">
            <a:avLst/>
          </a:prstGeom>
          <a:noFill/>
        </p:spPr>
        <p:txBody>
          <a:bodyPr wrap="square" rtlCol="0">
            <a:spAutoFit/>
          </a:bodyPr>
          <a:lstStyle/>
          <a:p>
            <a:pPr marL="342900" indent="-342900">
              <a:buFont typeface="Arial" panose="020B0604020202020204" pitchFamily="34" charset="0"/>
              <a:buChar char="•"/>
            </a:pPr>
            <a:r>
              <a:rPr lang="en-US" sz="2800" dirty="0"/>
              <a:t>Marital status</a:t>
            </a:r>
          </a:p>
          <a:p>
            <a:pPr marL="342900" indent="-342900">
              <a:buFont typeface="Arial" panose="020B0604020202020204" pitchFamily="34" charset="0"/>
              <a:buChar char="•"/>
            </a:pPr>
            <a:r>
              <a:rPr lang="en-US" sz="2800" dirty="0"/>
              <a:t>Political affiliation</a:t>
            </a:r>
          </a:p>
          <a:p>
            <a:pPr marL="342900" indent="-342900">
              <a:buFont typeface="Arial" panose="020B0604020202020204" pitchFamily="34" charset="0"/>
              <a:buChar char="•"/>
            </a:pPr>
            <a:r>
              <a:rPr lang="en-US" sz="2800" dirty="0"/>
              <a:t>Criminal history</a:t>
            </a:r>
          </a:p>
          <a:p>
            <a:pPr marL="342900" indent="-342900">
              <a:buFont typeface="Arial" panose="020B0604020202020204" pitchFamily="34" charset="0"/>
              <a:buChar char="•"/>
            </a:pPr>
            <a:r>
              <a:rPr lang="en-US" sz="2800" dirty="0"/>
              <a:t>Prior psychiatric treatment</a:t>
            </a:r>
          </a:p>
          <a:p>
            <a:pPr marL="342900" indent="-342900">
              <a:buFont typeface="Arial" panose="020B0604020202020204" pitchFamily="34" charset="0"/>
              <a:buChar char="•"/>
            </a:pPr>
            <a:r>
              <a:rPr lang="en-US" sz="2800" dirty="0"/>
              <a:t>Occupation</a:t>
            </a:r>
          </a:p>
          <a:p>
            <a:endParaRPr lang="en-US" dirty="0"/>
          </a:p>
        </p:txBody>
      </p:sp>
    </p:spTree>
    <p:extLst>
      <p:ext uri="{BB962C8B-B14F-4D97-AF65-F5344CB8AC3E}">
        <p14:creationId xmlns:p14="http://schemas.microsoft.com/office/powerpoint/2010/main" val="414000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lstStyle/>
          <a:p>
            <a:pPr marL="0" indent="0">
              <a:buNone/>
            </a:pPr>
            <a:r>
              <a:rPr lang="en-US" dirty="0"/>
              <a:t>Harassment is: </a:t>
            </a:r>
          </a:p>
          <a:p>
            <a:r>
              <a:rPr lang="en-US" dirty="0"/>
              <a:t>Severe, pervasive and persistent conduct that unreasonably interferes with an employee’s work performance or creates an intimidating, hostile or offensive work environment.</a:t>
            </a:r>
          </a:p>
          <a:p>
            <a:r>
              <a:rPr lang="en-US" dirty="0"/>
              <a:t>An occurrence when an employee’s status or benefits are directly affected by the harassing conduct of a manager or person of authority.</a:t>
            </a:r>
          </a:p>
          <a:p>
            <a:r>
              <a:rPr lang="en-US" dirty="0"/>
              <a:t>Adverse employment actions (retaliation) against employees who complain of harassment or discrimination or who participate in a complaint procedure.</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Illegal Harassment? (cont.)</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1773751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F9C03F5-B52A-1EC4-1AA6-832E75B57719}"/>
              </a:ext>
            </a:extLst>
          </p:cNvPr>
          <p:cNvSpPr>
            <a:spLocks noGrp="1"/>
          </p:cNvSpPr>
          <p:nvPr>
            <p:ph idx="1"/>
          </p:nvPr>
        </p:nvSpPr>
        <p:spPr/>
        <p:txBody>
          <a:bodyPr/>
          <a:lstStyle/>
          <a:p>
            <a:pPr marL="0" indent="0">
              <a:buNone/>
            </a:pPr>
            <a:r>
              <a:rPr lang="en-US" dirty="0"/>
              <a:t>As used in this presentation, the term “harassment” refers to the illegal form of discrimination. </a:t>
            </a:r>
          </a:p>
          <a:p>
            <a:pPr marL="0" indent="0">
              <a:buNone/>
            </a:pPr>
            <a:r>
              <a:rPr lang="en-US" dirty="0"/>
              <a:t>Employees may say they are being harassed, however, when they are subjected to inappropriate conduct or behavior that is not illegal but that is unacceptable in the workplace. </a:t>
            </a:r>
          </a:p>
          <a:p>
            <a:pPr marL="0" indent="0">
              <a:buNone/>
            </a:pPr>
            <a:r>
              <a:rPr lang="en-US" dirty="0"/>
              <a:t>This may often be described as “workplace bullying,” though bullying techniques can also be used against employees based on their legally protected status.</a:t>
            </a:r>
          </a:p>
          <a:p>
            <a:pPr marL="0" indent="0">
              <a:buNone/>
            </a:pPr>
            <a:r>
              <a:rPr lang="en-US" dirty="0"/>
              <a:t>While all harassment is not illegal, no form of harassment should be acceptable in the workplace.</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Illegal Harassment Versus Inappropriate Conduct or Behavior</a:t>
            </a:r>
          </a:p>
        </p:txBody>
      </p:sp>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1310687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1027</TotalTime>
  <Words>1302</Words>
  <Application>Microsoft Office PowerPoint</Application>
  <PresentationFormat>Widescreen</PresentationFormat>
  <Paragraphs>168</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Harassment Prevention Training</vt:lpstr>
      <vt:lpstr>WELCOME!</vt:lpstr>
      <vt:lpstr>Introduction</vt:lpstr>
      <vt:lpstr>Agenda</vt:lpstr>
      <vt:lpstr>What Is Illegal Harassment?</vt:lpstr>
      <vt:lpstr>What Is Illegal Harassment? (cont.)</vt:lpstr>
      <vt:lpstr>What Is Illegal Harassment? (cont.)</vt:lpstr>
      <vt:lpstr>Questions? Comments?</vt:lpstr>
      <vt:lpstr>Illegal Harassment Versus Inappropriate Conduct or Behavior</vt:lpstr>
      <vt:lpstr>Workplace Bullying</vt:lpstr>
      <vt:lpstr>Workplace Bullying (cont.)</vt:lpstr>
      <vt:lpstr>Group Discussion</vt:lpstr>
      <vt:lpstr>Questions? Comments?</vt:lpstr>
      <vt:lpstr>The Importance of Preventing Workplace Harassment</vt:lpstr>
      <vt:lpstr>The Importance of Preventing Workplace Harassment (cont.)</vt:lpstr>
      <vt:lpstr>Questions? Comments?</vt:lpstr>
      <vt:lpstr>Federal Laws Prohibiting Harassment</vt:lpstr>
      <vt:lpstr>Federal Laws That Prohibit and Provide Protection Against Harassment (cont.)</vt:lpstr>
      <vt:lpstr>Federal Laws That Prohibit and Provide Protection Against Harassment (cont.)</vt:lpstr>
      <vt:lpstr>Questions? Comments?</vt:lpstr>
      <vt:lpstr>Our Policy and Procedures on Harassment</vt:lpstr>
      <vt:lpstr>Questions? Comments?</vt:lpstr>
      <vt:lpstr>Your Responsibilities as a Supervisor</vt:lpstr>
      <vt:lpstr>Your Responsibilities as a Supervisor (cont.)</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28</cp:revision>
  <dcterms:created xsi:type="dcterms:W3CDTF">2021-07-28T15:46:48Z</dcterms:created>
  <dcterms:modified xsi:type="dcterms:W3CDTF">2023-06-20T21:31:52Z</dcterms:modified>
</cp:coreProperties>
</file>