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6" r:id="rId2"/>
    <p:sldId id="257" r:id="rId3"/>
    <p:sldId id="258" r:id="rId4"/>
    <p:sldId id="259" r:id="rId5"/>
    <p:sldId id="260" r:id="rId6"/>
    <p:sldId id="299" r:id="rId7"/>
    <p:sldId id="301" r:id="rId8"/>
    <p:sldId id="302" r:id="rId9"/>
    <p:sldId id="303" r:id="rId10"/>
    <p:sldId id="300" r:id="rId11"/>
    <p:sldId id="304" r:id="rId12"/>
    <p:sldId id="305" r:id="rId13"/>
    <p:sldId id="306" r:id="rId14"/>
    <p:sldId id="307" r:id="rId15"/>
    <p:sldId id="308" r:id="rId16"/>
    <p:sldId id="297" r:id="rId17"/>
    <p:sldId id="310" r:id="rId18"/>
    <p:sldId id="311" r:id="rId19"/>
    <p:sldId id="312" r:id="rId20"/>
    <p:sldId id="313" r:id="rId21"/>
    <p:sldId id="314" r:id="rId22"/>
    <p:sldId id="316" r:id="rId23"/>
    <p:sldId id="317" r:id="rId24"/>
    <p:sldId id="318" r:id="rId25"/>
    <p:sldId id="319" r:id="rId26"/>
    <p:sldId id="320" r:id="rId27"/>
    <p:sldId id="321" r:id="rId28"/>
    <p:sldId id="289" r:id="rId29"/>
    <p:sldId id="322" r:id="rId30"/>
    <p:sldId id="323" r:id="rId31"/>
    <p:sldId id="309" r:id="rId32"/>
    <p:sldId id="28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0201" autoAdjust="0"/>
  </p:normalViewPr>
  <p:slideViewPr>
    <p:cSldViewPr snapToGrid="0">
      <p:cViewPr varScale="1">
        <p:scale>
          <a:sx n="77" d="100"/>
          <a:sy n="77" d="100"/>
        </p:scale>
        <p:origin x="749" y="67"/>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2/14/2023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809618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784631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37589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147941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r>
              <a:rPr lang="en-US" i="0" dirty="0"/>
              <a:t>FMLA medical certification forms are available at: https://www.dol.gov/agencies/whd/fmla/forms </a:t>
            </a:r>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509653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3945427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291700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448990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Verify state workers’ compensation law in the state(s) where your employees work.</a:t>
            </a:r>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13447829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32977595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Discuss which actions Jade takes and statements she makes that informs the employer which of the three laws apply. </a:t>
            </a:r>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1130298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511124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1014397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6308683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a:t>Verify state workers’ compensation law in the state(s) where your employees work.</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243809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10103740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3226217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a:cs typeface="Arial"/>
              </a:rPr>
              <a:t>It is essential for you, as supervisors, in addition to the human resource staff, to know about and to understand the interplay of these laws to ensure legal compliance as well as to provide employees with the benefits and protections each law provides.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27430182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31</a:t>
            </a:fld>
            <a:endParaRPr lang="en-US" dirty="0"/>
          </a:p>
        </p:txBody>
      </p:sp>
    </p:spTree>
    <p:extLst>
      <p:ext uri="{BB962C8B-B14F-4D97-AF65-F5344CB8AC3E}">
        <p14:creationId xmlns:p14="http://schemas.microsoft.com/office/powerpoint/2010/main" val="17981356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32</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B1B1B"/>
                </a:solidFill>
                <a:effectLst/>
                <a:latin typeface="Source Sans Pro Web"/>
              </a:rPr>
              <a:t>Under the </a:t>
            </a:r>
            <a:r>
              <a:rPr lang="en-US" dirty="0"/>
              <a:t>ADA</a:t>
            </a:r>
            <a:r>
              <a:rPr lang="en-US" b="0" i="0" dirty="0">
                <a:solidFill>
                  <a:srgbClr val="1B1B1B"/>
                </a:solidFill>
                <a:effectLst/>
                <a:latin typeface="Source Sans Pro Web"/>
              </a:rPr>
              <a:t>, a person has a disability if he has a physical or mental impairment that substantially limits a major life activity. </a:t>
            </a:r>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300033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860858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624127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2/14/2023</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2/14/2023</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2/14/2023</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2/14/2023</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2/14/2023</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2/14/2023</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2/14/2023</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2/14/2023</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2/14/2023</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2/14/2023</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2/14/2023</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1974" y="10"/>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Interplay of ADA, FMLA and Workers’ Compensation</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Enforcement Authorities for the ADA, the FMLA and Workers’ Compensation Laws </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05270"/>
            <a:ext cx="10515600" cy="3721997"/>
          </a:xfrm>
        </p:spPr>
        <p:txBody>
          <a:bodyPr>
            <a:normAutofit/>
          </a:bodyPr>
          <a:lstStyle/>
          <a:p>
            <a:pPr marL="0" indent="0">
              <a:buNone/>
            </a:pPr>
            <a:r>
              <a:rPr lang="en-US" b="1" dirty="0"/>
              <a:t>ADA: </a:t>
            </a:r>
            <a:r>
              <a:rPr lang="en-US" dirty="0"/>
              <a:t>U.S. Equal Employment Opportunity Commission (EEOC)</a:t>
            </a:r>
          </a:p>
          <a:p>
            <a:pPr marL="0" indent="0">
              <a:buNone/>
            </a:pPr>
            <a:r>
              <a:rPr lang="en-US" b="1" dirty="0"/>
              <a:t>FMLA: </a:t>
            </a:r>
            <a:r>
              <a:rPr lang="en-US" dirty="0"/>
              <a:t>U.S. Department of Labor (Wage and Hour Division)</a:t>
            </a:r>
          </a:p>
          <a:p>
            <a:pPr marL="0" indent="0">
              <a:buNone/>
            </a:pPr>
            <a:r>
              <a:rPr lang="en-US" b="1" dirty="0"/>
              <a:t>Workers’ compensation laws: </a:t>
            </a:r>
            <a:r>
              <a:rPr lang="en-US" dirty="0"/>
              <a:t>state workers’ compensation commissions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2247626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3970476"/>
          </a:xfrm>
        </p:spPr>
        <p:txBody>
          <a:bodyPr>
            <a:normAutofit fontScale="85000" lnSpcReduction="20000"/>
          </a:bodyPr>
          <a:lstStyle/>
          <a:p>
            <a:pPr marL="0" indent="0">
              <a:buNone/>
            </a:pPr>
            <a:r>
              <a:rPr lang="en-US" dirty="0"/>
              <a:t>There are areas of interplay between the ADA, the FMLA and workers’ compensation laws that employers need to consider when managing employee absenteeism. State laws may provide broader protections than federal requirements.</a:t>
            </a:r>
          </a:p>
          <a:p>
            <a:pPr marL="0" indent="0">
              <a:buNone/>
            </a:pPr>
            <a:endParaRPr lang="en-US" dirty="0"/>
          </a:p>
          <a:p>
            <a:pPr marL="0" indent="0">
              <a:buNone/>
            </a:pPr>
            <a:r>
              <a:rPr lang="en-US" sz="3300" b="1" dirty="0"/>
              <a:t>Employer coverage:</a:t>
            </a:r>
          </a:p>
          <a:p>
            <a:pPr marL="0" indent="0">
              <a:buNone/>
            </a:pPr>
            <a:r>
              <a:rPr lang="en-US" b="1" dirty="0"/>
              <a:t>ADA: </a:t>
            </a:r>
            <a:r>
              <a:rPr lang="en-US" dirty="0"/>
              <a:t>15 or more employees for 20 weeks during the current or preceding calendar year.</a:t>
            </a:r>
          </a:p>
          <a:p>
            <a:pPr marL="0" indent="0">
              <a:buNone/>
            </a:pPr>
            <a:r>
              <a:rPr lang="en-US" b="1" dirty="0"/>
              <a:t>FMLA: </a:t>
            </a:r>
            <a:r>
              <a:rPr lang="en-US" dirty="0"/>
              <a:t>50 or more employees for at least 20 weeks during current or preceding calendar year.</a:t>
            </a:r>
          </a:p>
          <a:p>
            <a:pPr marL="0" indent="0">
              <a:buNone/>
            </a:pPr>
            <a:r>
              <a:rPr lang="en-US" b="1" dirty="0"/>
              <a:t>Workers’ compensation: </a:t>
            </a:r>
            <a:r>
              <a:rPr lang="en-US" dirty="0"/>
              <a:t>Applies to most, even small, employers. State laws govern.</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1245759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sz="3000" b="1" dirty="0"/>
              <a:t>Employee eligibility:</a:t>
            </a:r>
          </a:p>
          <a:p>
            <a:pPr marL="0" indent="0">
              <a:buNone/>
            </a:pPr>
            <a:r>
              <a:rPr lang="en-US" sz="2400" b="1" dirty="0"/>
              <a:t>ADA: </a:t>
            </a:r>
            <a:r>
              <a:rPr lang="en-US" sz="2400" dirty="0"/>
              <a:t>An employee (or applicant) who is disabled, as defined by the ADA, is qualified for the position and can perform the essential functions of the position with or without a reasonable accommodation.</a:t>
            </a:r>
          </a:p>
          <a:p>
            <a:pPr marL="0" indent="0">
              <a:buNone/>
            </a:pPr>
            <a:r>
              <a:rPr lang="en-US" sz="2400" b="1" dirty="0"/>
              <a:t>FMLA: </a:t>
            </a:r>
            <a:r>
              <a:rPr lang="en-US" sz="2400" dirty="0"/>
              <a:t>An employee who has worked at least 12 months and 1,250 hours before the start of the leave and who works at or reports to a worksite at which 50 or more employees work within a 75-mile radius.</a:t>
            </a:r>
          </a:p>
          <a:p>
            <a:pPr marL="0" indent="0">
              <a:buNone/>
            </a:pPr>
            <a:r>
              <a:rPr lang="en-US" sz="2400" b="1" dirty="0"/>
              <a:t>Workers’ compensation: </a:t>
            </a:r>
            <a:r>
              <a:rPr lang="en-US" sz="2400" dirty="0"/>
              <a:t>An employee who has an injury or illness arising out of or in the course of employment, with state law exceptions possible for willful misconduct or intentional self-inflected injuries, willful disregard of safety rules, or intoxication from alcohol or illegal drugs.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1985997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b="1" dirty="0"/>
              <a:t>Length of leave:</a:t>
            </a:r>
          </a:p>
          <a:p>
            <a:pPr marL="0" indent="0">
              <a:buNone/>
            </a:pPr>
            <a:endParaRPr lang="en-US" b="1" dirty="0"/>
          </a:p>
          <a:p>
            <a:pPr marL="0" indent="0">
              <a:buNone/>
            </a:pPr>
            <a:r>
              <a:rPr lang="en-US" sz="2400" b="1" dirty="0"/>
              <a:t>ADA: </a:t>
            </a:r>
            <a:r>
              <a:rPr lang="en-US" sz="2400" dirty="0"/>
              <a:t>No specific limit for the amount of leave provided as a reasonable accommodation that does not create an undue hardship on the employer.</a:t>
            </a:r>
          </a:p>
          <a:p>
            <a:pPr marL="0" indent="0">
              <a:buNone/>
            </a:pPr>
            <a:r>
              <a:rPr lang="en-US" sz="2400" b="1" dirty="0"/>
              <a:t>FMLA: </a:t>
            </a:r>
            <a:r>
              <a:rPr lang="en-US" sz="2400" dirty="0"/>
              <a:t>12 weeks in the 12-month period as defined by the employer. 26 weeks of leave is provided for an employee to care for an injured servicemember.</a:t>
            </a:r>
          </a:p>
          <a:p>
            <a:pPr marL="0" indent="0">
              <a:buNone/>
            </a:pPr>
            <a:r>
              <a:rPr lang="en-US" sz="2400" b="1" dirty="0"/>
              <a:t>Workers’ compensation: </a:t>
            </a:r>
            <a:r>
              <a:rPr lang="en-US" sz="2400" dirty="0"/>
              <a:t>No specific limit for the amount of leave an injured worker may have.</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195964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b="1" dirty="0"/>
              <a:t>Medical documentation:</a:t>
            </a:r>
          </a:p>
          <a:p>
            <a:pPr marL="0" indent="0">
              <a:buNone/>
            </a:pPr>
            <a:endParaRPr lang="en-US" b="1" dirty="0"/>
          </a:p>
          <a:p>
            <a:pPr marL="0" indent="0">
              <a:buNone/>
            </a:pPr>
            <a:r>
              <a:rPr lang="en-US" sz="2400" b="1" dirty="0"/>
              <a:t>ADA: </a:t>
            </a:r>
            <a:r>
              <a:rPr lang="en-US" sz="2400" dirty="0"/>
              <a:t>Only medical examinations or inquiries regarding an employee’s disability that are job-related and limited to determining ability to perform the job and whether an accommodation is needed and would be effective. </a:t>
            </a:r>
          </a:p>
          <a:p>
            <a:pPr marL="0" indent="0">
              <a:buNone/>
            </a:pPr>
            <a:r>
              <a:rPr lang="en-US" sz="2400" b="1" dirty="0"/>
              <a:t>FMLA: </a:t>
            </a:r>
            <a:r>
              <a:rPr lang="en-US" sz="2400" dirty="0"/>
              <a:t>Medical certification of the need for the leave, not to exceed what is requested on the U.S. Department of Labor (DOL) medical certification form.</a:t>
            </a:r>
          </a:p>
          <a:p>
            <a:pPr marL="0" indent="0">
              <a:buNone/>
            </a:pPr>
            <a:r>
              <a:rPr lang="en-US" sz="2400" b="1" dirty="0"/>
              <a:t>Workers’ compensation: </a:t>
            </a:r>
            <a:r>
              <a:rPr lang="en-US" sz="2400" dirty="0"/>
              <a:t>Medical information that pertains to the employee’s on-the-job injury.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955227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b="1" dirty="0"/>
              <a:t>Restricted or light duty:</a:t>
            </a:r>
          </a:p>
          <a:p>
            <a:pPr marL="0" indent="0">
              <a:buNone/>
            </a:pPr>
            <a:endParaRPr lang="en-US" b="1" dirty="0"/>
          </a:p>
          <a:p>
            <a:pPr marL="0" indent="0">
              <a:buNone/>
            </a:pPr>
            <a:r>
              <a:rPr lang="en-US" sz="2400" b="1" dirty="0"/>
              <a:t>ADA: </a:t>
            </a:r>
            <a:r>
              <a:rPr lang="en-US" sz="2400" dirty="0"/>
              <a:t>Required to be offered if it is a reasonable accommodation that does not create an undue hardship on the employer. </a:t>
            </a:r>
          </a:p>
          <a:p>
            <a:pPr marL="0" indent="0">
              <a:buNone/>
            </a:pPr>
            <a:r>
              <a:rPr lang="en-US" sz="2400" b="1" dirty="0"/>
              <a:t>FMLA: </a:t>
            </a:r>
            <a:r>
              <a:rPr lang="en-US" sz="2400" dirty="0"/>
              <a:t>Not applicable. FMLA covers absences from work only.</a:t>
            </a:r>
          </a:p>
          <a:p>
            <a:pPr marL="0" indent="0">
              <a:buNone/>
            </a:pPr>
            <a:r>
              <a:rPr lang="en-US" sz="2400" b="1" dirty="0"/>
              <a:t>Workers’ compensation: </a:t>
            </a:r>
            <a:r>
              <a:rPr lang="en-US" sz="2400" dirty="0"/>
              <a:t>Recommended to be offered if available because it may reduce the employee’s entitlement to the wage replacement benefit and lessen the impact of the claim.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331074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b="1" dirty="0"/>
              <a:t>Fitness-to-return-to-work certification:</a:t>
            </a:r>
          </a:p>
          <a:p>
            <a:pPr marL="0" indent="0">
              <a:buNone/>
            </a:pPr>
            <a:endParaRPr lang="en-US" b="1" dirty="0"/>
          </a:p>
          <a:p>
            <a:pPr marL="0" indent="0">
              <a:buNone/>
            </a:pPr>
            <a:r>
              <a:rPr lang="en-US" sz="2400" b="1" dirty="0"/>
              <a:t>ADA: </a:t>
            </a:r>
            <a:r>
              <a:rPr lang="en-US" sz="2400" dirty="0"/>
              <a:t>Permitted as long as the medical examination and inquiry are job-related and necessary to determine whether the employee can perform the essential functions of the job.</a:t>
            </a:r>
          </a:p>
          <a:p>
            <a:pPr marL="0" indent="0">
              <a:buNone/>
            </a:pPr>
            <a:r>
              <a:rPr lang="en-US" sz="2400" b="1" dirty="0"/>
              <a:t>FMLA: </a:t>
            </a:r>
            <a:r>
              <a:rPr lang="en-US" sz="2400" dirty="0"/>
              <a:t>May be required only under a policy or practice that requires employees who have been on a similar type of leave of absence to provide one. </a:t>
            </a:r>
          </a:p>
          <a:p>
            <a:pPr marL="0" indent="0">
              <a:buNone/>
            </a:pPr>
            <a:r>
              <a:rPr lang="en-US" sz="2400" b="1" dirty="0"/>
              <a:t>Workers’ compensation: </a:t>
            </a:r>
            <a:r>
              <a:rPr lang="en-US" sz="2400" dirty="0"/>
              <a:t>May be and is typically required.</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1827652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b="1" dirty="0"/>
              <a:t>Benefit continuation while on leave: </a:t>
            </a:r>
          </a:p>
          <a:p>
            <a:pPr marL="0" indent="0">
              <a:buNone/>
            </a:pPr>
            <a:endParaRPr lang="en-US" b="1" dirty="0"/>
          </a:p>
          <a:p>
            <a:pPr marL="0" indent="0">
              <a:buNone/>
            </a:pPr>
            <a:r>
              <a:rPr lang="en-US" sz="2400" b="1" dirty="0"/>
              <a:t>ADA: </a:t>
            </a:r>
            <a:r>
              <a:rPr lang="en-US" sz="2400" dirty="0"/>
              <a:t>No specific requirements but cannot discriminate and must provide the same benefits as those provided to employees on a non-ADA leave of absence.</a:t>
            </a:r>
          </a:p>
          <a:p>
            <a:pPr marL="0" indent="0">
              <a:buNone/>
            </a:pPr>
            <a:r>
              <a:rPr lang="en-US" sz="2400" b="1" dirty="0"/>
              <a:t>FMLA: </a:t>
            </a:r>
            <a:r>
              <a:rPr lang="en-US" sz="2400" dirty="0"/>
              <a:t>Health coverage must be continued at the same level as before the leave. Benefits other than health benefits are determined by the employer’s established policy for providing such benefits when the employee is on other forms of leave (paid or unpaid, as appropriate). </a:t>
            </a:r>
          </a:p>
          <a:p>
            <a:pPr marL="0" indent="0">
              <a:buNone/>
            </a:pPr>
            <a:r>
              <a:rPr lang="en-US" sz="2400" b="1" dirty="0"/>
              <a:t>Workers’ compensation: </a:t>
            </a:r>
            <a:r>
              <a:rPr lang="en-US" sz="2400" dirty="0"/>
              <a:t>Not required to be continued unless it runs concurrently with FMLA leave.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4039662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Areas of Interplay Between the ADA, the FMLA and Workers’ Compensation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b="1" dirty="0"/>
              <a:t>Reinstatement rights:</a:t>
            </a:r>
          </a:p>
          <a:p>
            <a:pPr marL="0" indent="0">
              <a:buNone/>
            </a:pPr>
            <a:endParaRPr lang="en-US" b="1" dirty="0"/>
          </a:p>
          <a:p>
            <a:pPr marL="0" indent="0">
              <a:buNone/>
            </a:pPr>
            <a:r>
              <a:rPr lang="en-US" sz="2400" b="1" dirty="0"/>
              <a:t>ADA: </a:t>
            </a:r>
            <a:r>
              <a:rPr lang="en-US" sz="2400" dirty="0"/>
              <a:t>Required reinstatement to previous job unless doing so would create an undue hardship on the employer. </a:t>
            </a:r>
          </a:p>
          <a:p>
            <a:pPr marL="0" indent="0">
              <a:buNone/>
            </a:pPr>
            <a:r>
              <a:rPr lang="en-US" sz="2400" b="1" dirty="0"/>
              <a:t>FMLA: </a:t>
            </a:r>
            <a:r>
              <a:rPr lang="en-US" sz="2400" dirty="0"/>
              <a:t>Required reinstatement to the same or an equivalent job. No undue hardship exception.</a:t>
            </a:r>
          </a:p>
          <a:p>
            <a:pPr marL="0" indent="0">
              <a:buNone/>
            </a:pPr>
            <a:r>
              <a:rPr lang="en-US" sz="2400" b="1" dirty="0"/>
              <a:t>Workers’ compensation: </a:t>
            </a:r>
            <a:r>
              <a:rPr lang="en-US" sz="2400" dirty="0"/>
              <a:t>No reinstatement rights under most state laws, except for retaliatory discharges.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204165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4101822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Example: Employee Absence Involving the Interplay of the ADA, the FMLA and Workers’ Compensation</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r>
              <a:rPr lang="en-US" sz="2600" dirty="0"/>
              <a:t>Jade has been employed by ABC Manufacturing, a company with over 500 employees, for three years working full-time with very few absences. </a:t>
            </a:r>
          </a:p>
          <a:p>
            <a:r>
              <a:rPr lang="en-US" sz="2600" dirty="0"/>
              <a:t>Jade calls in sick for three days, citing extreme back pain. </a:t>
            </a:r>
          </a:p>
          <a:p>
            <a:r>
              <a:rPr lang="en-US" sz="2600" dirty="0"/>
              <a:t>Jade calls in sick for the fourth day stating that she was examined by her doctor who took X-rays and stated that she needs complete bed rest and possibly back surgery and will be unable to work for an extended period of time. </a:t>
            </a:r>
          </a:p>
          <a:p>
            <a:r>
              <a:rPr lang="en-US" sz="2600" dirty="0"/>
              <a:t>Jade states that her doctor thinks the condition is caused by the type of work she has been doing.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1560244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Example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sz="2600" dirty="0"/>
              <a:t>Using the areas of interplay between the ADA, the FMLA and workers’ compensation laws, here is an analysis of Jade’s absence:</a:t>
            </a:r>
          </a:p>
          <a:p>
            <a:pPr marL="0" indent="0">
              <a:buNone/>
            </a:pPr>
            <a:r>
              <a:rPr lang="en-US" sz="2600" b="1" dirty="0"/>
              <a:t>Employer coverage. </a:t>
            </a:r>
            <a:r>
              <a:rPr lang="en-US" sz="2600" dirty="0"/>
              <a:t>ABC Manufacturing is covered under and must comply with the ADA, the FMLA and the state workers’ compensation laws.</a:t>
            </a:r>
          </a:p>
          <a:p>
            <a:pPr marL="0" indent="0">
              <a:buNone/>
            </a:pPr>
            <a:r>
              <a:rPr lang="en-US" sz="2600" b="1" dirty="0"/>
              <a:t>Employee eligibility. </a:t>
            </a:r>
            <a:r>
              <a:rPr lang="en-US" sz="2600" dirty="0"/>
              <a:t>Jade may be eligible for protection under the ADA and the FMLA, depending on the severity of her condition. A workers’ compensation claim must be filed and processed with the insurance carrier or administrator who will make a determination as to coverage under workers’ compensation.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2578215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Example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sz="2600" b="1" dirty="0"/>
              <a:t>Length of leave. </a:t>
            </a:r>
            <a:r>
              <a:rPr lang="en-US" sz="2600" dirty="0"/>
              <a:t>Leave as a reasonable accommodation under the ADA is not an issue at this point because Jade’s absence, with proper medical certification, will be designated as FMLA leave. Should her absence exceed 12 weeks, additional leave may be required to be provided as a reasonable accommodation under the ADA. If the condition is determined to be work-related, workers’ compensation leave will run concurrently with the FMLA leave.</a:t>
            </a:r>
          </a:p>
          <a:p>
            <a:pPr marL="0" indent="0">
              <a:buNone/>
            </a:pPr>
            <a:r>
              <a:rPr lang="en-US" sz="2600" b="1" dirty="0"/>
              <a:t>Medical documentation. </a:t>
            </a:r>
            <a:r>
              <a:rPr lang="en-US" sz="2600" dirty="0"/>
              <a:t>Under the ADA, no medical documentation is yet required. The employer may require FMLA medical certification. The workers’ compensation insurer will require medical documentation.</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2529809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Example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fontScale="92500" lnSpcReduction="10000"/>
          </a:bodyPr>
          <a:lstStyle/>
          <a:p>
            <a:pPr marL="0" indent="0">
              <a:buNone/>
            </a:pPr>
            <a:r>
              <a:rPr lang="en-US" b="1" dirty="0"/>
              <a:t>Restricted or light duty. </a:t>
            </a:r>
            <a:r>
              <a:rPr lang="en-US" dirty="0"/>
              <a:t>Not required at the present time because Jade is unable to work in any capacity until further notice. When she is able to return to work and if she has medical restrictions, the employer must offer light duty, if available, as a reasonable accommodation under the ADA unless this creates an undue hardship on the employer. Her employer may not require light duty if FMLA leave is still available. Light duty should be offered under workers’ compensation when appropriate.</a:t>
            </a:r>
          </a:p>
          <a:p>
            <a:pPr marL="0" indent="0">
              <a:buNone/>
            </a:pPr>
            <a:r>
              <a:rPr lang="en-US" b="1" dirty="0"/>
              <a:t>Fitness-to-return-to-work certification. </a:t>
            </a:r>
            <a:r>
              <a:rPr lang="en-US" dirty="0"/>
              <a:t>Not required at the present time because Jade is unable to work in any capacity until further notice. When she is able to return to work, depending on any restrictions, the employer may require her to provide this certification under the ADA, the FMLA (if stated in the designation letter) and workers’ compensation.</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2517327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3900" dirty="0">
                <a:solidFill>
                  <a:schemeClr val="bg1"/>
                </a:solidFill>
              </a:rPr>
              <a:t>Example (cont.)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2"/>
            <a:ext cx="10515600" cy="4199558"/>
          </a:xfrm>
        </p:spPr>
        <p:txBody>
          <a:bodyPr>
            <a:normAutofit/>
          </a:bodyPr>
          <a:lstStyle/>
          <a:p>
            <a:pPr marL="0" indent="0">
              <a:buNone/>
            </a:pPr>
            <a:r>
              <a:rPr lang="en-US" sz="2600" b="1" dirty="0"/>
              <a:t>Benefits while on leave. </a:t>
            </a:r>
            <a:r>
              <a:rPr lang="en-US" sz="2600" dirty="0"/>
              <a:t>Not required under the ADA. Under the FMLA, Jade’s health benefits will be continued at the same level as before her leave, and she will receive other benefit continuation given for employees on similar non-FMLA leave. No additional benefit continuation under workers’ compensation is required in most states. </a:t>
            </a:r>
          </a:p>
          <a:p>
            <a:pPr marL="0" indent="0">
              <a:buNone/>
            </a:pPr>
            <a:r>
              <a:rPr lang="en-US" sz="2600" b="1" dirty="0"/>
              <a:t>Reinstatement. </a:t>
            </a:r>
            <a:r>
              <a:rPr lang="en-US" sz="2600" dirty="0"/>
              <a:t>Jade must be reinstated to her previous job under the ADA unless doing so would create an undue hardship on her employer. If she can return to work before she exhausts her 12 weeks of FMLA leave, the employer must reinstate her in her previous or a similar position. Workers’ compensation does not provide for reinstatement under most state laws, except for retaliatory discharge.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2744301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1600195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28</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839000"/>
          </a:xfrm>
          <a:prstGeom prst="rect">
            <a:avLst/>
          </a:prstGeom>
          <a:noFill/>
        </p:spPr>
        <p:txBody>
          <a:bodyPr wrap="square" rtlCol="0">
            <a:spAutoFit/>
          </a:bodyPr>
          <a:lstStyle/>
          <a:p>
            <a:pPr marL="0" indent="0">
              <a:buNone/>
            </a:pPr>
            <a:r>
              <a:rPr lang="en-US" dirty="0"/>
              <a:t>Employers need to recognize and evaluate the interplay of the ADA, the FMLA and workers’ compensation laws because many absences are related to the illness of employees or their family members, and one, two or all three laws may be involved. </a:t>
            </a:r>
          </a:p>
          <a:p>
            <a:pPr marL="0" indent="0">
              <a:buNone/>
            </a:pPr>
            <a:r>
              <a:rPr lang="en-US" dirty="0"/>
              <a:t>Employers have legal responsibilities to comply with these laws and face significant violations for noncompliance. Employers have ethical and moral responsibilities to ensure employees receive the benefits and protections these laws provide.</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29</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322961"/>
          </a:xfrm>
          <a:prstGeom prst="rect">
            <a:avLst/>
          </a:prstGeom>
          <a:noFill/>
        </p:spPr>
        <p:txBody>
          <a:bodyPr wrap="square" rtlCol="0">
            <a:spAutoFit/>
          </a:bodyPr>
          <a:lstStyle/>
          <a:p>
            <a:pPr marL="0" indent="0">
              <a:buNone/>
            </a:pPr>
            <a:r>
              <a:rPr lang="en-US" dirty="0"/>
              <a:t>The three laws have different purposes. The ADA prohibits discrimination and requires reasonable accommodations. The FMLA sets minimum leave standards. Workers’ compensation laws provide for payment of compensation and rehabilitation for workplace injuries and minimize employer liability. </a:t>
            </a:r>
          </a:p>
          <a:p>
            <a:pPr marL="0" indent="0">
              <a:buNone/>
            </a:pPr>
            <a:r>
              <a:rPr lang="en-US" dirty="0"/>
              <a:t>The ADA is enforced by the EEOC, the FMLA by the DOL, and workers’ compensation laws by state workers’ compensation commissions</a:t>
            </a:r>
          </a:p>
        </p:txBody>
      </p:sp>
    </p:spTree>
    <p:extLst>
      <p:ext uri="{BB962C8B-B14F-4D97-AF65-F5344CB8AC3E}">
        <p14:creationId xmlns:p14="http://schemas.microsoft.com/office/powerpoint/2010/main" val="3369732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The Bermuda Triangle is an area in the Atlantic Ocean in which an unusually high number of ships and planes have disappeared. </a:t>
            </a:r>
          </a:p>
          <a:p>
            <a:pPr marL="0" indent="0">
              <a:buNone/>
            </a:pPr>
            <a:endParaRPr lang="en-US" dirty="0"/>
          </a:p>
          <a:p>
            <a:pPr marL="0" indent="0">
              <a:buNone/>
            </a:pPr>
            <a:r>
              <a:rPr lang="en-US" dirty="0"/>
              <a:t>Because the interplay of three major employment laws—the Americans with Disabilities Act (ADA), the Family and Medical Leave Act (FMLA) and workers’ compensation—is so complicated and fraught with problems, many HR professionals often refer to these three laws as the Bermuda Triangle of employment law.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30</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1930471"/>
            <a:ext cx="9856304" cy="4608441"/>
          </a:xfrm>
          <a:prstGeom prst="rect">
            <a:avLst/>
          </a:prstGeom>
          <a:noFill/>
        </p:spPr>
        <p:txBody>
          <a:bodyPr wrap="square" rtlCol="0">
            <a:spAutoFit/>
          </a:bodyPr>
          <a:lstStyle/>
          <a:p>
            <a:pPr marL="0" indent="0">
              <a:buNone/>
            </a:pPr>
            <a:r>
              <a:rPr lang="en-US" dirty="0"/>
              <a:t>Important areas of interplay between the three laws are:</a:t>
            </a:r>
          </a:p>
          <a:p>
            <a:r>
              <a:rPr lang="en-US" dirty="0"/>
              <a:t>Employer coverage.</a:t>
            </a:r>
          </a:p>
          <a:p>
            <a:r>
              <a:rPr lang="en-US" dirty="0"/>
              <a:t>Employee eligibility.</a:t>
            </a:r>
          </a:p>
          <a:p>
            <a:r>
              <a:rPr lang="en-US" dirty="0"/>
              <a:t>Length of leave.</a:t>
            </a:r>
          </a:p>
          <a:p>
            <a:r>
              <a:rPr lang="en-US" dirty="0"/>
              <a:t>Medical documentation.</a:t>
            </a:r>
          </a:p>
          <a:p>
            <a:r>
              <a:rPr lang="en-US" dirty="0"/>
              <a:t>Restricted or light duty.</a:t>
            </a:r>
          </a:p>
          <a:p>
            <a:r>
              <a:rPr lang="en-US" dirty="0"/>
              <a:t>Fitness-to-return-to-work certification.</a:t>
            </a:r>
          </a:p>
          <a:p>
            <a:r>
              <a:rPr lang="en-US" dirty="0"/>
              <a:t>Benefits while on leave.</a:t>
            </a:r>
          </a:p>
          <a:p>
            <a:r>
              <a:rPr lang="en-US" dirty="0"/>
              <a:t>Reinstatement.</a:t>
            </a:r>
          </a:p>
        </p:txBody>
      </p:sp>
    </p:spTree>
    <p:extLst>
      <p:ext uri="{BB962C8B-B14F-4D97-AF65-F5344CB8AC3E}">
        <p14:creationId xmlns:p14="http://schemas.microsoft.com/office/powerpoint/2010/main" val="3446240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31</a:t>
            </a:fld>
            <a:endParaRPr lang="en-US" dirty="0"/>
          </a:p>
        </p:txBody>
      </p:sp>
    </p:spTree>
    <p:extLst>
      <p:ext uri="{BB962C8B-B14F-4D97-AF65-F5344CB8AC3E}">
        <p14:creationId xmlns:p14="http://schemas.microsoft.com/office/powerpoint/2010/main" val="376257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32</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lnSpcReduction="10000"/>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latin typeface="+mn-lt"/>
              </a:rPr>
              <a:t>The importance of recognizing and analyzing the interplay of these laws.</a:t>
            </a:r>
          </a:p>
          <a:p>
            <a:pPr marL="457200" indent="-457200">
              <a:lnSpc>
                <a:spcPct val="100000"/>
              </a:lnSpc>
              <a:buFont typeface="Arial" panose="020B0604020202020204" pitchFamily="34" charset="0"/>
              <a:buChar char="•"/>
            </a:pPr>
            <a:r>
              <a:rPr lang="en-US" sz="2800" dirty="0">
                <a:latin typeface="+mn-lt"/>
              </a:rPr>
              <a:t>The purpose of each law.</a:t>
            </a:r>
          </a:p>
          <a:p>
            <a:pPr marL="457200" indent="-457200">
              <a:lnSpc>
                <a:spcPct val="100000"/>
              </a:lnSpc>
              <a:buFont typeface="Arial" panose="020B0604020202020204" pitchFamily="34" charset="0"/>
              <a:buChar char="•"/>
            </a:pPr>
            <a:r>
              <a:rPr lang="en-US" sz="2800" dirty="0">
                <a:latin typeface="+mn-lt"/>
              </a:rPr>
              <a:t>Enforcement authorities for each law.</a:t>
            </a:r>
          </a:p>
          <a:p>
            <a:pPr marL="457200" indent="-457200">
              <a:lnSpc>
                <a:spcPct val="100000"/>
              </a:lnSpc>
              <a:buFont typeface="Arial" panose="020B0604020202020204" pitchFamily="34" charset="0"/>
              <a:buChar char="•"/>
            </a:pPr>
            <a:r>
              <a:rPr lang="en-US" sz="2800" dirty="0">
                <a:latin typeface="+mn-lt"/>
              </a:rPr>
              <a:t>Important areas of interplay between the three laws that employers need to consider when managing employee absences.</a:t>
            </a:r>
          </a:p>
          <a:p>
            <a:pPr marL="457200" indent="-457200">
              <a:lnSpc>
                <a:spcPct val="100000"/>
              </a:lnSpc>
              <a:buFont typeface="Arial" panose="020B0604020202020204" pitchFamily="34" charset="0"/>
              <a:buChar char="•"/>
            </a:pPr>
            <a:r>
              <a:rPr lang="en-US" sz="2800" dirty="0">
                <a:latin typeface="+mn-lt"/>
              </a:rPr>
              <a:t>Example of an employee absence involving the interplay of the ADA, the FMLA and workers’ compensation.</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fontScale="90000"/>
          </a:bodyPr>
          <a:lstStyle/>
          <a:p>
            <a:br>
              <a:rPr lang="en-US" sz="3900" dirty="0">
                <a:solidFill>
                  <a:schemeClr val="bg1"/>
                </a:solidFill>
              </a:rPr>
            </a:br>
            <a:r>
              <a:rPr lang="en-US" sz="3900" dirty="0">
                <a:solidFill>
                  <a:schemeClr val="bg1"/>
                </a:solidFill>
              </a:rPr>
              <a:t>The Importance of Recognizing and Analyzing the Interplay of These Laws</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05270"/>
            <a:ext cx="10515600" cy="3721997"/>
          </a:xfrm>
        </p:spPr>
        <p:txBody>
          <a:bodyPr>
            <a:normAutofit lnSpcReduction="10000"/>
          </a:bodyPr>
          <a:lstStyle/>
          <a:p>
            <a:r>
              <a:rPr lang="en-US" dirty="0"/>
              <a:t>Many unscheduled and scheduled absences are related to the illness of employees or their family members. One, two or all three of these laws may be involved.</a:t>
            </a:r>
          </a:p>
          <a:p>
            <a:r>
              <a:rPr lang="en-US" dirty="0"/>
              <a:t>Violations of these laws may result in lost wages, back pay, reinstatement, retroactive benefits, compensatory damages and punitive damages. </a:t>
            </a:r>
          </a:p>
          <a:p>
            <a:r>
              <a:rPr lang="en-US" dirty="0"/>
              <a:t>Other than the legal responsibilities, employers have moral and ethical responsibilities to ensure that employees receive the benefits and protections these laws provide. </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fontScale="90000"/>
          </a:bodyPr>
          <a:lstStyle/>
          <a:p>
            <a:br>
              <a:rPr lang="en-US" sz="3900" dirty="0">
                <a:solidFill>
                  <a:schemeClr val="bg1"/>
                </a:solidFill>
              </a:rPr>
            </a:br>
            <a:r>
              <a:rPr lang="en-US" sz="3900" dirty="0">
                <a:solidFill>
                  <a:schemeClr val="bg1"/>
                </a:solidFill>
              </a:rPr>
              <a:t>The Purpose of the ADA</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05270"/>
            <a:ext cx="10515600" cy="3721997"/>
          </a:xfrm>
        </p:spPr>
        <p:txBody>
          <a:bodyPr>
            <a:normAutofit/>
          </a:bodyPr>
          <a:lstStyle/>
          <a:p>
            <a:pPr marL="0" indent="0">
              <a:buNone/>
            </a:pPr>
            <a:r>
              <a:rPr lang="en-US" dirty="0"/>
              <a:t>The ADA (as amended) prohibits discrimination against applicants and employees who are qualified individuals with a disability, have a record of a disability, and those “regarded as” having a disability. </a:t>
            </a:r>
          </a:p>
          <a:p>
            <a:pPr marL="0" indent="0">
              <a:buNone/>
            </a:pPr>
            <a:r>
              <a:rPr lang="en-US" dirty="0"/>
              <a:t>The ADA also requires employers to provide reasonable accommodations to individuals with disabilities absent undue hardship.</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700136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fontScale="90000"/>
          </a:bodyPr>
          <a:lstStyle/>
          <a:p>
            <a:br>
              <a:rPr lang="en-US" sz="3900" dirty="0">
                <a:solidFill>
                  <a:schemeClr val="bg1"/>
                </a:solidFill>
              </a:rPr>
            </a:br>
            <a:r>
              <a:rPr lang="en-US" sz="3900" dirty="0">
                <a:solidFill>
                  <a:schemeClr val="bg1"/>
                </a:solidFill>
              </a:rPr>
              <a:t>The Purpose of the FMLA</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05270"/>
            <a:ext cx="10515600" cy="3721997"/>
          </a:xfrm>
        </p:spPr>
        <p:txBody>
          <a:bodyPr>
            <a:normAutofit/>
          </a:bodyPr>
          <a:lstStyle/>
          <a:p>
            <a:pPr marL="0" indent="0">
              <a:buNone/>
            </a:pPr>
            <a:r>
              <a:rPr lang="en-US" dirty="0"/>
              <a:t>The FMLA provides employees with job protected leave for the following reasons:</a:t>
            </a:r>
          </a:p>
          <a:p>
            <a:r>
              <a:rPr lang="en-US" dirty="0"/>
              <a:t>An employee’s own serious health condition.</a:t>
            </a:r>
          </a:p>
          <a:p>
            <a:r>
              <a:rPr lang="en-US" dirty="0"/>
              <a:t>To care for a family member with a serious health condition.</a:t>
            </a:r>
          </a:p>
          <a:p>
            <a:r>
              <a:rPr lang="en-US" dirty="0"/>
              <a:t>The birth and care of a newborn child.</a:t>
            </a:r>
          </a:p>
          <a:p>
            <a:r>
              <a:rPr lang="en-US" dirty="0"/>
              <a:t>The placement of a child for adoption or foster care.</a:t>
            </a:r>
          </a:p>
          <a:p>
            <a:r>
              <a:rPr lang="en-US" dirty="0"/>
              <a:t>Certain military-related absences.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1809608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fontScale="90000"/>
          </a:bodyPr>
          <a:lstStyle/>
          <a:p>
            <a:br>
              <a:rPr lang="en-US" sz="3900" dirty="0">
                <a:solidFill>
                  <a:schemeClr val="bg1"/>
                </a:solidFill>
              </a:rPr>
            </a:br>
            <a:r>
              <a:rPr lang="en-US" sz="3900" dirty="0">
                <a:solidFill>
                  <a:schemeClr val="bg1"/>
                </a:solidFill>
              </a:rPr>
              <a:t>The Purpose of Workers’ Compensation</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05270"/>
            <a:ext cx="10515600" cy="3721997"/>
          </a:xfrm>
        </p:spPr>
        <p:txBody>
          <a:bodyPr>
            <a:normAutofit/>
          </a:bodyPr>
          <a:lstStyle/>
          <a:p>
            <a:pPr marL="0" indent="0">
              <a:buNone/>
            </a:pPr>
            <a:r>
              <a:rPr lang="en-US" dirty="0"/>
              <a:t>State workers’ compensation laws provide for the payment of lost wages, medical expenses and rehabilitation for work-related injuries and illnesses. State workers’ compensation laws may also provide job protection and prohibit retaliation. </a:t>
            </a:r>
          </a:p>
          <a:p>
            <a:pPr marL="0" indent="0">
              <a:buNone/>
            </a:pPr>
            <a:r>
              <a:rPr lang="en-US" dirty="0"/>
              <a:t>Workers’ compensation is generally the sole remedy for an employee’s work-related injury or illness.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927463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2194</TotalTime>
  <Words>2510</Words>
  <Application>Microsoft Office PowerPoint</Application>
  <PresentationFormat>Widescreen</PresentationFormat>
  <Paragraphs>202</Paragraphs>
  <Slides>32</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Source Sans Pro Web</vt:lpstr>
      <vt:lpstr>Office Theme</vt:lpstr>
      <vt:lpstr>Interplay of ADA, FMLA and Workers’ Compensation</vt:lpstr>
      <vt:lpstr>WELCOME!</vt:lpstr>
      <vt:lpstr>Introduction</vt:lpstr>
      <vt:lpstr>Agenda</vt:lpstr>
      <vt:lpstr> The Importance of Recognizing and Analyzing the Interplay of These Laws </vt:lpstr>
      <vt:lpstr>Questions? Comments?</vt:lpstr>
      <vt:lpstr> The Purpose of the ADA </vt:lpstr>
      <vt:lpstr> The Purpose of the FMLA </vt:lpstr>
      <vt:lpstr> The Purpose of Workers’ Compensation </vt:lpstr>
      <vt:lpstr>Questions? Comments?</vt:lpstr>
      <vt:lpstr>Enforcement Authorities for the ADA, the FMLA and Workers’ Compensation Laws </vt:lpstr>
      <vt:lpstr>Areas of Interplay Between the ADA, the FMLA and Workers’ Compensation </vt:lpstr>
      <vt:lpstr>Areas of Interplay Between the ADA, the FMLA and Workers’ Compensation (cont.)</vt:lpstr>
      <vt:lpstr>Areas of Interplay Between the ADA, the FMLA and Workers’ Compensation (cont.)</vt:lpstr>
      <vt:lpstr>Areas of Interplay Between the ADA, the FMLA and Workers’ Compensation (cont.)</vt:lpstr>
      <vt:lpstr>Questions? Comments?</vt:lpstr>
      <vt:lpstr>Areas of Interplay Between the ADA, the FMLA and Workers’ Compensation (cont.)</vt:lpstr>
      <vt:lpstr>Areas of Interplay Between the ADA, the FMLA and Workers’ Compensation (cont.)</vt:lpstr>
      <vt:lpstr>Areas of Interplay Between the ADA, the FMLA and Workers’ Compensation (cont.)</vt:lpstr>
      <vt:lpstr>Areas of Interplay Between the ADA, the FMLA and Workers’ Compensation (cont.)</vt:lpstr>
      <vt:lpstr>Questions? Comments?</vt:lpstr>
      <vt:lpstr>Example: Employee Absence Involving the Interplay of the ADA, the FMLA and Workers’ Compensation</vt:lpstr>
      <vt:lpstr>Example (cont.)</vt:lpstr>
      <vt:lpstr>Example (cont.)</vt:lpstr>
      <vt:lpstr>Example (cont.)</vt:lpstr>
      <vt:lpstr>Example (cont.)</vt:lpstr>
      <vt:lpstr>Questions? Comments?</vt:lpstr>
      <vt:lpstr>Summary</vt:lpstr>
      <vt:lpstr>Summary (cont.)</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30</cp:revision>
  <dcterms:created xsi:type="dcterms:W3CDTF">2021-07-28T15:46:48Z</dcterms:created>
  <dcterms:modified xsi:type="dcterms:W3CDTF">2023-02-15T15:52:43Z</dcterms:modified>
</cp:coreProperties>
</file>