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99" r:id="rId2"/>
  </p:sldMasterIdLst>
  <p:notesMasterIdLst>
    <p:notesMasterId r:id="rId29"/>
  </p:notesMasterIdLst>
  <p:sldIdLst>
    <p:sldId id="289" r:id="rId3"/>
    <p:sldId id="265" r:id="rId4"/>
    <p:sldId id="266" r:id="rId5"/>
    <p:sldId id="268" r:id="rId6"/>
    <p:sldId id="267" r:id="rId7"/>
    <p:sldId id="269" r:id="rId8"/>
    <p:sldId id="285" r:id="rId9"/>
    <p:sldId id="286" r:id="rId10"/>
    <p:sldId id="287" r:id="rId11"/>
    <p:sldId id="288" r:id="rId12"/>
    <p:sldId id="261"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62" r:id="rId27"/>
    <p:sldId id="26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6"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76" autoAdjust="0"/>
    <p:restoredTop sz="92740" autoAdjust="0"/>
  </p:normalViewPr>
  <p:slideViewPr>
    <p:cSldViewPr snapToGrid="0" snapToObjects="1">
      <p:cViewPr varScale="1">
        <p:scale>
          <a:sx n="87" d="100"/>
          <a:sy n="87" d="100"/>
        </p:scale>
        <p:origin x="1541" y="6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EE3-447E-BD48-5753C68C570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EE3-447E-BD48-5753C68C5703}"/>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EE3-447E-BD48-5753C68C5703}"/>
            </c:ext>
          </c:extLst>
        </c:ser>
        <c:dLbls>
          <c:showLegendKey val="0"/>
          <c:showVal val="0"/>
          <c:showCatName val="0"/>
          <c:showSerName val="0"/>
          <c:showPercent val="0"/>
          <c:showBubbleSize val="0"/>
        </c:dLbls>
        <c:gapWidth val="219"/>
        <c:overlap val="-27"/>
        <c:axId val="169748576"/>
        <c:axId val="169748184"/>
      </c:barChart>
      <c:catAx>
        <c:axId val="16974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69748184"/>
        <c:crosses val="autoZero"/>
        <c:auto val="1"/>
        <c:lblAlgn val="ctr"/>
        <c:lblOffset val="100"/>
        <c:noMultiLvlLbl val="0"/>
      </c:catAx>
      <c:valAx>
        <c:axId val="169748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74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EFA-4FA9-864E-17261B4587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EFA-4FA9-864E-17261B45877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EFA-4FA9-864E-17261B45877D}"/>
            </c:ext>
          </c:extLst>
        </c:ser>
        <c:dLbls>
          <c:showLegendKey val="0"/>
          <c:showVal val="0"/>
          <c:showCatName val="0"/>
          <c:showSerName val="0"/>
          <c:showPercent val="0"/>
          <c:showBubbleSize val="0"/>
        </c:dLbls>
        <c:gapWidth val="219"/>
        <c:overlap val="-27"/>
        <c:axId val="170835440"/>
        <c:axId val="170835832"/>
      </c:barChart>
      <c:catAx>
        <c:axId val="17083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0835832"/>
        <c:crosses val="autoZero"/>
        <c:auto val="1"/>
        <c:lblAlgn val="ctr"/>
        <c:lblOffset val="100"/>
        <c:noMultiLvlLbl val="0"/>
      </c:catAx>
      <c:valAx>
        <c:axId val="170835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835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8C-4E1F-93CC-E48E6B6AD7A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8C-4E1F-93CC-E48E6B6AD7A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78C-4E1F-93CC-E48E6B6AD7A9}"/>
            </c:ext>
          </c:extLst>
        </c:ser>
        <c:dLbls>
          <c:showLegendKey val="0"/>
          <c:showVal val="0"/>
          <c:showCatName val="0"/>
          <c:showSerName val="0"/>
          <c:showPercent val="0"/>
          <c:showBubbleSize val="0"/>
        </c:dLbls>
        <c:gapWidth val="112"/>
        <c:axId val="170836616"/>
        <c:axId val="170837008"/>
      </c:barChart>
      <c:catAx>
        <c:axId val="170836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0837008"/>
        <c:crosses val="autoZero"/>
        <c:auto val="1"/>
        <c:lblAlgn val="ctr"/>
        <c:lblOffset val="100"/>
        <c:noMultiLvlLbl val="0"/>
      </c:catAx>
      <c:valAx>
        <c:axId val="170837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836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91-49E6-AF0B-23E3C84687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91-49E6-AF0B-23E3C84687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91-49E6-AF0B-23E3C84687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91-49E6-AF0B-23E3C84687D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E91-49E6-AF0B-23E3C84687D3}"/>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4F-4500-83E7-8D6EE6F2FC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4F-4500-83E7-8D6EE6F2FC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14F-4500-83E7-8D6EE6F2FC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14F-4500-83E7-8D6EE6F2FC8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14F-4500-83E7-8D6EE6F2FC85}"/>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399-48CD-A676-8E49116D5A4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399-48CD-A676-8E49116D5A4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399-48CD-A676-8E49116D5A4E}"/>
            </c:ext>
          </c:extLst>
        </c:ser>
        <c:dLbls>
          <c:showLegendKey val="0"/>
          <c:showVal val="0"/>
          <c:showCatName val="0"/>
          <c:showSerName val="0"/>
          <c:showPercent val="0"/>
          <c:showBubbleSize val="0"/>
        </c:dLbls>
        <c:gapWidth val="219"/>
        <c:overlap val="-27"/>
        <c:axId val="169747400"/>
        <c:axId val="169747008"/>
      </c:barChart>
      <c:catAx>
        <c:axId val="16974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69747008"/>
        <c:crosses val="autoZero"/>
        <c:auto val="1"/>
        <c:lblAlgn val="ctr"/>
        <c:lblOffset val="100"/>
        <c:noMultiLvlLbl val="0"/>
      </c:catAx>
      <c:valAx>
        <c:axId val="169747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747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FD4-48A7-91D5-8F664181BF4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FD4-48A7-91D5-8F664181BF4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FD4-48A7-91D5-8F664181BF46}"/>
            </c:ext>
          </c:extLst>
        </c:ser>
        <c:dLbls>
          <c:showLegendKey val="0"/>
          <c:showVal val="0"/>
          <c:showCatName val="0"/>
          <c:showSerName val="0"/>
          <c:showPercent val="0"/>
          <c:showBubbleSize val="0"/>
        </c:dLbls>
        <c:gapWidth val="112"/>
        <c:axId val="171182448"/>
        <c:axId val="171182840"/>
      </c:barChart>
      <c:catAx>
        <c:axId val="171182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1182840"/>
        <c:crosses val="autoZero"/>
        <c:auto val="1"/>
        <c:lblAlgn val="ctr"/>
        <c:lblOffset val="100"/>
        <c:noMultiLvlLbl val="0"/>
      </c:catAx>
      <c:valAx>
        <c:axId val="171182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118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D88-4EB0-83E3-78392A5AE9C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D88-4EB0-83E3-78392A5AE9C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D88-4EB0-83E3-78392A5AE9C4}"/>
            </c:ext>
          </c:extLst>
        </c:ser>
        <c:dLbls>
          <c:showLegendKey val="0"/>
          <c:showVal val="0"/>
          <c:showCatName val="0"/>
          <c:showSerName val="0"/>
          <c:showPercent val="0"/>
          <c:showBubbleSize val="0"/>
        </c:dLbls>
        <c:gapWidth val="112"/>
        <c:axId val="171183624"/>
        <c:axId val="171184016"/>
      </c:barChart>
      <c:catAx>
        <c:axId val="171183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1184016"/>
        <c:crosses val="autoZero"/>
        <c:auto val="1"/>
        <c:lblAlgn val="ctr"/>
        <c:lblOffset val="100"/>
        <c:noMultiLvlLbl val="0"/>
      </c:catAx>
      <c:valAx>
        <c:axId val="171184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1183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B7-4212-960D-9FE27BC6BA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B7-4212-960D-9FE27BC6BA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B7-4212-960D-9FE27BC6BA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B7-4212-960D-9FE27BC6BA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CB7-4212-960D-9FE27BC6BA47}"/>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09-4B62-8CA6-A43EF3CA54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09-4B62-8CA6-A43EF3CA54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09-4B62-8CA6-A43EF3CA54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09-4B62-8CA6-A43EF3CA540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609-4B62-8CA6-A43EF3CA5408}"/>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93-4999-BD1D-B037E0FAD5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93-4999-BD1D-B037E0FAD5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93-4999-BD1D-B037E0FAD5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93-4999-BD1D-B037E0FAD5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A93-4999-BD1D-B037E0FAD598}"/>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8F-449A-9720-08BB4FFFCA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8F-449A-9720-08BB4FFFCA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8F-449A-9720-08BB4FFFCA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8F-449A-9720-08BB4FFFCA9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9E8F-449A-9720-08BB4FFFCA93}"/>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399-48CD-A676-8E49116D5A4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399-48CD-A676-8E49116D5A4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399-48CD-A676-8E49116D5A4E}"/>
            </c:ext>
          </c:extLst>
        </c:ser>
        <c:dLbls>
          <c:showLegendKey val="0"/>
          <c:showVal val="0"/>
          <c:showCatName val="0"/>
          <c:showSerName val="0"/>
          <c:showPercent val="0"/>
          <c:showBubbleSize val="0"/>
        </c:dLbls>
        <c:gapWidth val="219"/>
        <c:overlap val="-27"/>
        <c:axId val="170834264"/>
        <c:axId val="170834656"/>
      </c:barChart>
      <c:catAx>
        <c:axId val="17083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70834656"/>
        <c:crosses val="autoZero"/>
        <c:auto val="1"/>
        <c:lblAlgn val="ctr"/>
        <c:lblOffset val="100"/>
        <c:noMultiLvlLbl val="0"/>
      </c:catAx>
      <c:valAx>
        <c:axId val="17083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83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1227E-248B-134D-BC9F-C2A81D780552}" type="datetimeFigureOut">
              <a:rPr lang="en-US" smtClean="0"/>
              <a:t>1/13/2018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76F95-865E-A043-A78A-08A84086D9CB}" type="slidenum">
              <a:rPr lang="en-US" smtClean="0"/>
              <a:t>‹#›</a:t>
            </a:fld>
            <a:endParaRPr lang="en-US" dirty="0"/>
          </a:p>
        </p:txBody>
      </p:sp>
    </p:spTree>
    <p:extLst>
      <p:ext uri="{BB962C8B-B14F-4D97-AF65-F5344CB8AC3E}">
        <p14:creationId xmlns:p14="http://schemas.microsoft.com/office/powerpoint/2010/main" val="88453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to help you make your meetings more productive. It is intended for presentation to employees who chair meetings. It is designed to be presented by an individual who is knowledgeable in making meetings effective.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7CC76F95-865E-A043-A78A-08A84086D9CB}" type="slidenum">
              <a:rPr lang="en-US" smtClean="0"/>
              <a:t>2</a:t>
            </a:fld>
            <a:endParaRPr lang="en-US" dirty="0"/>
          </a:p>
        </p:txBody>
      </p:sp>
    </p:spTree>
    <p:extLst>
      <p:ext uri="{BB962C8B-B14F-4D97-AF65-F5344CB8AC3E}">
        <p14:creationId xmlns:p14="http://schemas.microsoft.com/office/powerpoint/2010/main" val="1421754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4.tif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1579929" cy="276999"/>
          </a:xfrm>
          <a:prstGeom prst="rect">
            <a:avLst/>
          </a:prstGeom>
          <a:noFill/>
        </p:spPr>
        <p:txBody>
          <a:bodyPr wrap="square" rtlCol="0">
            <a:spAutoFit/>
          </a:bodyPr>
          <a:lstStyle/>
          <a:p>
            <a:pPr algn="l"/>
            <a:r>
              <a:rPr lang="en-US" sz="1200" b="1" i="0">
                <a:solidFill>
                  <a:schemeClr val="bg1"/>
                </a:solidFill>
                <a:latin typeface="Arial" charset="0"/>
                <a:ea typeface="Arial" charset="0"/>
                <a:cs typeface="Arial" charset="0"/>
              </a:rPr>
              <a:t>COMMUNICATION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4" name="Picture 3"/>
          <p:cNvPicPr>
            <a:picLocks noChangeAspect="1"/>
          </p:cNvPicPr>
          <p:nvPr/>
        </p:nvPicPr>
        <p:blipFill>
          <a:blip r:embed="rId4"/>
          <a:stretch>
            <a:fillRect/>
          </a:stretch>
        </p:blipFill>
        <p:spPr>
          <a:xfrm>
            <a:off x="316068" y="333064"/>
            <a:ext cx="347472" cy="281511"/>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1579929"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COMMUNICATION</a:t>
            </a: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118183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ext uri="{D42A27DB-BD31-4B8C-83A1-F6EECF244321}">
                <p14:modId xmlns:p14="http://schemas.microsoft.com/office/powerpoint/2010/main" val="392884322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638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31662607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977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ext uri="{D42A27DB-BD31-4B8C-83A1-F6EECF244321}">
                <p14:modId xmlns:p14="http://schemas.microsoft.com/office/powerpoint/2010/main" val="584418917"/>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985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2131869007"/>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6810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57625560"/>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833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4152766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579929"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COMMUNICATION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3" name="Picture 2"/>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3" name="Picture 2"/>
          <p:cNvPicPr>
            <a:picLocks noChangeAspect="1"/>
          </p:cNvPicPr>
          <p:nvPr/>
        </p:nvPicPr>
        <p:blipFill>
          <a:blip r:embed="rId2"/>
          <a:stretch>
            <a:fillRect/>
          </a:stretch>
        </p:blipFill>
        <p:spPr>
          <a:xfrm>
            <a:off x="4122420" y="289834"/>
            <a:ext cx="899160" cy="728472"/>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COMMUNICATION</a:t>
            </a:r>
          </a:p>
        </p:txBody>
      </p:sp>
      <p:pic>
        <p:nvPicPr>
          <p:cNvPr id="8" name="Picture 7"/>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399444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1" y="228600"/>
            <a:ext cx="2392326"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userDrawn="1"/>
        </p:nvSpPr>
        <p:spPr>
          <a:xfrm>
            <a:off x="663541" y="320935"/>
            <a:ext cx="1579929" cy="276999"/>
          </a:xfrm>
          <a:prstGeom prst="rect">
            <a:avLst/>
          </a:prstGeom>
          <a:noFill/>
        </p:spPr>
        <p:txBody>
          <a:bodyPr wrap="square" rtlCol="0">
            <a:spAutoFit/>
          </a:bodyPr>
          <a:lstStyle/>
          <a:p>
            <a:r>
              <a:rPr lang="en-US" sz="1200" b="1">
                <a:solidFill>
                  <a:srgbClr val="FFFFFF"/>
                </a:solidFill>
                <a:ea typeface="Arial" charset="0"/>
                <a:cs typeface="Arial" charset="0"/>
              </a:rPr>
              <a:t>COMMUNICATION</a:t>
            </a:r>
            <a:endParaRPr lang="en-US" sz="1200" b="1" dirty="0">
              <a:solidFill>
                <a:srgbClr val="FFFFFF"/>
              </a:solidFill>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8" y="333064"/>
            <a:ext cx="347472" cy="281511"/>
          </a:xfrm>
          <a:prstGeom prst="rect">
            <a:avLst/>
          </a:prstGeom>
        </p:spPr>
      </p:pic>
    </p:spTree>
    <p:extLst>
      <p:ext uri="{BB962C8B-B14F-4D97-AF65-F5344CB8AC3E}">
        <p14:creationId xmlns:p14="http://schemas.microsoft.com/office/powerpoint/2010/main" val="3749917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dirty="0">
                <a:solidFill>
                  <a:srgbClr val="888888"/>
                </a:solidFill>
                <a:ea typeface="Arial" charset="0"/>
                <a:cs typeface="Arial" charset="0"/>
              </a:rPr>
              <a:t>COMMUNICATION</a:t>
            </a:r>
          </a:p>
        </p:txBody>
      </p:sp>
      <p:pic>
        <p:nvPicPr>
          <p:cNvPr id="3" name="Picture 2"/>
          <p:cNvPicPr>
            <a:picLocks noChangeAspect="1"/>
          </p:cNvPicPr>
          <p:nvPr userDrawn="1"/>
        </p:nvPicPr>
        <p:blipFill>
          <a:blip r:embed="rId2"/>
          <a:stretch>
            <a:fillRect/>
          </a:stretch>
        </p:blipFill>
        <p:spPr>
          <a:xfrm>
            <a:off x="4122420" y="289834"/>
            <a:ext cx="899160" cy="728472"/>
          </a:xfrm>
          <a:prstGeom prst="rect">
            <a:avLst/>
          </a:prstGeom>
        </p:spPr>
      </p:pic>
    </p:spTree>
    <p:extLst>
      <p:ext uri="{BB962C8B-B14F-4D97-AF65-F5344CB8AC3E}">
        <p14:creationId xmlns:p14="http://schemas.microsoft.com/office/powerpoint/2010/main" val="108480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3378305322"/>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3416865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2428452272"/>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2541612762"/>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753047"/>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169007438"/>
      </p:ext>
    </p:extLst>
  </p:cSld>
  <p:clrMapOvr>
    <a:masterClrMapping/>
  </p:clrMapOvr>
  <p:extLst mod="1">
    <p:ext uri="{DCECCB84-F9BA-43D5-87BE-67443E8EF086}">
      <p15:sldGuideLst xmlns:p15="http://schemas.microsoft.com/office/powerpoint/2012/main">
        <p15:guide id="0" orient="horz" pos="384" userDrawn="1">
          <p15:clr>
            <a:srgbClr val="FBAE40"/>
          </p15:clr>
        </p15:guide>
        <p15:guide id="1"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2826909146"/>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Tree>
    <p:extLst>
      <p:ext uri="{BB962C8B-B14F-4D97-AF65-F5344CB8AC3E}">
        <p14:creationId xmlns:p14="http://schemas.microsoft.com/office/powerpoint/2010/main" val="562613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10" name="Chart 9"/>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8615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942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2" name="Chart 1"/>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3498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7251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graphicFrame>
        <p:nvGraphicFramePr>
          <p:cNvPr id="6" name="Table 5"/>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2825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solidFill>
                  <a:srgbClr val="545454">
                    <a:tint val="75000"/>
                  </a:srgbClr>
                </a:solidFill>
              </a:rPr>
              <a:pPr/>
              <a:t>‹#›</a:t>
            </a:fld>
            <a:endParaRPr lang="en-US">
              <a:solidFill>
                <a:srgbClr val="545454">
                  <a:tint val="75000"/>
                </a:srgbClr>
              </a:solidFill>
            </a:endParaRPr>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45169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93653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4118096344"/>
      </p:ext>
    </p:extLst>
  </p:cSld>
  <p:clrMapOvr>
    <a:masterClrMapping/>
  </p:clrMapOvr>
  <p:extLst mod="1">
    <p:ext uri="{DCECCB84-F9BA-43D5-87BE-67443E8EF086}">
      <p15:sldGuideLst xmlns:p15="http://schemas.microsoft.com/office/powerpoint/2012/main">
        <p15:guide id="0" orient="horz" pos="360" userDrawn="1">
          <p15:clr>
            <a:srgbClr val="FBAE40"/>
          </p15:clr>
        </p15:guide>
        <p15:guide id="1"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553832003"/>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1050665"/>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06108147"/>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529426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tiff"/><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COMMUNICATION</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4" name="Picture 3"/>
          <p:cNvPicPr>
            <a:picLocks noChangeAspect="1"/>
          </p:cNvPicPr>
          <p:nvPr/>
        </p:nvPicPr>
        <p:blipFill>
          <a:blip r:embed="rId24"/>
          <a:stretch>
            <a:fillRect/>
          </a:stretch>
        </p:blipFill>
        <p:spPr>
          <a:xfrm>
            <a:off x="640080" y="6456140"/>
            <a:ext cx="228600" cy="185205"/>
          </a:xfrm>
          <a:prstGeom prst="rect">
            <a:avLst/>
          </a:prstGeom>
        </p:spPr>
      </p:pic>
      <p:sp>
        <p:nvSpPr>
          <p:cNvPr id="9" name="Rectangle 8"/>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COMMUNICATION</a:t>
            </a:r>
          </a:p>
        </p:txBody>
      </p:sp>
      <p:sp>
        <p:nvSpPr>
          <p:cNvPr id="11" name="TextBox 10"/>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12" name="Picture 11"/>
          <p:cNvPicPr>
            <a:picLocks noChangeAspect="1"/>
          </p:cNvPicPr>
          <p:nvPr userDrawn="1"/>
        </p:nvPicPr>
        <p:blipFill>
          <a:blip r:embed="rId24"/>
          <a:stretch>
            <a:fillRect/>
          </a:stretch>
        </p:blipFill>
        <p:spPr>
          <a:xfrm>
            <a:off x="640080" y="6456140"/>
            <a:ext cx="228600" cy="185205"/>
          </a:xfrm>
          <a:prstGeom prst="rect">
            <a:avLst/>
          </a:prstGeom>
        </p:spPr>
      </p:pic>
    </p:spTree>
    <p:extLst>
      <p:ext uri="{BB962C8B-B14F-4D97-AF65-F5344CB8AC3E}">
        <p14:creationId xmlns:p14="http://schemas.microsoft.com/office/powerpoint/2010/main" val="28118442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80" r:id="rId16"/>
    <p:sldLayoutId id="2147483654" r:id="rId17"/>
    <p:sldLayoutId id="2147483671" r:id="rId18"/>
    <p:sldLayoutId id="2147483673" r:id="rId19"/>
    <p:sldLayoutId id="2147483675" r:id="rId20"/>
    <p:sldLayoutId id="2147483681" r:id="rId21"/>
    <p:sldLayoutId id="2147483682"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solidFill>
                  <a:srgbClr val="545454">
                    <a:tint val="75000"/>
                  </a:srgbClr>
                </a:solidFill>
              </a:rPr>
              <a:pPr/>
              <a:t>‹#›</a:t>
            </a:fld>
            <a:endParaRPr lang="en-US" dirty="0">
              <a:solidFill>
                <a:srgbClr val="545454">
                  <a:tint val="75000"/>
                </a:srgbClr>
              </a:solidFill>
            </a:endParaRPr>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COMMUNICATION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algn="ctr">
              <a:defRPr/>
            </a:pPr>
            <a:r>
              <a:rPr lang="en-US" sz="900" dirty="0">
                <a:solidFill>
                  <a:srgbClr val="FFFFFF">
                    <a:lumMod val="50000"/>
                  </a:srgbClr>
                </a:solidFill>
              </a:rPr>
              <a:t>© 2016 SHRM. All rights reserved.</a:t>
            </a:r>
          </a:p>
          <a:p>
            <a:endParaRPr lang="en-US" dirty="0">
              <a:solidFill>
                <a:srgbClr val="545454"/>
              </a:solidFill>
            </a:endParaRPr>
          </a:p>
        </p:txBody>
      </p:sp>
      <p:pic>
        <p:nvPicPr>
          <p:cNvPr id="4" name="Picture 3"/>
          <p:cNvPicPr>
            <a:picLocks noChangeAspect="1"/>
          </p:cNvPicPr>
          <p:nvPr userDrawn="1"/>
        </p:nvPicPr>
        <p:blipFill>
          <a:blip r:embed="rId17"/>
          <a:stretch>
            <a:fillRect/>
          </a:stretch>
        </p:blipFill>
        <p:spPr>
          <a:xfrm>
            <a:off x="640080" y="6456140"/>
            <a:ext cx="228600" cy="185205"/>
          </a:xfrm>
          <a:prstGeom prst="rect">
            <a:avLst/>
          </a:prstGeom>
        </p:spPr>
      </p:pic>
    </p:spTree>
    <p:extLst>
      <p:ext uri="{BB962C8B-B14F-4D97-AF65-F5344CB8AC3E}">
        <p14:creationId xmlns:p14="http://schemas.microsoft.com/office/powerpoint/2010/main" val="33961484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Your Meetings Productive</a:t>
            </a:r>
          </a:p>
        </p:txBody>
      </p:sp>
      <p:sp>
        <p:nvSpPr>
          <p:cNvPr id="3" name="Text Placeholder 2"/>
          <p:cNvSpPr>
            <a:spLocks noGrp="1"/>
          </p:cNvSpPr>
          <p:nvPr>
            <p:ph type="body" sz="quarter" idx="10"/>
          </p:nvPr>
        </p:nvSpPr>
        <p:spPr/>
        <p:txBody>
          <a:bodyPr/>
          <a:lstStyle/>
          <a:p>
            <a:r>
              <a:rPr lang="en-US" dirty="0"/>
              <a:t>January 2018</a:t>
            </a:r>
          </a:p>
        </p:txBody>
      </p:sp>
    </p:spTree>
    <p:extLst>
      <p:ext uri="{BB962C8B-B14F-4D97-AF65-F5344CB8AC3E}">
        <p14:creationId xmlns:p14="http://schemas.microsoft.com/office/powerpoint/2010/main" val="357440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Face-to-Face vs. Virtual Meeting (cont.)</a:t>
            </a:r>
          </a:p>
        </p:txBody>
      </p:sp>
      <p:sp>
        <p:nvSpPr>
          <p:cNvPr id="3" name="Content Placeholder 2"/>
          <p:cNvSpPr>
            <a:spLocks noGrp="1"/>
          </p:cNvSpPr>
          <p:nvPr>
            <p:ph idx="1"/>
          </p:nvPr>
        </p:nvSpPr>
        <p:spPr/>
        <p:txBody>
          <a:bodyPr/>
          <a:lstStyle/>
          <a:p>
            <a:r>
              <a:rPr lang="en-US" dirty="0"/>
              <a:t>Disadvantages of virtual meeting:</a:t>
            </a:r>
          </a:p>
          <a:p>
            <a:pPr marL="285750" indent="-285750">
              <a:buFont typeface="Arial" charset="0"/>
              <a:buChar char="•"/>
            </a:pPr>
            <a:r>
              <a:rPr lang="en-US" dirty="0"/>
              <a:t>More preparation is required regarding technical hardware and software.</a:t>
            </a:r>
          </a:p>
          <a:p>
            <a:pPr marL="285750" indent="-285750">
              <a:buFont typeface="Arial" charset="0"/>
              <a:buChar char="•"/>
            </a:pPr>
            <a:r>
              <a:rPr lang="en-US" dirty="0"/>
              <a:t>The Internet speed must be adequate on all computers to avoid lag time or distortion.</a:t>
            </a:r>
          </a:p>
          <a:p>
            <a:pPr marL="285750" indent="-285750">
              <a:buFont typeface="Arial" charset="0"/>
              <a:buChar char="•"/>
            </a:pPr>
            <a:r>
              <a:rPr lang="en-US" dirty="0"/>
              <a:t>Not all web browsers work the same.</a:t>
            </a:r>
          </a:p>
          <a:p>
            <a:pPr marL="285750" indent="-285750">
              <a:buFont typeface="Arial" charset="0"/>
              <a:buChar char="•"/>
            </a:pPr>
            <a:r>
              <a:rPr lang="en-US" dirty="0"/>
              <a:t>Materials may not display accurately on all computers.</a:t>
            </a:r>
          </a:p>
        </p:txBody>
      </p:sp>
    </p:spTree>
    <p:extLst>
      <p:ext uri="{BB962C8B-B14F-4D97-AF65-F5344CB8AC3E}">
        <p14:creationId xmlns:p14="http://schemas.microsoft.com/office/powerpoint/2010/main" val="111585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40" name="Rectangle 3"/>
          <p:cNvSpPr>
            <a:spLocks noGrp="1" noChangeArrowheads="1"/>
          </p:cNvSpPr>
          <p:nvPr>
            <p:ph idx="1"/>
          </p:nvPr>
        </p:nvSpPr>
        <p:spPr/>
        <p:txBody>
          <a:bodyPr/>
          <a:lstStyle/>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0FC2F0-1942-914B-B0CC-9768C7E90751}" type="slidenum">
              <a:rPr lang="en-US">
                <a:solidFill>
                  <a:srgbClr val="618DD1"/>
                </a:solidFill>
              </a:rPr>
              <a:pPr/>
              <a:t>11</a:t>
            </a:fld>
            <a:endParaRPr lang="en-US" dirty="0">
              <a:solidFill>
                <a:srgbClr val="618DD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dirty="0"/>
              <a:t>Preparation</a:t>
            </a:r>
          </a:p>
        </p:txBody>
      </p:sp>
      <p:sp>
        <p:nvSpPr>
          <p:cNvPr id="46083" name="Rectangle 3"/>
          <p:cNvSpPr>
            <a:spLocks noGrp="1" noChangeArrowheads="1"/>
          </p:cNvSpPr>
          <p:nvPr>
            <p:ph idx="1"/>
          </p:nvPr>
        </p:nvSpPr>
        <p:spPr/>
        <p:txBody>
          <a:bodyPr/>
          <a:lstStyle/>
          <a:p>
            <a:pPr eaLnBrk="1" hangingPunct="1">
              <a:lnSpc>
                <a:spcPct val="90000"/>
              </a:lnSpc>
              <a:buFontTx/>
              <a:buNone/>
            </a:pPr>
            <a:r>
              <a:rPr lang="en-US" altLang="en-US" dirty="0"/>
              <a:t>Before the meeting:</a:t>
            </a:r>
          </a:p>
          <a:p>
            <a:pPr marL="285750" indent="-285750" eaLnBrk="1" hangingPunct="1">
              <a:lnSpc>
                <a:spcPct val="90000"/>
              </a:lnSpc>
              <a:buFont typeface="Arial" charset="0"/>
              <a:buChar char="•"/>
            </a:pPr>
            <a:r>
              <a:rPr lang="en-US" altLang="en-US" dirty="0"/>
              <a:t>Establish the purpose of the meeting.</a:t>
            </a:r>
          </a:p>
          <a:p>
            <a:pPr marL="285750" indent="-285750" eaLnBrk="1" hangingPunct="1">
              <a:lnSpc>
                <a:spcPct val="90000"/>
              </a:lnSpc>
              <a:buFont typeface="Arial" charset="0"/>
              <a:buChar char="•"/>
            </a:pPr>
            <a:r>
              <a:rPr lang="en-US" altLang="en-US" dirty="0"/>
              <a:t>Choose an appropriate time to start and end the meeting, and include breaks for any meeting over 90 minutes long. </a:t>
            </a:r>
          </a:p>
          <a:p>
            <a:pPr marL="285750" indent="-285750" eaLnBrk="1" hangingPunct="1">
              <a:lnSpc>
                <a:spcPct val="90000"/>
              </a:lnSpc>
              <a:buFont typeface="Arial" charset="0"/>
              <a:buChar char="•"/>
            </a:pPr>
            <a:r>
              <a:rPr lang="en-US" altLang="en-US" dirty="0"/>
              <a:t>Reserve a room that is large enough to accommodate the group and which allows a seating arrangement so that members face each other (a circle, semi-circle, or U-shaped rows).</a:t>
            </a:r>
          </a:p>
        </p:txBody>
      </p:sp>
      <p:sp>
        <p:nvSpPr>
          <p:cNvPr id="4608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0DD7FC6-4B1A-7043-957A-169A9AAD154B}" type="slidenum">
              <a:rPr lang="en-US" altLang="en-US">
                <a:solidFill>
                  <a:srgbClr val="618DD1"/>
                </a:solidFill>
              </a:rPr>
              <a:pPr>
                <a:spcBef>
                  <a:spcPct val="0"/>
                </a:spcBef>
                <a:buFontTx/>
                <a:buNone/>
              </a:pPr>
              <a:t>12</a:t>
            </a:fld>
            <a:endParaRPr lang="en-US" alt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dirty="0"/>
              <a:t>Preparation (cont.)</a:t>
            </a:r>
          </a:p>
        </p:txBody>
      </p:sp>
      <p:sp>
        <p:nvSpPr>
          <p:cNvPr id="47107" name="Rectangle 3"/>
          <p:cNvSpPr>
            <a:spLocks noGrp="1" noChangeArrowheads="1"/>
          </p:cNvSpPr>
          <p:nvPr>
            <p:ph idx="1"/>
          </p:nvPr>
        </p:nvSpPr>
        <p:spPr/>
        <p:txBody>
          <a:bodyPr/>
          <a:lstStyle/>
          <a:p>
            <a:pPr eaLnBrk="1" hangingPunct="1"/>
            <a:r>
              <a:rPr lang="en-US" altLang="en-US" dirty="0"/>
              <a:t>Work with key participants to develop an agenda that:</a:t>
            </a:r>
            <a:endParaRPr lang="en-US" altLang="en-US" sz="1400" dirty="0"/>
          </a:p>
          <a:p>
            <a:pPr marL="628650" lvl="1" indent="-285750" eaLnBrk="1" hangingPunct="1">
              <a:buFont typeface="Arial" charset="0"/>
              <a:buChar char="•"/>
            </a:pPr>
            <a:r>
              <a:rPr lang="en-US" altLang="en-US" dirty="0"/>
              <a:t>Has each topic item stated in question form.</a:t>
            </a:r>
          </a:p>
          <a:p>
            <a:pPr marL="628650" lvl="1" indent="-285750" eaLnBrk="1" hangingPunct="1">
              <a:buFont typeface="Arial" charset="0"/>
              <a:buChar char="•"/>
            </a:pPr>
            <a:r>
              <a:rPr lang="en-US" altLang="en-US" dirty="0"/>
              <a:t>Lists the person responsible for leading the discussion.</a:t>
            </a:r>
          </a:p>
          <a:p>
            <a:pPr marL="628650" lvl="1" indent="-285750" eaLnBrk="1" hangingPunct="1">
              <a:buFont typeface="Arial" charset="0"/>
              <a:buChar char="•"/>
            </a:pPr>
            <a:r>
              <a:rPr lang="en-US" altLang="en-US" dirty="0"/>
              <a:t>Includes information related to the topic.</a:t>
            </a:r>
          </a:p>
          <a:p>
            <a:pPr marL="285750" indent="-285750" eaLnBrk="1" hangingPunct="1">
              <a:buFont typeface="Arial" charset="0"/>
              <a:buChar char="•"/>
            </a:pPr>
            <a:endParaRPr lang="en-US" altLang="en-US" sz="1600" dirty="0"/>
          </a:p>
        </p:txBody>
      </p:sp>
      <p:sp>
        <p:nvSpPr>
          <p:cNvPr id="4710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044B0A7-AA6A-A94C-9644-4483A46D469D}" type="slidenum">
              <a:rPr lang="en-US" altLang="en-US">
                <a:solidFill>
                  <a:srgbClr val="618DD1"/>
                </a:solidFill>
              </a:rPr>
              <a:pPr>
                <a:spcBef>
                  <a:spcPct val="0"/>
                </a:spcBef>
                <a:buFontTx/>
                <a:buNone/>
              </a:pPr>
              <a:t>13</a:t>
            </a:fld>
            <a:endParaRPr lang="en-US" alt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dirty="0"/>
              <a:t>Preparation (cont.)</a:t>
            </a:r>
          </a:p>
        </p:txBody>
      </p:sp>
      <p:sp>
        <p:nvSpPr>
          <p:cNvPr id="48131" name="Rectangle 3"/>
          <p:cNvSpPr>
            <a:spLocks noGrp="1" noChangeArrowheads="1"/>
          </p:cNvSpPr>
          <p:nvPr>
            <p:ph idx="1"/>
          </p:nvPr>
        </p:nvSpPr>
        <p:spPr/>
        <p:txBody>
          <a:bodyPr/>
          <a:lstStyle/>
          <a:p>
            <a:r>
              <a:rPr lang="en-US" altLang="en-US" dirty="0"/>
              <a:t>Work with key participants to develop an agenda that (cont.):</a:t>
            </a:r>
          </a:p>
          <a:p>
            <a:pPr marL="628650" lvl="1" indent="-285750">
              <a:buFont typeface="Arial" charset="0"/>
              <a:buChar char="•"/>
            </a:pPr>
            <a:r>
              <a:rPr lang="en-US" altLang="en-US" dirty="0"/>
              <a:t>States the time allotted for that item.</a:t>
            </a:r>
          </a:p>
          <a:p>
            <a:pPr marL="628650" lvl="1" indent="-285750">
              <a:buFont typeface="Arial" charset="0"/>
              <a:buChar char="•"/>
            </a:pPr>
            <a:r>
              <a:rPr lang="en-US" altLang="en-US" dirty="0"/>
              <a:t>Indicates the action expected from that topic discussion (a decision, brainstorming, information only).</a:t>
            </a:r>
          </a:p>
          <a:p>
            <a:pPr marL="0" lvl="1"/>
            <a:endParaRPr lang="en-US" altLang="en-US" dirty="0"/>
          </a:p>
          <a:p>
            <a:pPr marL="0" lvl="1"/>
            <a:r>
              <a:rPr lang="en-US" altLang="en-US" dirty="0"/>
              <a:t>Distribute the agenda and relevant information before the meeting to give members adequate time to prepare.</a:t>
            </a:r>
          </a:p>
          <a:p>
            <a:pPr marL="628650" lvl="1" indent="-285750">
              <a:buFont typeface="Arial" charset="0"/>
              <a:buChar char="•"/>
            </a:pPr>
            <a:endParaRPr lang="en-US" altLang="en-US" dirty="0"/>
          </a:p>
          <a:p>
            <a:endParaRPr lang="en-US" altLang="en-US" dirty="0"/>
          </a:p>
        </p:txBody>
      </p:sp>
      <p:sp>
        <p:nvSpPr>
          <p:cNvPr id="4812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51A8A6F-B8F7-774E-9C1E-2D581A4FE798}" type="slidenum">
              <a:rPr lang="en-US" altLang="en-US">
                <a:solidFill>
                  <a:srgbClr val="618DD1"/>
                </a:solidFill>
              </a:rPr>
              <a:pPr>
                <a:spcBef>
                  <a:spcPct val="0"/>
                </a:spcBef>
                <a:buFontTx/>
                <a:buNone/>
              </a:pPr>
              <a:t>14</a:t>
            </a:fld>
            <a:endParaRPr lang="en-US" altLang="en-US" dirty="0">
              <a:solidFill>
                <a:srgbClr val="618DD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br>
              <a:rPr lang="en-US" altLang="en-US" sz="2000" dirty="0"/>
            </a:br>
            <a:r>
              <a:rPr lang="en-US" altLang="en-US" dirty="0"/>
              <a:t>Questions?	Comments?</a:t>
            </a:r>
          </a:p>
        </p:txBody>
      </p:sp>
      <p:sp>
        <p:nvSpPr>
          <p:cNvPr id="49153"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F1FFEBC-B765-EF47-A091-BEA0202D7D9C}" type="slidenum">
              <a:rPr lang="en-US" altLang="en-US">
                <a:solidFill>
                  <a:srgbClr val="618DD1"/>
                </a:solidFill>
              </a:rPr>
              <a:pPr>
                <a:spcBef>
                  <a:spcPct val="0"/>
                </a:spcBef>
                <a:buFontTx/>
                <a:buNone/>
              </a:pPr>
              <a:t>15</a:t>
            </a:fld>
            <a:endParaRPr lang="en-US" altLang="en-US" dirty="0">
              <a:solidFill>
                <a:srgbClr val="618DD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dirty="0"/>
              <a:t>Conducting the Meeting</a:t>
            </a:r>
          </a:p>
        </p:txBody>
      </p:sp>
      <p:sp>
        <p:nvSpPr>
          <p:cNvPr id="50179" name="Rectangle 3"/>
          <p:cNvSpPr>
            <a:spLocks noGrp="1" noChangeArrowheads="1"/>
          </p:cNvSpPr>
          <p:nvPr>
            <p:ph idx="1"/>
          </p:nvPr>
        </p:nvSpPr>
        <p:spPr/>
        <p:txBody>
          <a:bodyPr/>
          <a:lstStyle/>
          <a:p>
            <a:pPr eaLnBrk="1" hangingPunct="1">
              <a:buFontTx/>
              <a:buNone/>
            </a:pPr>
            <a:r>
              <a:rPr lang="en-US" altLang="en-US" dirty="0"/>
              <a:t>During the meeting:</a:t>
            </a:r>
          </a:p>
          <a:p>
            <a:pPr marL="227013" indent="-227013" eaLnBrk="1" hangingPunct="1">
              <a:buFont typeface="Arial" charset="0"/>
              <a:buChar char="•"/>
            </a:pPr>
            <a:r>
              <a:rPr lang="en-US" altLang="en-US" dirty="0"/>
              <a:t>Have light refreshments available.</a:t>
            </a:r>
          </a:p>
          <a:p>
            <a:pPr marL="227013" indent="-227013" eaLnBrk="1" hangingPunct="1">
              <a:buFont typeface="Arial" charset="0"/>
              <a:buChar char="•"/>
            </a:pPr>
            <a:r>
              <a:rPr lang="en-US" altLang="en-US" dirty="0"/>
              <a:t>Greet members, even those arriving late, and make them feel welcome.</a:t>
            </a:r>
          </a:p>
          <a:p>
            <a:pPr marL="227013" indent="-227013" eaLnBrk="1" hangingPunct="1">
              <a:buFont typeface="Arial" charset="0"/>
              <a:buChar char="•"/>
            </a:pPr>
            <a:r>
              <a:rPr lang="en-US" altLang="en-US" dirty="0"/>
              <a:t>Start on time!</a:t>
            </a:r>
          </a:p>
          <a:p>
            <a:pPr marL="227013" indent="-227013" eaLnBrk="1" hangingPunct="1">
              <a:buFont typeface="Arial" charset="0"/>
              <a:buChar char="•"/>
            </a:pPr>
            <a:r>
              <a:rPr lang="en-US" altLang="en-US" dirty="0"/>
              <a:t>Distribute the agenda with any last-minute revisions and additional relevant information.</a:t>
            </a:r>
          </a:p>
          <a:p>
            <a:pPr marL="227013" indent="-227013" eaLnBrk="1" hangingPunct="1">
              <a:buFont typeface="Arial" charset="0"/>
              <a:buChar char="•"/>
            </a:pPr>
            <a:r>
              <a:rPr lang="en-US" altLang="en-US" dirty="0"/>
              <a:t>Review the purpose of the meeting, the agenda and priorities.</a:t>
            </a:r>
          </a:p>
          <a:p>
            <a:pPr marL="227013" indent="-227013" eaLnBrk="1" hangingPunct="1">
              <a:buFont typeface="Arial" charset="0"/>
              <a:buChar char="•"/>
            </a:pPr>
            <a:r>
              <a:rPr lang="en-US" altLang="en-US" dirty="0"/>
              <a:t>Keep minutes for future reference and follow-up.</a:t>
            </a:r>
          </a:p>
          <a:p>
            <a:pPr eaLnBrk="1" hangingPunct="1">
              <a:buFontTx/>
              <a:buNone/>
            </a:pPr>
            <a:endParaRPr lang="en-US" altLang="en-US" dirty="0"/>
          </a:p>
          <a:p>
            <a:pPr eaLnBrk="1" hangingPunct="1"/>
            <a:endParaRPr lang="en-US" altLang="en-US" dirty="0"/>
          </a:p>
        </p:txBody>
      </p:sp>
      <p:sp>
        <p:nvSpPr>
          <p:cNvPr id="50177"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87ABF43-FD07-C640-8F01-D4D1F375E862}" type="slidenum">
              <a:rPr lang="en-US" altLang="en-US">
                <a:solidFill>
                  <a:srgbClr val="618DD1"/>
                </a:solidFill>
              </a:rPr>
              <a:pPr>
                <a:spcBef>
                  <a:spcPct val="0"/>
                </a:spcBef>
                <a:buFontTx/>
                <a:buNone/>
              </a:pPr>
              <a:t>16</a:t>
            </a:fld>
            <a:endParaRPr lang="en-US" alt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dirty="0"/>
              <a:t>Conducting the Meeting (cont.)</a:t>
            </a:r>
          </a:p>
        </p:txBody>
      </p:sp>
      <p:sp>
        <p:nvSpPr>
          <p:cNvPr id="51203" name="Rectangle 3"/>
          <p:cNvSpPr>
            <a:spLocks noGrp="1" noChangeArrowheads="1"/>
          </p:cNvSpPr>
          <p:nvPr>
            <p:ph idx="1"/>
          </p:nvPr>
        </p:nvSpPr>
        <p:spPr/>
        <p:txBody>
          <a:bodyPr/>
          <a:lstStyle/>
          <a:p>
            <a:pPr marL="227013" indent="-227013" eaLnBrk="1" hangingPunct="1">
              <a:lnSpc>
                <a:spcPct val="90000"/>
              </a:lnSpc>
              <a:buFont typeface="Arial" panose="020B0604020202020204" pitchFamily="34" charset="0"/>
              <a:buChar char="•"/>
            </a:pPr>
            <a:r>
              <a:rPr lang="en-US" altLang="en-US" dirty="0"/>
              <a:t>Review ground rules:</a:t>
            </a:r>
          </a:p>
          <a:p>
            <a:pPr marL="687388" lvl="1" indent="-230188" eaLnBrk="1" hangingPunct="1">
              <a:lnSpc>
                <a:spcPct val="90000"/>
              </a:lnSpc>
              <a:buFont typeface="Courier New" panose="02070309020205020404" pitchFamily="49" charset="0"/>
              <a:buChar char="o"/>
            </a:pPr>
            <a:r>
              <a:rPr lang="en-US" altLang="en-US" dirty="0"/>
              <a:t>Be courteous by having only one person speak at a time.</a:t>
            </a:r>
          </a:p>
          <a:p>
            <a:pPr marL="687388" lvl="1" indent="-230188" eaLnBrk="1" hangingPunct="1">
              <a:lnSpc>
                <a:spcPct val="90000"/>
              </a:lnSpc>
              <a:buFont typeface="Courier New" panose="02070309020205020404" pitchFamily="49" charset="0"/>
              <a:buChar char="o"/>
            </a:pPr>
            <a:r>
              <a:rPr lang="en-US" altLang="en-US" dirty="0"/>
              <a:t>Do not start side conversations.</a:t>
            </a:r>
          </a:p>
          <a:p>
            <a:pPr marL="687388" lvl="1" indent="-230188" eaLnBrk="1" hangingPunct="1">
              <a:lnSpc>
                <a:spcPct val="90000"/>
              </a:lnSpc>
              <a:buFont typeface="Courier New" panose="02070309020205020404" pitchFamily="49" charset="0"/>
              <a:buChar char="o"/>
            </a:pPr>
            <a:r>
              <a:rPr lang="en-US" altLang="en-US" dirty="0"/>
              <a:t>Do not use laptops, cellphones or other electronic devices.</a:t>
            </a:r>
          </a:p>
          <a:p>
            <a:pPr marL="687388" lvl="1" indent="-230188" eaLnBrk="1" hangingPunct="1">
              <a:lnSpc>
                <a:spcPct val="90000"/>
              </a:lnSpc>
              <a:buFont typeface="Courier New" panose="02070309020205020404" pitchFamily="49" charset="0"/>
              <a:buChar char="o"/>
            </a:pPr>
            <a:r>
              <a:rPr lang="en-US" altLang="en-US" dirty="0"/>
              <a:t>Treat everyone’s comments and questions with respect.</a:t>
            </a:r>
          </a:p>
          <a:p>
            <a:pPr marL="687388" lvl="1" indent="-230188" eaLnBrk="1" hangingPunct="1">
              <a:lnSpc>
                <a:spcPct val="90000"/>
              </a:lnSpc>
              <a:buFont typeface="Courier New" panose="02070309020205020404" pitchFamily="49" charset="0"/>
              <a:buChar char="o"/>
            </a:pPr>
            <a:r>
              <a:rPr lang="en-US" altLang="en-US" dirty="0"/>
              <a:t>When brainstorming, withhold debate and critiques.</a:t>
            </a:r>
          </a:p>
          <a:p>
            <a:pPr marL="533400" indent="-533400" eaLnBrk="1" hangingPunct="1">
              <a:lnSpc>
                <a:spcPct val="90000"/>
              </a:lnSpc>
            </a:pPr>
            <a:endParaRPr lang="en-US" altLang="en-US" sz="1600" dirty="0"/>
          </a:p>
          <a:p>
            <a:pPr marL="533400" indent="-533400" eaLnBrk="1" hangingPunct="1">
              <a:lnSpc>
                <a:spcPct val="90000"/>
              </a:lnSpc>
              <a:buFontTx/>
              <a:buNone/>
            </a:pPr>
            <a:endParaRPr lang="en-US" altLang="en-US" sz="1600" dirty="0"/>
          </a:p>
          <a:p>
            <a:pPr marL="533400" indent="-533400" eaLnBrk="1" hangingPunct="1">
              <a:lnSpc>
                <a:spcPct val="90000"/>
              </a:lnSpc>
            </a:pPr>
            <a:endParaRPr lang="en-US" altLang="en-US" dirty="0"/>
          </a:p>
          <a:p>
            <a:pPr marL="533400" indent="-533400" eaLnBrk="1" hangingPunct="1">
              <a:lnSpc>
                <a:spcPct val="90000"/>
              </a:lnSpc>
              <a:buFontTx/>
              <a:buNone/>
            </a:pPr>
            <a:endParaRPr lang="en-US" altLang="en-US" dirty="0"/>
          </a:p>
        </p:txBody>
      </p:sp>
      <p:sp>
        <p:nvSpPr>
          <p:cNvPr id="5120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FC639DE-BE36-AD43-BB58-15D41A3E67B6}" type="slidenum">
              <a:rPr lang="en-US" altLang="en-US">
                <a:solidFill>
                  <a:srgbClr val="618DD1"/>
                </a:solidFill>
              </a:rPr>
              <a:pPr>
                <a:spcBef>
                  <a:spcPct val="0"/>
                </a:spcBef>
                <a:buFontTx/>
                <a:buNone/>
              </a:pPr>
              <a:t>17</a:t>
            </a:fld>
            <a:endParaRPr lang="en-US" altLang="en-US" dirty="0">
              <a:solidFill>
                <a:srgbClr val="618DD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dirty="0"/>
              <a:t>Conducting (cont.)</a:t>
            </a:r>
          </a:p>
        </p:txBody>
      </p:sp>
      <p:sp>
        <p:nvSpPr>
          <p:cNvPr id="52227" name="Rectangle 3"/>
          <p:cNvSpPr>
            <a:spLocks noGrp="1" noChangeArrowheads="1"/>
          </p:cNvSpPr>
          <p:nvPr>
            <p:ph idx="1"/>
          </p:nvPr>
        </p:nvSpPr>
        <p:spPr/>
        <p:txBody>
          <a:bodyPr/>
          <a:lstStyle/>
          <a:p>
            <a:pPr eaLnBrk="1" hangingPunct="1"/>
            <a:r>
              <a:rPr lang="en-US" altLang="en-US" dirty="0"/>
              <a:t>Encourage group discussion and feedback to obtain all points of views and ideas.</a:t>
            </a:r>
          </a:p>
          <a:p>
            <a:pPr eaLnBrk="1" hangingPunct="1"/>
            <a:r>
              <a:rPr lang="en-US" altLang="en-US" dirty="0"/>
              <a:t>Stick to the agenda and maintain focus on the topic under discussion.</a:t>
            </a:r>
          </a:p>
          <a:p>
            <a:pPr eaLnBrk="1" hangingPunct="1"/>
            <a:r>
              <a:rPr lang="en-US" altLang="en-US" dirty="0"/>
              <a:t>After completing each agenda item, summarize consensus, decisions and actions to be taken.</a:t>
            </a:r>
          </a:p>
          <a:p>
            <a:pPr eaLnBrk="1" hangingPunct="1"/>
            <a:r>
              <a:rPr lang="en-US" altLang="en-US" dirty="0"/>
              <a:t>Announce a tentative date and time for another meeting, if needed.</a:t>
            </a:r>
          </a:p>
          <a:p>
            <a:pPr eaLnBrk="1" hangingPunct="1"/>
            <a:endParaRPr lang="en-US" altLang="en-US" dirty="0"/>
          </a:p>
          <a:p>
            <a:pPr eaLnBrk="1" hangingPunct="1"/>
            <a:endParaRPr lang="en-US" altLang="en-US" dirty="0"/>
          </a:p>
        </p:txBody>
      </p:sp>
      <p:sp>
        <p:nvSpPr>
          <p:cNvPr id="5222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C0F4B82-1902-A747-98A4-39B646A75AB0}" type="slidenum">
              <a:rPr lang="en-US" altLang="en-US">
                <a:solidFill>
                  <a:srgbClr val="618DD1"/>
                </a:solidFill>
              </a:rPr>
              <a:pPr>
                <a:spcBef>
                  <a:spcPct val="0"/>
                </a:spcBef>
                <a:buFontTx/>
                <a:buNone/>
              </a:pPr>
              <a:t>18</a:t>
            </a:fld>
            <a:endParaRPr lang="en-US" altLang="en-US" dirty="0">
              <a:solidFill>
                <a:srgbClr val="618DD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dirty="0"/>
              <a:t>Questions?	Comments?</a:t>
            </a:r>
          </a:p>
        </p:txBody>
      </p:sp>
      <p:sp>
        <p:nvSpPr>
          <p:cNvPr id="5324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D79C51D-5068-E849-9BE7-904E9A0F26F7}" type="slidenum">
              <a:rPr lang="en-US" altLang="en-US">
                <a:solidFill>
                  <a:srgbClr val="618DD1"/>
                </a:solidFill>
              </a:rPr>
              <a:pPr>
                <a:spcBef>
                  <a:spcPct val="0"/>
                </a:spcBef>
                <a:buFontTx/>
                <a:buNone/>
              </a:pPr>
              <a:t>19</a:t>
            </a:fld>
            <a:endParaRPr lang="en-US" alt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dirty="0"/>
              <a:t>Introduction</a:t>
            </a:r>
          </a:p>
        </p:txBody>
      </p:sp>
      <p:sp>
        <p:nvSpPr>
          <p:cNvPr id="40963" name="Rectangle 3"/>
          <p:cNvSpPr>
            <a:spLocks noGrp="1" noChangeArrowheads="1"/>
          </p:cNvSpPr>
          <p:nvPr>
            <p:ph idx="1"/>
          </p:nvPr>
        </p:nvSpPr>
        <p:spPr/>
        <p:txBody>
          <a:bodyPr/>
          <a:lstStyle/>
          <a:p>
            <a:pPr eaLnBrk="1" hangingPunct="1">
              <a:buFontTx/>
              <a:buNone/>
            </a:pPr>
            <a:r>
              <a:rPr lang="en-US" altLang="en-US" dirty="0"/>
              <a:t>Surveys indicate that employees spend on average between six and 20 hours per week in meetings. These same surveys reveal that the majority of employees feel the time they spend in meetings is unproductive. Meetings, however, may not always be needed or may not have to consume so much time if conducted efficiently. </a:t>
            </a:r>
          </a:p>
          <a:p>
            <a:r>
              <a:rPr lang="en-US" altLang="en-US" dirty="0"/>
              <a:t>As time is the most valuable commodity we have</a:t>
            </a:r>
            <a:r>
              <a:rPr lang="en-US" altLang="en-US" dirty="0">
                <a:latin typeface="Arial" panose="020B0604020202020204" pitchFamily="34" charset="0"/>
                <a:cs typeface="Arial" panose="020B0604020202020204" pitchFamily="34" charset="0"/>
              </a:rPr>
              <a:t>—</a:t>
            </a:r>
            <a:r>
              <a:rPr lang="en-US" altLang="en-US" dirty="0"/>
              <a:t>both at work and in our personal lives</a:t>
            </a:r>
            <a:r>
              <a:rPr lang="en-US" altLang="en-US" dirty="0">
                <a:latin typeface="Arial" panose="020B0604020202020204" pitchFamily="34" charset="0"/>
                <a:cs typeface="Arial" panose="020B0604020202020204" pitchFamily="34" charset="0"/>
              </a:rPr>
              <a:t>—</a:t>
            </a:r>
            <a:r>
              <a:rPr lang="en-US" altLang="en-US" dirty="0"/>
              <a:t>it is essential that we consider whether a meeting is really needed and, if so, how to make the time spent in a meeting as productive as possible.</a:t>
            </a:r>
          </a:p>
          <a:p>
            <a:pPr eaLnBrk="1" hangingPunct="1">
              <a:buFontTx/>
              <a:buNone/>
            </a:pPr>
            <a:r>
              <a:rPr lang="en-US" altLang="en-US" dirty="0"/>
              <a:t>This presentation provides you with information on this important topic.</a:t>
            </a:r>
          </a:p>
          <a:p>
            <a:pPr eaLnBrk="1" hangingPunct="1">
              <a:buFontTx/>
              <a:buNone/>
            </a:pPr>
            <a:endParaRPr lang="en-US" altLang="en-US" dirty="0"/>
          </a:p>
          <a:p>
            <a:pPr eaLnBrk="1" hangingPunct="1">
              <a:buFontTx/>
              <a:buNone/>
            </a:pPr>
            <a:r>
              <a:rPr lang="en-US" altLang="en-US" dirty="0"/>
              <a:t>	</a:t>
            </a:r>
          </a:p>
        </p:txBody>
      </p:sp>
      <p:sp>
        <p:nvSpPr>
          <p:cNvPr id="4096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AECAAD1-C974-3A40-B18A-007393CF3A5E}" type="slidenum">
              <a:rPr lang="en-US" altLang="en-US">
                <a:solidFill>
                  <a:srgbClr val="618DD1"/>
                </a:solidFill>
              </a:rPr>
              <a:pPr>
                <a:spcBef>
                  <a:spcPct val="0"/>
                </a:spcBef>
                <a:buFontTx/>
                <a:buNone/>
              </a:pPr>
              <a:t>2</a:t>
            </a:fld>
            <a:endParaRPr lang="en-US" alt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dirty="0"/>
              <a:t>Meeting Follow-up</a:t>
            </a:r>
          </a:p>
        </p:txBody>
      </p:sp>
      <p:sp>
        <p:nvSpPr>
          <p:cNvPr id="54275" name="Rectangle 3"/>
          <p:cNvSpPr>
            <a:spLocks noGrp="1" noChangeArrowheads="1"/>
          </p:cNvSpPr>
          <p:nvPr>
            <p:ph idx="1"/>
          </p:nvPr>
        </p:nvSpPr>
        <p:spPr/>
        <p:txBody>
          <a:bodyPr/>
          <a:lstStyle/>
          <a:p>
            <a:pPr eaLnBrk="1" hangingPunct="1">
              <a:lnSpc>
                <a:spcPct val="90000"/>
              </a:lnSpc>
            </a:pPr>
            <a:r>
              <a:rPr lang="en-US" altLang="en-US" dirty="0"/>
              <a:t>Distribute minutes within four days. (Prompt distribution reinforces memory of agreements reached and action items.) </a:t>
            </a:r>
          </a:p>
          <a:p>
            <a:pPr eaLnBrk="1" hangingPunct="1">
              <a:lnSpc>
                <a:spcPct val="90000"/>
              </a:lnSpc>
            </a:pPr>
            <a:r>
              <a:rPr lang="en-US" altLang="en-US" dirty="0"/>
              <a:t>Follow up with members or co-workers not present on issues that need to be resolved that came up in the meeting.</a:t>
            </a:r>
          </a:p>
          <a:p>
            <a:pPr eaLnBrk="1" hangingPunct="1">
              <a:lnSpc>
                <a:spcPct val="90000"/>
              </a:lnSpc>
            </a:pPr>
            <a:r>
              <a:rPr lang="en-US" altLang="en-US" dirty="0"/>
              <a:t>Put any unresolved items on the agenda for another meeting.</a:t>
            </a:r>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sz="2000" b="1" dirty="0"/>
          </a:p>
          <a:p>
            <a:pPr eaLnBrk="1" hangingPunct="1">
              <a:lnSpc>
                <a:spcPct val="90000"/>
              </a:lnSpc>
            </a:pPr>
            <a:endParaRPr lang="en-US" altLang="en-US" dirty="0"/>
          </a:p>
        </p:txBody>
      </p:sp>
      <p:sp>
        <p:nvSpPr>
          <p:cNvPr id="54273"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68BD3F3-0BB5-C84E-87FE-B4A6CABE6688}" type="slidenum">
              <a:rPr lang="en-US" altLang="en-US">
                <a:solidFill>
                  <a:srgbClr val="618DD1"/>
                </a:solidFill>
              </a:rPr>
              <a:pPr>
                <a:spcBef>
                  <a:spcPct val="0"/>
                </a:spcBef>
                <a:buFontTx/>
                <a:buNone/>
              </a:pPr>
              <a:t>20</a:t>
            </a:fld>
            <a:endParaRPr lang="en-US" alt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dirty="0"/>
              <a:t>Q</a:t>
            </a:r>
            <a:r>
              <a:rPr lang="en-US" altLang="en-US" b="1" dirty="0"/>
              <a:t>uestions?	Comments?</a:t>
            </a:r>
          </a:p>
        </p:txBody>
      </p:sp>
      <p:sp>
        <p:nvSpPr>
          <p:cNvPr id="55297"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38DEA6A-4F5E-0B4F-B422-632CBC3CE6EA}" type="slidenum">
              <a:rPr lang="en-US" altLang="en-US">
                <a:solidFill>
                  <a:srgbClr val="618DD1"/>
                </a:solidFill>
              </a:rPr>
              <a:pPr>
                <a:spcBef>
                  <a:spcPct val="0"/>
                </a:spcBef>
                <a:buFontTx/>
                <a:buNone/>
              </a:pPr>
              <a:t>21</a:t>
            </a:fld>
            <a:endParaRPr lang="en-US" altLang="en-US" dirty="0">
              <a:solidFill>
                <a:srgbClr val="618DD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dirty="0"/>
              <a:t>Summary</a:t>
            </a:r>
          </a:p>
        </p:txBody>
      </p:sp>
      <p:sp>
        <p:nvSpPr>
          <p:cNvPr id="56323" name="Rectangle 3"/>
          <p:cNvSpPr>
            <a:spLocks noGrp="1" noChangeArrowheads="1"/>
          </p:cNvSpPr>
          <p:nvPr>
            <p:ph idx="1"/>
          </p:nvPr>
        </p:nvSpPr>
        <p:spPr/>
        <p:txBody>
          <a:bodyPr/>
          <a:lstStyle/>
          <a:p>
            <a:r>
              <a:rPr lang="en-US" altLang="en-US" dirty="0"/>
              <a:t>Reasons </a:t>
            </a:r>
            <a:r>
              <a:rPr lang="en-US" altLang="en-US" i="1" dirty="0"/>
              <a:t>not</a:t>
            </a:r>
            <a:r>
              <a:rPr lang="en-US" altLang="en-US" dirty="0"/>
              <a:t> to have a meeting are that information and data are incomplete, subject matter is too confidential or tentative, a more effective communication mode is available, or hostility/anger among members is too high.</a:t>
            </a:r>
          </a:p>
          <a:p>
            <a:pPr eaLnBrk="1" hangingPunct="1"/>
            <a:r>
              <a:rPr lang="en-US" altLang="en-US" dirty="0"/>
              <a:t>Reasons for having a meeting are to provide information, obtain information, brainstorm, reach consensus and have face-to-face communication.</a:t>
            </a:r>
          </a:p>
          <a:p>
            <a:pPr eaLnBrk="1" hangingPunct="1"/>
            <a:endParaRPr lang="en-US" altLang="en-US" dirty="0"/>
          </a:p>
        </p:txBody>
      </p:sp>
      <p:sp>
        <p:nvSpPr>
          <p:cNvPr id="56321"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1BC8354-6E93-3D4B-B8F3-0A72037A24A6}" type="slidenum">
              <a:rPr lang="en-US" altLang="en-US">
                <a:solidFill>
                  <a:srgbClr val="618DD1"/>
                </a:solidFill>
              </a:rPr>
              <a:pPr>
                <a:spcBef>
                  <a:spcPct val="0"/>
                </a:spcBef>
                <a:buFontTx/>
                <a:buNone/>
              </a:pPr>
              <a:t>22</a:t>
            </a:fld>
            <a:endParaRPr lang="en-US" altLang="en-US" dirty="0">
              <a:solidFill>
                <a:srgbClr val="618DD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dirty="0"/>
              <a:t>Summary (cont.)</a:t>
            </a:r>
          </a:p>
        </p:txBody>
      </p:sp>
      <p:sp>
        <p:nvSpPr>
          <p:cNvPr id="57347" name="Rectangle 3"/>
          <p:cNvSpPr>
            <a:spLocks noGrp="1" noChangeArrowheads="1"/>
          </p:cNvSpPr>
          <p:nvPr>
            <p:ph idx="1"/>
          </p:nvPr>
        </p:nvSpPr>
        <p:spPr/>
        <p:txBody>
          <a:bodyPr/>
          <a:lstStyle/>
          <a:p>
            <a:pPr indent="-533400" eaLnBrk="1" hangingPunct="1"/>
            <a:r>
              <a:rPr lang="en-US" altLang="en-US" dirty="0"/>
              <a:t>Before the meeting, establish the purpose, choose an appropriate time to start and end, reserve a room that is large enough to accommodate the group, work with key participants to develop an effective agenda, and distribute the agenda and relevant information before the meeting to give members adequate time to prepare.</a:t>
            </a:r>
          </a:p>
          <a:p>
            <a:pPr indent="-533400" eaLnBrk="1" hangingPunct="1"/>
            <a:r>
              <a:rPr lang="en-US" altLang="en-US" dirty="0"/>
              <a:t>During the meeting, have light refreshments available, greet members and start on time.</a:t>
            </a:r>
          </a:p>
        </p:txBody>
      </p:sp>
      <p:sp>
        <p:nvSpPr>
          <p:cNvPr id="5734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C723A8D-C757-8A49-8E91-0D593E87969D}" type="slidenum">
              <a:rPr lang="en-US" altLang="en-US">
                <a:solidFill>
                  <a:srgbClr val="618DD1"/>
                </a:solidFill>
              </a:rPr>
              <a:pPr>
                <a:spcBef>
                  <a:spcPct val="0"/>
                </a:spcBef>
                <a:buFontTx/>
                <a:buNone/>
              </a:pPr>
              <a:t>23</a:t>
            </a:fld>
            <a:endParaRPr lang="en-US" altLang="en-US" dirty="0">
              <a:solidFill>
                <a:srgbClr val="618DD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dirty="0"/>
              <a:t>Summary (cont.)</a:t>
            </a:r>
          </a:p>
        </p:txBody>
      </p:sp>
      <p:sp>
        <p:nvSpPr>
          <p:cNvPr id="58371" name="Rectangle 3"/>
          <p:cNvSpPr>
            <a:spLocks noGrp="1" noChangeArrowheads="1"/>
          </p:cNvSpPr>
          <p:nvPr>
            <p:ph idx="1"/>
          </p:nvPr>
        </p:nvSpPr>
        <p:spPr/>
        <p:txBody>
          <a:bodyPr/>
          <a:lstStyle/>
          <a:p>
            <a:pPr eaLnBrk="1" hangingPunct="1"/>
            <a:r>
              <a:rPr lang="en-US" altLang="en-US" dirty="0"/>
              <a:t>Review the purpose, agenda, priorities and ground rules; encourage group discussion and feedback; stick to the agenda and maintain focus; and summarize decisions.</a:t>
            </a:r>
          </a:p>
          <a:p>
            <a:pPr eaLnBrk="1" hangingPunct="1"/>
            <a:r>
              <a:rPr lang="en-US" altLang="en-US" dirty="0"/>
              <a:t>Announce a tentative date and time for another meeting, if one is needed.</a:t>
            </a:r>
          </a:p>
          <a:p>
            <a:pPr eaLnBrk="1" hangingPunct="1"/>
            <a:r>
              <a:rPr lang="en-US" altLang="en-US" dirty="0"/>
              <a:t>End the meeting on time! </a:t>
            </a:r>
          </a:p>
          <a:p>
            <a:r>
              <a:rPr lang="en-US" altLang="en-US" dirty="0"/>
              <a:t>After the meeting, distribute minutes within four days, follow up with members or co-workers not present on issues remaining to be resolved, and put any unresolved items on the agenda for another meeting.</a:t>
            </a:r>
          </a:p>
          <a:p>
            <a:pPr eaLnBrk="1" hangingPunct="1"/>
            <a:endParaRPr lang="en-US" altLang="en-US" dirty="0"/>
          </a:p>
        </p:txBody>
      </p:sp>
      <p:sp>
        <p:nvSpPr>
          <p:cNvPr id="5836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CE1FE79-51B4-F442-8DE6-93DD804DD68C}" type="slidenum">
              <a:rPr lang="en-US" altLang="en-US">
                <a:solidFill>
                  <a:srgbClr val="618DD1"/>
                </a:solidFill>
              </a:rPr>
              <a:pPr>
                <a:spcBef>
                  <a:spcPct val="0"/>
                </a:spcBef>
                <a:buFontTx/>
                <a:buNone/>
              </a:pPr>
              <a:t>24</a:t>
            </a:fld>
            <a:endParaRPr lang="en-US" altLang="en-US" dirty="0">
              <a:solidFill>
                <a:srgbClr val="618DD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25</a:t>
            </a:fld>
            <a:endParaRPr lang="en-US" dirty="0">
              <a:solidFill>
                <a:srgbClr val="618DD1"/>
              </a:solidFill>
            </a:endParaRPr>
          </a:p>
        </p:txBody>
      </p:sp>
    </p:spTree>
    <p:extLst>
      <p:ext uri="{BB962C8B-B14F-4D97-AF65-F5344CB8AC3E}">
        <p14:creationId xmlns:p14="http://schemas.microsoft.com/office/powerpoint/2010/main" val="418147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be sure to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26</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dirty="0"/>
              <a:t>Agenda</a:t>
            </a:r>
          </a:p>
        </p:txBody>
      </p:sp>
      <p:sp>
        <p:nvSpPr>
          <p:cNvPr id="41987" name="Rectangle 3"/>
          <p:cNvSpPr>
            <a:spLocks noGrp="1" noChangeArrowheads="1"/>
          </p:cNvSpPr>
          <p:nvPr>
            <p:ph idx="1"/>
          </p:nvPr>
        </p:nvSpPr>
        <p:spPr/>
        <p:txBody>
          <a:bodyPr/>
          <a:lstStyle/>
          <a:p>
            <a:pPr marL="342900" indent="-342900" eaLnBrk="1" hangingPunct="1">
              <a:buFont typeface="+mj-lt"/>
              <a:buAutoNum type="arabicPeriod"/>
            </a:pPr>
            <a:r>
              <a:rPr lang="en-US" altLang="en-US" dirty="0"/>
              <a:t>Reasons not to have a meeting</a:t>
            </a:r>
          </a:p>
          <a:p>
            <a:pPr marL="342900" indent="-342900" eaLnBrk="1" hangingPunct="1">
              <a:buFont typeface="+mj-lt"/>
              <a:buAutoNum type="arabicPeriod"/>
            </a:pPr>
            <a:r>
              <a:rPr lang="en-US" altLang="en-US" dirty="0"/>
              <a:t>Reasons to have a meeting</a:t>
            </a:r>
          </a:p>
          <a:p>
            <a:pPr marL="342900" indent="-342900" eaLnBrk="1" hangingPunct="1">
              <a:buFont typeface="+mj-lt"/>
              <a:buAutoNum type="arabicPeriod"/>
            </a:pPr>
            <a:r>
              <a:rPr lang="en-US" altLang="en-US" dirty="0"/>
              <a:t>Face-to-face vs. virtual meetings</a:t>
            </a:r>
          </a:p>
          <a:p>
            <a:pPr marL="342900" indent="-342900" eaLnBrk="1" hangingPunct="1">
              <a:buFont typeface="+mj-lt"/>
              <a:buAutoNum type="arabicPeriod"/>
            </a:pPr>
            <a:r>
              <a:rPr lang="en-US" altLang="en-US" dirty="0"/>
              <a:t>Preparation</a:t>
            </a:r>
          </a:p>
          <a:p>
            <a:pPr marL="342900" indent="-342900" eaLnBrk="1" hangingPunct="1">
              <a:buFont typeface="+mj-lt"/>
              <a:buAutoNum type="arabicPeriod"/>
            </a:pPr>
            <a:r>
              <a:rPr lang="en-US" altLang="en-US" dirty="0"/>
              <a:t>Conducting a meeting</a:t>
            </a:r>
          </a:p>
          <a:p>
            <a:pPr marL="342900" indent="-342900" eaLnBrk="1" hangingPunct="1">
              <a:buFont typeface="+mj-lt"/>
              <a:buAutoNum type="arabicPeriod"/>
            </a:pPr>
            <a:r>
              <a:rPr lang="en-US" altLang="en-US" dirty="0"/>
              <a:t>Meeting follow-up</a:t>
            </a:r>
          </a:p>
        </p:txBody>
      </p:sp>
      <p:sp>
        <p:nvSpPr>
          <p:cNvPr id="41985"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1D927D1-4125-1C40-AB98-DA84387D709F}" type="slidenum">
              <a:rPr lang="en-US" altLang="en-US">
                <a:solidFill>
                  <a:srgbClr val="618DD1"/>
                </a:solidFill>
              </a:rPr>
              <a:pPr>
                <a:spcBef>
                  <a:spcPct val="0"/>
                </a:spcBef>
                <a:buFontTx/>
                <a:buNone/>
              </a:pPr>
              <a:t>3</a:t>
            </a:fld>
            <a:endParaRPr lang="en-US" altLang="en-US"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dirty="0"/>
              <a:t>Reasons Not to Have a Meeting</a:t>
            </a:r>
          </a:p>
        </p:txBody>
      </p:sp>
      <p:sp>
        <p:nvSpPr>
          <p:cNvPr id="44035" name="Rectangle 3"/>
          <p:cNvSpPr>
            <a:spLocks noGrp="1" noChangeArrowheads="1"/>
          </p:cNvSpPr>
          <p:nvPr>
            <p:ph idx="1"/>
          </p:nvPr>
        </p:nvSpPr>
        <p:spPr/>
        <p:txBody>
          <a:bodyPr/>
          <a:lstStyle/>
          <a:p>
            <a:pPr eaLnBrk="1" hangingPunct="1">
              <a:buFontTx/>
              <a:buNone/>
            </a:pPr>
            <a:r>
              <a:rPr lang="en-US" altLang="en-US" dirty="0"/>
              <a:t>Before assuming a meeting is required, decide if</a:t>
            </a:r>
            <a:r>
              <a:rPr lang="en-US" altLang="en-US" b="1" dirty="0"/>
              <a:t>:</a:t>
            </a:r>
          </a:p>
          <a:p>
            <a:pPr marL="285750" indent="-285750" eaLnBrk="1" hangingPunct="1">
              <a:buFont typeface="Arial" charset="0"/>
              <a:buChar char="•"/>
            </a:pPr>
            <a:r>
              <a:rPr lang="en-US" altLang="en-US" dirty="0"/>
              <a:t>Information and data are too incomplete to arrive at course of action.</a:t>
            </a:r>
          </a:p>
          <a:p>
            <a:pPr marL="285750" indent="-285750" eaLnBrk="1" hangingPunct="1">
              <a:buFont typeface="Arial" charset="0"/>
              <a:buChar char="•"/>
            </a:pPr>
            <a:r>
              <a:rPr lang="en-US" altLang="en-US" dirty="0"/>
              <a:t>Subject matter is too confidential or tentative.</a:t>
            </a:r>
          </a:p>
          <a:p>
            <a:pPr marL="285750" indent="-285750">
              <a:buFont typeface="Arial" charset="0"/>
              <a:buChar char="•"/>
            </a:pPr>
            <a:r>
              <a:rPr lang="en-US" altLang="en-US" dirty="0"/>
              <a:t>A more effective communication mode, such as by telephone, e-mail or memo, is available. </a:t>
            </a:r>
          </a:p>
          <a:p>
            <a:pPr marL="285750" indent="-285750" eaLnBrk="1" hangingPunct="1">
              <a:buFont typeface="Arial" charset="0"/>
              <a:buChar char="•"/>
            </a:pPr>
            <a:r>
              <a:rPr lang="en-US" altLang="en-US" dirty="0"/>
              <a:t>Hostility or anger among members is too high to risk group session.</a:t>
            </a:r>
          </a:p>
          <a:p>
            <a:pPr marL="285750" indent="-285750" eaLnBrk="1" hangingPunct="1">
              <a:buFont typeface="Arial" charset="0"/>
              <a:buChar char="•"/>
            </a:pPr>
            <a:endParaRPr lang="en-US" altLang="en-US" dirty="0"/>
          </a:p>
        </p:txBody>
      </p:sp>
      <p:sp>
        <p:nvSpPr>
          <p:cNvPr id="44033"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AAE2A44-5168-394F-AFCD-27BB79D45524}" type="slidenum">
              <a:rPr lang="en-US" altLang="en-US">
                <a:solidFill>
                  <a:srgbClr val="618DD1"/>
                </a:solidFill>
              </a:rPr>
              <a:pPr>
                <a:spcBef>
                  <a:spcPct val="0"/>
                </a:spcBef>
                <a:buFontTx/>
                <a:buNone/>
              </a:pPr>
              <a:t>4</a:t>
            </a:fld>
            <a:endParaRPr lang="en-US" alt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dirty="0"/>
              <a:t>Reasons to Have a Meeting</a:t>
            </a:r>
          </a:p>
        </p:txBody>
      </p:sp>
      <p:sp>
        <p:nvSpPr>
          <p:cNvPr id="43011" name="Rectangle 3"/>
          <p:cNvSpPr>
            <a:spLocks noGrp="1" noChangeArrowheads="1"/>
          </p:cNvSpPr>
          <p:nvPr>
            <p:ph idx="1"/>
          </p:nvPr>
        </p:nvSpPr>
        <p:spPr/>
        <p:txBody>
          <a:bodyPr/>
          <a:lstStyle/>
          <a:p>
            <a:pPr eaLnBrk="1" hangingPunct="1">
              <a:buFontTx/>
              <a:buNone/>
            </a:pPr>
            <a:r>
              <a:rPr lang="en-US" altLang="en-US" dirty="0"/>
              <a:t>If you have ruled out other means to resolve an issue, decide if a meeting provides the opportunity to:</a:t>
            </a:r>
          </a:p>
          <a:p>
            <a:pPr marL="285750" indent="-285750" eaLnBrk="1" hangingPunct="1">
              <a:buFont typeface="Arial" charset="0"/>
              <a:buChar char="•"/>
            </a:pPr>
            <a:r>
              <a:rPr lang="en-US" altLang="en-US" sz="1600" dirty="0"/>
              <a:t>Deliver information to attendees.</a:t>
            </a:r>
          </a:p>
          <a:p>
            <a:pPr marL="285750" indent="-285750" eaLnBrk="1" hangingPunct="1">
              <a:buFont typeface="Arial" charset="0"/>
              <a:buChar char="•"/>
            </a:pPr>
            <a:r>
              <a:rPr lang="en-US" altLang="en-US" sz="1600" dirty="0"/>
              <a:t>Obtain information. </a:t>
            </a:r>
          </a:p>
          <a:p>
            <a:pPr marL="285750" indent="-285750" eaLnBrk="1" hangingPunct="1">
              <a:buFont typeface="Arial" charset="0"/>
              <a:buChar char="•"/>
            </a:pPr>
            <a:r>
              <a:rPr lang="en-US" altLang="en-US" sz="1600" dirty="0"/>
              <a:t>Brainstorm for options.</a:t>
            </a:r>
          </a:p>
          <a:p>
            <a:pPr marL="285750" indent="-285750" eaLnBrk="1" hangingPunct="1">
              <a:buFont typeface="Arial" charset="0"/>
              <a:buChar char="•"/>
            </a:pPr>
            <a:r>
              <a:rPr lang="en-US" altLang="en-US" sz="1600" dirty="0"/>
              <a:t>Reach consensus on decisions.</a:t>
            </a:r>
          </a:p>
          <a:p>
            <a:pPr marL="285750" indent="-285750" eaLnBrk="1" hangingPunct="1">
              <a:buFont typeface="Arial" charset="0"/>
              <a:buChar char="•"/>
            </a:pPr>
            <a:r>
              <a:rPr lang="en-US" altLang="en-US" sz="1600" dirty="0"/>
              <a:t>Have face-to-face communication to encourage interaction and create synergy among participants.</a:t>
            </a:r>
          </a:p>
          <a:p>
            <a:pPr eaLnBrk="1" hangingPunct="1">
              <a:buClr>
                <a:schemeClr val="tx1"/>
              </a:buClr>
              <a:buFontTx/>
              <a:buNone/>
            </a:pPr>
            <a:endParaRPr lang="en-US" altLang="en-US" sz="1600" dirty="0"/>
          </a:p>
        </p:txBody>
      </p:sp>
      <p:sp>
        <p:nvSpPr>
          <p:cNvPr id="43009"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E6F1C80-85EF-574B-9298-3A56AEB42624}" type="slidenum">
              <a:rPr lang="en-US" altLang="en-US">
                <a:solidFill>
                  <a:srgbClr val="618DD1"/>
                </a:solidFill>
              </a:rPr>
              <a:pPr>
                <a:spcBef>
                  <a:spcPct val="0"/>
                </a:spcBef>
                <a:buFontTx/>
                <a:buNone/>
              </a:pPr>
              <a:t>5</a:t>
            </a:fld>
            <a:endParaRPr lang="en-US" altLang="en-US" dirty="0">
              <a:solidFill>
                <a:srgbClr val="618DD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br>
              <a:rPr lang="en-US" altLang="en-US" sz="2000" dirty="0"/>
            </a:br>
            <a:br>
              <a:rPr lang="en-US" altLang="en-US" sz="2000" dirty="0"/>
            </a:br>
            <a:r>
              <a:rPr lang="en-US" altLang="en-US" dirty="0"/>
              <a:t>Questions?	Comments?</a:t>
            </a:r>
          </a:p>
        </p:txBody>
      </p:sp>
      <p:sp>
        <p:nvSpPr>
          <p:cNvPr id="45057" name="Slide Number Placeholder 3"/>
          <p:cNvSpPr>
            <a:spLocks noGrp="1"/>
          </p:cNvSpPr>
          <p:nvPr>
            <p:ph type="sldNum" sz="quarter" idx="12"/>
          </p:nvPr>
        </p:nvSpPr>
        <p:spPr>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6159631-6F2C-E548-940F-E8CCDF1BF4D3}" type="slidenum">
              <a:rPr lang="en-US" altLang="en-US">
                <a:solidFill>
                  <a:srgbClr val="618DD1"/>
                </a:solidFill>
              </a:rPr>
              <a:pPr>
                <a:spcBef>
                  <a:spcPct val="0"/>
                </a:spcBef>
                <a:buFontTx/>
                <a:buNone/>
              </a:pPr>
              <a:t>6</a:t>
            </a:fld>
            <a:endParaRPr lang="en-US" altLang="en-US" dirty="0">
              <a:solidFill>
                <a:srgbClr val="618D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Face-to-Face vs. Virtual Meetings </a:t>
            </a:r>
          </a:p>
        </p:txBody>
      </p:sp>
      <p:sp>
        <p:nvSpPr>
          <p:cNvPr id="3" name="Content Placeholder 2"/>
          <p:cNvSpPr>
            <a:spLocks noGrp="1"/>
          </p:cNvSpPr>
          <p:nvPr>
            <p:ph idx="1"/>
          </p:nvPr>
        </p:nvSpPr>
        <p:spPr/>
        <p:txBody>
          <a:bodyPr/>
          <a:lstStyle/>
          <a:p>
            <a:r>
              <a:rPr lang="en-US" dirty="0"/>
              <a:t>Advantages of a face-to-face meeting:</a:t>
            </a:r>
          </a:p>
          <a:p>
            <a:pPr marL="285750" indent="-285750">
              <a:buFont typeface="Arial" charset="0"/>
              <a:buChar char="•"/>
            </a:pPr>
            <a:r>
              <a:rPr lang="en-US" dirty="0"/>
              <a:t>You can observe body language and may be able to determine if an attendee’s statements match what he or she is thinking.</a:t>
            </a:r>
          </a:p>
          <a:p>
            <a:pPr marL="285750" indent="-285750">
              <a:buFont typeface="Arial" charset="0"/>
              <a:buChar char="•"/>
            </a:pPr>
            <a:r>
              <a:rPr lang="en-US" dirty="0"/>
              <a:t>You are able to give sensitive feedback or bad news to a person on a one-to-one basis.</a:t>
            </a:r>
          </a:p>
          <a:p>
            <a:pPr marL="285750" indent="-285750">
              <a:buFont typeface="Arial" charset="0"/>
              <a:buChar char="•"/>
            </a:pPr>
            <a:r>
              <a:rPr lang="en-US" dirty="0"/>
              <a:t>There is more likelihood that you will have the attendees’ full attention and eliminate multitasking, such as checking phones or working on laptops during the meeting. </a:t>
            </a:r>
          </a:p>
          <a:p>
            <a:pPr marL="285750" indent="-285750">
              <a:buFont typeface="Arial" charset="0"/>
              <a:buChar char="•"/>
            </a:pPr>
            <a:endParaRPr lang="en-US" dirty="0"/>
          </a:p>
        </p:txBody>
      </p:sp>
    </p:spTree>
    <p:extLst>
      <p:ext uri="{BB962C8B-B14F-4D97-AF65-F5344CB8AC3E}">
        <p14:creationId xmlns:p14="http://schemas.microsoft.com/office/powerpoint/2010/main" val="580608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Face-to-Face vs. Virtual Meetings (cont.)</a:t>
            </a:r>
          </a:p>
        </p:txBody>
      </p:sp>
      <p:sp>
        <p:nvSpPr>
          <p:cNvPr id="3" name="Content Placeholder 2"/>
          <p:cNvSpPr>
            <a:spLocks noGrp="1"/>
          </p:cNvSpPr>
          <p:nvPr>
            <p:ph idx="1"/>
          </p:nvPr>
        </p:nvSpPr>
        <p:spPr/>
        <p:txBody>
          <a:bodyPr/>
          <a:lstStyle/>
          <a:p>
            <a:r>
              <a:rPr lang="en-US" dirty="0"/>
              <a:t>Advantages of a virtual meeting:</a:t>
            </a:r>
          </a:p>
          <a:p>
            <a:pPr marL="285750" indent="-285750">
              <a:buFont typeface="Arial" charset="0"/>
              <a:buChar char="•"/>
            </a:pPr>
            <a:r>
              <a:rPr lang="en-US" dirty="0"/>
              <a:t>Virtual meetings are usually less expensive to hold when there are offsite attendees.</a:t>
            </a:r>
          </a:p>
          <a:p>
            <a:pPr marL="285750" indent="-285750">
              <a:buFont typeface="Arial" charset="0"/>
              <a:buChar char="•"/>
            </a:pPr>
            <a:r>
              <a:rPr lang="en-US" dirty="0"/>
              <a:t>The company experiences increased productivity by saving on travel time to the meeting for attendees who work offsite.</a:t>
            </a:r>
          </a:p>
          <a:p>
            <a:pPr marL="285750" indent="-285750">
              <a:buFont typeface="Arial" charset="0"/>
              <a:buChar char="•"/>
            </a:pPr>
            <a:r>
              <a:rPr lang="en-US" dirty="0"/>
              <a:t>Decisions may be made across significant geographical distances.</a:t>
            </a:r>
          </a:p>
          <a:p>
            <a:pPr marL="285750" indent="-285750">
              <a:buFont typeface="Arial" charset="0"/>
              <a:buChar char="•"/>
            </a:pPr>
            <a:endParaRPr lang="en-US" dirty="0"/>
          </a:p>
        </p:txBody>
      </p:sp>
    </p:spTree>
    <p:extLst>
      <p:ext uri="{BB962C8B-B14F-4D97-AF65-F5344CB8AC3E}">
        <p14:creationId xmlns:p14="http://schemas.microsoft.com/office/powerpoint/2010/main" val="99092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Face-to-Face vs. Virtual Meetings (cont.)</a:t>
            </a:r>
          </a:p>
        </p:txBody>
      </p:sp>
      <p:sp>
        <p:nvSpPr>
          <p:cNvPr id="3" name="Content Placeholder 2"/>
          <p:cNvSpPr>
            <a:spLocks noGrp="1"/>
          </p:cNvSpPr>
          <p:nvPr>
            <p:ph idx="1"/>
          </p:nvPr>
        </p:nvSpPr>
        <p:spPr/>
        <p:txBody>
          <a:bodyPr/>
          <a:lstStyle/>
          <a:p>
            <a:r>
              <a:rPr lang="en-US" dirty="0"/>
              <a:t>Disadvantages of face-to-face meeting:</a:t>
            </a:r>
          </a:p>
          <a:p>
            <a:pPr marL="285750" indent="-285750">
              <a:buFont typeface="Arial" charset="0"/>
              <a:buChar char="•"/>
            </a:pPr>
            <a:r>
              <a:rPr lang="en-US" dirty="0"/>
              <a:t>These meetings are more expensive to hold if they include offsite participants.</a:t>
            </a:r>
          </a:p>
          <a:p>
            <a:pPr marL="285750" indent="-285750">
              <a:buFont typeface="Arial" charset="0"/>
              <a:buChar char="•"/>
            </a:pPr>
            <a:r>
              <a:rPr lang="en-US" dirty="0"/>
              <a:t>Employee productivity is lost due to travel time for attendees who work offsite.</a:t>
            </a:r>
          </a:p>
          <a:p>
            <a:pPr marL="285750" indent="-285750">
              <a:buFont typeface="Arial" charset="0"/>
              <a:buChar char="•"/>
            </a:pPr>
            <a:r>
              <a:rPr lang="en-US" dirty="0"/>
              <a:t>There is more likelihood that attendees with problematic personalities may contribute to an ineffective meeting. During discussion, you may experience constant interrupters, know-it-alls and side conversations. </a:t>
            </a:r>
          </a:p>
        </p:txBody>
      </p:sp>
    </p:spTree>
    <p:extLst>
      <p:ext uri="{BB962C8B-B14F-4D97-AF65-F5344CB8AC3E}">
        <p14:creationId xmlns:p14="http://schemas.microsoft.com/office/powerpoint/2010/main" val="1356003864"/>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81C550-0564-0641-A10A-9343A347346E}" vid="{6F567143-0974-9F43-8E90-4BE8B5207F42}"/>
    </a:ext>
  </a:extLst>
</a:theme>
</file>

<file path=ppt/theme/theme2.xml><?xml version="1.0" encoding="utf-8"?>
<a:theme xmlns:a="http://schemas.openxmlformats.org/drawingml/2006/main" name="1_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81C550-0564-0641-A10A-9343A347346E}" vid="{6F567143-0974-9F43-8E90-4BE8B5207F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Communication</Template>
  <TotalTime>319</TotalTime>
  <Words>1281</Words>
  <Application>Microsoft Office PowerPoint</Application>
  <PresentationFormat>On-screen Show (4:3)</PresentationFormat>
  <Paragraphs>139</Paragraphs>
  <Slides>26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ＭＳ Ｐゴシック</vt:lpstr>
      <vt:lpstr>Arial</vt:lpstr>
      <vt:lpstr>Calibri</vt:lpstr>
      <vt:lpstr>Courier New</vt:lpstr>
      <vt:lpstr>Knowledge Center Design</vt:lpstr>
      <vt:lpstr>1_Knowledge Center Design</vt:lpstr>
      <vt:lpstr>Making Your Meetings Productive</vt:lpstr>
      <vt:lpstr>Introduction</vt:lpstr>
      <vt:lpstr>Agenda</vt:lpstr>
      <vt:lpstr>Reasons Not to Have a Meeting</vt:lpstr>
      <vt:lpstr>Reasons to Have a Meeting</vt:lpstr>
      <vt:lpstr>  Questions? Comments?</vt:lpstr>
      <vt:lpstr>Face-to-Face vs. Virtual Meetings </vt:lpstr>
      <vt:lpstr>Face-to-Face vs. Virtual Meetings (cont.)</vt:lpstr>
      <vt:lpstr>Face-to-Face vs. Virtual Meetings (cont.)</vt:lpstr>
      <vt:lpstr>Face-to-Face vs. Virtual Meeting (cont.)</vt:lpstr>
      <vt:lpstr>Questions? Comments?</vt:lpstr>
      <vt:lpstr>Preparation</vt:lpstr>
      <vt:lpstr>Preparation (cont.)</vt:lpstr>
      <vt:lpstr>Preparation (cont.)</vt:lpstr>
      <vt:lpstr> Questions? Comments?</vt:lpstr>
      <vt:lpstr>Conducting the Meeting</vt:lpstr>
      <vt:lpstr>Conducting the Meeting (cont.)</vt:lpstr>
      <vt:lpstr>Conducting (cont.)</vt:lpstr>
      <vt:lpstr>Questions? Comments?</vt:lpstr>
      <vt:lpstr>Meeting Follow-up</vt:lpstr>
      <vt:lpstr>Questions? Comments?</vt:lpstr>
      <vt:lpstr>Summary</vt:lpstr>
      <vt:lpstr>Summary (cont.)</vt:lpstr>
      <vt:lpstr>Summary (cont.)</vt:lpstr>
      <vt:lpstr>Questions? Comments?</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Patton, Erin</cp:lastModifiedBy>
  <cp:revision>96</cp:revision>
  <dcterms:created xsi:type="dcterms:W3CDTF">2016-09-06T14:18:07Z</dcterms:created>
  <dcterms:modified xsi:type="dcterms:W3CDTF">2018-01-13T21:03:26Z</dcterms:modified>
</cp:coreProperties>
</file>