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Lst>
  <p:notesMasterIdLst>
    <p:notesMasterId r:id="rId53"/>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2" r:id="rId17"/>
    <p:sldId id="273" r:id="rId18"/>
    <p:sldId id="274" r:id="rId19"/>
    <p:sldId id="275" r:id="rId20"/>
    <p:sldId id="277" r:id="rId21"/>
    <p:sldId id="279" r:id="rId22"/>
    <p:sldId id="280" r:id="rId23"/>
    <p:sldId id="282" r:id="rId24"/>
    <p:sldId id="284" r:id="rId25"/>
    <p:sldId id="285" r:id="rId26"/>
    <p:sldId id="286" r:id="rId27"/>
    <p:sldId id="287" r:id="rId28"/>
    <p:sldId id="288" r:id="rId29"/>
    <p:sldId id="290" r:id="rId30"/>
    <p:sldId id="292" r:id="rId31"/>
    <p:sldId id="293" r:id="rId32"/>
    <p:sldId id="294" r:id="rId33"/>
    <p:sldId id="295" r:id="rId34"/>
    <p:sldId id="296" r:id="rId35"/>
    <p:sldId id="297" r:id="rId36"/>
    <p:sldId id="298" r:id="rId37"/>
    <p:sldId id="299"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25"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35" autoAdjust="0"/>
    <p:restoredTop sz="93208" autoAdjust="0"/>
  </p:normalViewPr>
  <p:slideViewPr>
    <p:cSldViewPr snapToGrid="0" snapToObjects="1">
      <p:cViewPr varScale="1">
        <p:scale>
          <a:sx n="86" d="100"/>
          <a:sy n="86" d="100"/>
        </p:scale>
        <p:origin x="15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3F3-4F9D-BF47-A353CF780F1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3F3-4F9D-BF47-A353CF780F1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3F3-4F9D-BF47-A353CF780F11}"/>
            </c:ext>
          </c:extLst>
        </c:ser>
        <c:dLbls>
          <c:showLegendKey val="0"/>
          <c:showVal val="0"/>
          <c:showCatName val="0"/>
          <c:showSerName val="0"/>
          <c:showPercent val="0"/>
          <c:showBubbleSize val="0"/>
        </c:dLbls>
        <c:gapWidth val="219"/>
        <c:overlap val="-27"/>
        <c:axId val="518624224"/>
        <c:axId val="518623832"/>
      </c:barChart>
      <c:catAx>
        <c:axId val="51862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518623832"/>
        <c:crosses val="autoZero"/>
        <c:auto val="1"/>
        <c:lblAlgn val="ctr"/>
        <c:lblOffset val="100"/>
        <c:noMultiLvlLbl val="0"/>
      </c:catAx>
      <c:valAx>
        <c:axId val="518623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8624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FCD-4961-B881-608CCACDE8B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FCD-4961-B881-608CCACDE8B9}"/>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FCD-4961-B881-608CCACDE8B9}"/>
            </c:ext>
          </c:extLst>
        </c:ser>
        <c:dLbls>
          <c:showLegendKey val="0"/>
          <c:showVal val="0"/>
          <c:showCatName val="0"/>
          <c:showSerName val="0"/>
          <c:showPercent val="0"/>
          <c:showBubbleSize val="0"/>
        </c:dLbls>
        <c:gapWidth val="112"/>
        <c:axId val="518625008"/>
        <c:axId val="518625400"/>
      </c:barChart>
      <c:catAx>
        <c:axId val="518625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518625400"/>
        <c:crosses val="autoZero"/>
        <c:auto val="1"/>
        <c:lblAlgn val="ctr"/>
        <c:lblOffset val="100"/>
        <c:noMultiLvlLbl val="0"/>
      </c:catAx>
      <c:valAx>
        <c:axId val="518625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8625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8DB-47D3-9592-136DDAA358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8DB-47D3-9592-136DDAA358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8DB-47D3-9592-136DDAA358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8DB-47D3-9592-136DDAA358E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8DB-47D3-9592-136DDAA358EE}"/>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73-4DF4-9ACA-7B545B0CCDC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73-4DF4-9ACA-7B545B0CCDC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873-4DF4-9ACA-7B545B0CCD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73-4DF4-9ACA-7B545B0CCDC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873-4DF4-9ACA-7B545B0CCDC9}"/>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66C-4BB5-A709-52473F0D9CA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66C-4BB5-A709-52473F0D9CA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66C-4BB5-A709-52473F0D9CA3}"/>
            </c:ext>
          </c:extLst>
        </c:ser>
        <c:dLbls>
          <c:showLegendKey val="0"/>
          <c:showVal val="0"/>
          <c:showCatName val="0"/>
          <c:showSerName val="0"/>
          <c:showPercent val="0"/>
          <c:showBubbleSize val="0"/>
        </c:dLbls>
        <c:gapWidth val="219"/>
        <c:overlap val="-27"/>
        <c:axId val="438945696"/>
        <c:axId val="440873712"/>
      </c:barChart>
      <c:catAx>
        <c:axId val="43894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40873712"/>
        <c:crosses val="autoZero"/>
        <c:auto val="1"/>
        <c:lblAlgn val="ctr"/>
        <c:lblOffset val="100"/>
        <c:noMultiLvlLbl val="0"/>
      </c:catAx>
      <c:valAx>
        <c:axId val="44087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94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605-4935-BAE9-AD9C8E72ACE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605-4935-BAE9-AD9C8E72ACE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605-4935-BAE9-AD9C8E72ACE7}"/>
            </c:ext>
          </c:extLst>
        </c:ser>
        <c:dLbls>
          <c:showLegendKey val="0"/>
          <c:showVal val="0"/>
          <c:showCatName val="0"/>
          <c:showSerName val="0"/>
          <c:showPercent val="0"/>
          <c:showBubbleSize val="0"/>
        </c:dLbls>
        <c:gapWidth val="112"/>
        <c:axId val="520263496"/>
        <c:axId val="520263888"/>
      </c:barChart>
      <c:catAx>
        <c:axId val="520263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520263888"/>
        <c:crosses val="autoZero"/>
        <c:auto val="1"/>
        <c:lblAlgn val="ctr"/>
        <c:lblOffset val="100"/>
        <c:noMultiLvlLbl val="0"/>
      </c:catAx>
      <c:valAx>
        <c:axId val="520263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63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AC-4C5A-95A3-E520A73530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AC-4C5A-95A3-E520A73530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6AC-4C5A-95A3-E520A735303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6AC-4C5A-95A3-E520A735303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6AC-4C5A-95A3-E520A735303D}"/>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E0-459E-9991-4D65868D6C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E0-459E-9991-4D65868D6CF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E0-459E-9991-4D65868D6CF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E0-459E-9991-4D65868D6CF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94E0-459E-9991-4D65868D6CF5}"/>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56B94-F41B-477C-8213-4FD7B11B89FF}" type="datetimeFigureOut">
              <a:rPr lang="en-US" smtClean="0"/>
              <a:t>6/17/2019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44B53-1EEE-432F-9E9C-E96EFA4B2799}" type="slidenum">
              <a:rPr lang="en-US" smtClean="0"/>
              <a:t>‹#›</a:t>
            </a:fld>
            <a:endParaRPr lang="en-US" dirty="0"/>
          </a:p>
        </p:txBody>
      </p:sp>
    </p:spTree>
    <p:extLst>
      <p:ext uri="{BB962C8B-B14F-4D97-AF65-F5344CB8AC3E}">
        <p14:creationId xmlns:p14="http://schemas.microsoft.com/office/powerpoint/2010/main" val="2450066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This sample presentation is intended for presentation to supervisors who manage employees who telecommute. It is a sample presentation that must be customized to comply with the employer’s own policies and practices.</a:t>
            </a:r>
          </a:p>
          <a:p>
            <a:endParaRPr lang="en-US" altLang="en-US" dirty="0"/>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91AEBBA-4793-B049-96AF-DEDDF93B5C10}" type="slidenum">
              <a:rPr lang="en-US" altLang="en-US">
                <a:ea typeface="Arial" charset="0"/>
                <a:cs typeface="Arial" charset="0"/>
              </a:rPr>
              <a:pPr>
                <a:spcBef>
                  <a:spcPct val="0"/>
                </a:spcBef>
              </a:pPr>
              <a:t>2</a:t>
            </a:fld>
            <a:endParaRPr lang="en-US" altLang="en-US" dirty="0">
              <a:ea typeface="Arial" charset="0"/>
              <a:cs typeface="Arial" charset="0"/>
            </a:endParaRPr>
          </a:p>
        </p:txBody>
      </p:sp>
    </p:spTree>
    <p:extLst>
      <p:ext uri="{BB962C8B-B14F-4D97-AF65-F5344CB8AC3E}">
        <p14:creationId xmlns:p14="http://schemas.microsoft.com/office/powerpoint/2010/main" val="350905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5A596B2-3856-1540-B4E6-3A9DFD7ED86F}" type="slidenum">
              <a:rPr lang="en-US" altLang="en-US">
                <a:ea typeface="Arial" charset="0"/>
                <a:cs typeface="Arial" charset="0"/>
              </a:rPr>
              <a:pPr>
                <a:spcBef>
                  <a:spcPct val="0"/>
                </a:spcBef>
              </a:pPr>
              <a:t>11</a:t>
            </a:fld>
            <a:endParaRPr lang="en-US" altLang="en-US" dirty="0">
              <a:ea typeface="Arial" charset="0"/>
              <a:cs typeface="Arial" charset="0"/>
            </a:endParaRPr>
          </a:p>
        </p:txBody>
      </p:sp>
    </p:spTree>
    <p:extLst>
      <p:ext uri="{BB962C8B-B14F-4D97-AF65-F5344CB8AC3E}">
        <p14:creationId xmlns:p14="http://schemas.microsoft.com/office/powerpoint/2010/main" val="1530388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1859D0E-09E1-A549-B1CF-2CD090ECCE71}" type="slidenum">
              <a:rPr lang="en-US" altLang="en-US">
                <a:ea typeface="Arial" charset="0"/>
                <a:cs typeface="Arial" charset="0"/>
              </a:rPr>
              <a:pPr>
                <a:spcBef>
                  <a:spcPct val="0"/>
                </a:spcBef>
              </a:pPr>
              <a:t>12</a:t>
            </a:fld>
            <a:endParaRPr lang="en-US" altLang="en-US" dirty="0">
              <a:ea typeface="Arial" charset="0"/>
              <a:cs typeface="Arial" charset="0"/>
            </a:endParaRPr>
          </a:p>
        </p:txBody>
      </p:sp>
    </p:spTree>
    <p:extLst>
      <p:ext uri="{BB962C8B-B14F-4D97-AF65-F5344CB8AC3E}">
        <p14:creationId xmlns:p14="http://schemas.microsoft.com/office/powerpoint/2010/main" val="1748794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8C37601-AB2B-DB40-AC21-61DB80AA7ED5}" type="slidenum">
              <a:rPr lang="en-US" altLang="en-US">
                <a:ea typeface="Arial" charset="0"/>
                <a:cs typeface="Arial" charset="0"/>
              </a:rPr>
              <a:pPr>
                <a:spcBef>
                  <a:spcPct val="0"/>
                </a:spcBef>
              </a:pPr>
              <a:t>13</a:t>
            </a:fld>
            <a:endParaRPr lang="en-US" altLang="en-US" dirty="0">
              <a:ea typeface="Arial" charset="0"/>
              <a:cs typeface="Arial" charset="0"/>
            </a:endParaRPr>
          </a:p>
        </p:txBody>
      </p:sp>
    </p:spTree>
    <p:extLst>
      <p:ext uri="{BB962C8B-B14F-4D97-AF65-F5344CB8AC3E}">
        <p14:creationId xmlns:p14="http://schemas.microsoft.com/office/powerpoint/2010/main" val="336887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A0855A6-F306-5745-96AD-8BDFD609CEF8}" type="slidenum">
              <a:rPr lang="en-US" altLang="en-US">
                <a:ea typeface="Arial" charset="0"/>
                <a:cs typeface="Arial" charset="0"/>
              </a:rPr>
              <a:pPr>
                <a:spcBef>
                  <a:spcPct val="0"/>
                </a:spcBef>
              </a:pPr>
              <a:t>14</a:t>
            </a:fld>
            <a:endParaRPr lang="en-US" altLang="en-US" dirty="0">
              <a:ea typeface="Arial" charset="0"/>
              <a:cs typeface="Arial" charset="0"/>
            </a:endParaRPr>
          </a:p>
        </p:txBody>
      </p:sp>
    </p:spTree>
    <p:extLst>
      <p:ext uri="{BB962C8B-B14F-4D97-AF65-F5344CB8AC3E}">
        <p14:creationId xmlns:p14="http://schemas.microsoft.com/office/powerpoint/2010/main" val="207869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13ED92D-AD9C-AB45-8F3D-065E2A3347CF}" type="slidenum">
              <a:rPr lang="en-US" altLang="en-US">
                <a:ea typeface="Arial" charset="0"/>
                <a:cs typeface="Arial" charset="0"/>
              </a:rPr>
              <a:pPr>
                <a:spcBef>
                  <a:spcPct val="0"/>
                </a:spcBef>
              </a:pPr>
              <a:t>15</a:t>
            </a:fld>
            <a:endParaRPr lang="en-US" altLang="en-US" dirty="0">
              <a:ea typeface="Arial" charset="0"/>
              <a:cs typeface="Arial" charset="0"/>
            </a:endParaRPr>
          </a:p>
        </p:txBody>
      </p:sp>
    </p:spTree>
    <p:extLst>
      <p:ext uri="{BB962C8B-B14F-4D97-AF65-F5344CB8AC3E}">
        <p14:creationId xmlns:p14="http://schemas.microsoft.com/office/powerpoint/2010/main" val="375312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Note to presenter: Check/review your company policies and customize when necessary.</a:t>
            </a:r>
          </a:p>
          <a:p>
            <a:endParaRPr lang="en-US" altLang="en-US" dirty="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A3A6237-C97C-884E-BA80-F6540E324F0D}" type="slidenum">
              <a:rPr lang="en-US" altLang="en-US">
                <a:ea typeface="Arial" charset="0"/>
                <a:cs typeface="Arial" charset="0"/>
              </a:rPr>
              <a:pPr>
                <a:spcBef>
                  <a:spcPct val="0"/>
                </a:spcBef>
              </a:pPr>
              <a:t>16</a:t>
            </a:fld>
            <a:endParaRPr lang="en-US" altLang="en-US" dirty="0">
              <a:ea typeface="Arial" charset="0"/>
              <a:cs typeface="Arial" charset="0"/>
            </a:endParaRPr>
          </a:p>
        </p:txBody>
      </p:sp>
    </p:spTree>
    <p:extLst>
      <p:ext uri="{BB962C8B-B14F-4D97-AF65-F5344CB8AC3E}">
        <p14:creationId xmlns:p14="http://schemas.microsoft.com/office/powerpoint/2010/main" val="3243958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Note to presenter: Check/review your company policies and customize when necessary.</a:t>
            </a:r>
          </a:p>
          <a:p>
            <a:endParaRPr lang="en-US" altLang="en-US" dirty="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A3A6237-C97C-884E-BA80-F6540E324F0D}" type="slidenum">
              <a:rPr lang="en-US" altLang="en-US">
                <a:ea typeface="Arial" charset="0"/>
                <a:cs typeface="Arial" charset="0"/>
              </a:rPr>
              <a:pPr>
                <a:spcBef>
                  <a:spcPct val="0"/>
                </a:spcBef>
              </a:pPr>
              <a:t>17</a:t>
            </a:fld>
            <a:endParaRPr lang="en-US" altLang="en-US" dirty="0">
              <a:ea typeface="Arial" charset="0"/>
              <a:cs typeface="Arial" charset="0"/>
            </a:endParaRPr>
          </a:p>
        </p:txBody>
      </p:sp>
    </p:spTree>
    <p:extLst>
      <p:ext uri="{BB962C8B-B14F-4D97-AF65-F5344CB8AC3E}">
        <p14:creationId xmlns:p14="http://schemas.microsoft.com/office/powerpoint/2010/main" val="1433623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buFontTx/>
              <a:buNone/>
            </a:pPr>
            <a:r>
              <a:rPr lang="en-US" altLang="en-US" b="0" dirty="0"/>
              <a:t>Note to presenter: Check/review your company policies and customize when necessary.</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C7F3176-2BEE-F74A-9332-5DB2CA0E3B29}" type="slidenum">
              <a:rPr lang="en-US" altLang="en-US">
                <a:ea typeface="Arial" charset="0"/>
                <a:cs typeface="Arial" charset="0"/>
              </a:rPr>
              <a:pPr>
                <a:spcBef>
                  <a:spcPct val="0"/>
                </a:spcBef>
              </a:pPr>
              <a:t>18</a:t>
            </a:fld>
            <a:endParaRPr lang="en-US" altLang="en-US" dirty="0">
              <a:ea typeface="Arial" charset="0"/>
              <a:cs typeface="Arial" charset="0"/>
            </a:endParaRPr>
          </a:p>
        </p:txBody>
      </p:sp>
    </p:spTree>
    <p:extLst>
      <p:ext uri="{BB962C8B-B14F-4D97-AF65-F5344CB8AC3E}">
        <p14:creationId xmlns:p14="http://schemas.microsoft.com/office/powerpoint/2010/main" val="188941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dirty="0"/>
              <a:t>Note to presenter: Check/review your company policies and customize when necessary.</a:t>
            </a:r>
          </a:p>
          <a:p>
            <a:endParaRPr lang="en-US" altLang="en-US"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73A827A-B732-2D43-8713-3BA06854AB84}" type="slidenum">
              <a:rPr lang="en-US" altLang="en-US">
                <a:ea typeface="Arial" charset="0"/>
                <a:cs typeface="Arial" charset="0"/>
              </a:rPr>
              <a:pPr>
                <a:spcBef>
                  <a:spcPct val="0"/>
                </a:spcBef>
              </a:pPr>
              <a:t>19</a:t>
            </a:fld>
            <a:endParaRPr lang="en-US" altLang="en-US" dirty="0">
              <a:ea typeface="Arial" charset="0"/>
              <a:cs typeface="Arial" charset="0"/>
            </a:endParaRPr>
          </a:p>
        </p:txBody>
      </p:sp>
    </p:spTree>
    <p:extLst>
      <p:ext uri="{BB962C8B-B14F-4D97-AF65-F5344CB8AC3E}">
        <p14:creationId xmlns:p14="http://schemas.microsoft.com/office/powerpoint/2010/main" val="336031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FDFA7AB-2294-DB42-92ED-041EF529263C}" type="slidenum">
              <a:rPr lang="en-US" altLang="en-US">
                <a:ea typeface="Arial" charset="0"/>
                <a:cs typeface="Arial" charset="0"/>
              </a:rPr>
              <a:pPr>
                <a:spcBef>
                  <a:spcPct val="0"/>
                </a:spcBef>
              </a:pPr>
              <a:t>21</a:t>
            </a:fld>
            <a:endParaRPr lang="en-US" altLang="en-US" dirty="0">
              <a:ea typeface="Arial" charset="0"/>
              <a:cs typeface="Arial" charset="0"/>
            </a:endParaRPr>
          </a:p>
        </p:txBody>
      </p:sp>
    </p:spTree>
    <p:extLst>
      <p:ext uri="{BB962C8B-B14F-4D97-AF65-F5344CB8AC3E}">
        <p14:creationId xmlns:p14="http://schemas.microsoft.com/office/powerpoint/2010/main" val="17667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3B00395-C67A-5643-8599-D50F59DAF014}" type="slidenum">
              <a:rPr lang="en-US" altLang="en-US">
                <a:ea typeface="Arial" charset="0"/>
                <a:cs typeface="Arial" charset="0"/>
              </a:rPr>
              <a:pPr>
                <a:spcBef>
                  <a:spcPct val="0"/>
                </a:spcBef>
              </a:pPr>
              <a:t>3</a:t>
            </a:fld>
            <a:endParaRPr lang="en-US" altLang="en-US" dirty="0">
              <a:ea typeface="Arial" charset="0"/>
              <a:cs typeface="Arial" charset="0"/>
            </a:endParaRPr>
          </a:p>
        </p:txBody>
      </p:sp>
    </p:spTree>
    <p:extLst>
      <p:ext uri="{BB962C8B-B14F-4D97-AF65-F5344CB8AC3E}">
        <p14:creationId xmlns:p14="http://schemas.microsoft.com/office/powerpoint/2010/main" val="2872706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E79E19D-54CC-8E48-98D1-283C8CCA8426}" type="slidenum">
              <a:rPr lang="en-US" altLang="en-US">
                <a:ea typeface="Arial" charset="0"/>
                <a:cs typeface="Arial" charset="0"/>
              </a:rPr>
              <a:pPr>
                <a:spcBef>
                  <a:spcPct val="0"/>
                </a:spcBef>
              </a:pPr>
              <a:t>22</a:t>
            </a:fld>
            <a:endParaRPr lang="en-US" altLang="en-US" dirty="0">
              <a:ea typeface="Arial" charset="0"/>
              <a:cs typeface="Arial" charset="0"/>
            </a:endParaRPr>
          </a:p>
        </p:txBody>
      </p:sp>
    </p:spTree>
    <p:extLst>
      <p:ext uri="{BB962C8B-B14F-4D97-AF65-F5344CB8AC3E}">
        <p14:creationId xmlns:p14="http://schemas.microsoft.com/office/powerpoint/2010/main" val="1642892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1859D0E-09E1-A549-B1CF-2CD090ECCE71}" type="slidenum">
              <a:rPr lang="en-US" altLang="en-US">
                <a:ea typeface="Arial" charset="0"/>
                <a:cs typeface="Arial" charset="0"/>
              </a:rPr>
              <a:pPr>
                <a:spcBef>
                  <a:spcPct val="0"/>
                </a:spcBef>
              </a:pPr>
              <a:t>23</a:t>
            </a:fld>
            <a:endParaRPr lang="en-US" altLang="en-US" dirty="0">
              <a:ea typeface="Arial" charset="0"/>
              <a:cs typeface="Arial" charset="0"/>
            </a:endParaRPr>
          </a:p>
        </p:txBody>
      </p:sp>
    </p:spTree>
    <p:extLst>
      <p:ext uri="{BB962C8B-B14F-4D97-AF65-F5344CB8AC3E}">
        <p14:creationId xmlns:p14="http://schemas.microsoft.com/office/powerpoint/2010/main" val="2100007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Check/review your company policies and customize when necessary.</a:t>
            </a:r>
          </a:p>
          <a:p>
            <a:endParaRPr lang="en-US" altLang="en-US" dirty="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AB32E86-8E7D-5247-8901-AEF63CDC1C26}" type="slidenum">
              <a:rPr lang="en-US" altLang="en-US">
                <a:ea typeface="Arial" charset="0"/>
                <a:cs typeface="Arial" charset="0"/>
              </a:rPr>
              <a:pPr>
                <a:spcBef>
                  <a:spcPct val="0"/>
                </a:spcBef>
              </a:pPr>
              <a:t>24</a:t>
            </a:fld>
            <a:endParaRPr lang="en-US" altLang="en-US" dirty="0">
              <a:ea typeface="Arial" charset="0"/>
              <a:cs typeface="Arial" charset="0"/>
            </a:endParaRPr>
          </a:p>
        </p:txBody>
      </p:sp>
    </p:spTree>
    <p:extLst>
      <p:ext uri="{BB962C8B-B14F-4D97-AF65-F5344CB8AC3E}">
        <p14:creationId xmlns:p14="http://schemas.microsoft.com/office/powerpoint/2010/main" val="310409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Check/review your company policies and customize when necessary.</a:t>
            </a:r>
          </a:p>
          <a:p>
            <a:endParaRPr lang="en-US" altLang="en-US" dirty="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AB32E86-8E7D-5247-8901-AEF63CDC1C26}" type="slidenum">
              <a:rPr lang="en-US" altLang="en-US">
                <a:ea typeface="Arial" charset="0"/>
                <a:cs typeface="Arial" charset="0"/>
              </a:rPr>
              <a:pPr>
                <a:spcBef>
                  <a:spcPct val="0"/>
                </a:spcBef>
              </a:pPr>
              <a:t>25</a:t>
            </a:fld>
            <a:endParaRPr lang="en-US" altLang="en-US" dirty="0">
              <a:ea typeface="Arial" charset="0"/>
              <a:cs typeface="Arial" charset="0"/>
            </a:endParaRPr>
          </a:p>
        </p:txBody>
      </p:sp>
    </p:spTree>
    <p:extLst>
      <p:ext uri="{BB962C8B-B14F-4D97-AF65-F5344CB8AC3E}">
        <p14:creationId xmlns:p14="http://schemas.microsoft.com/office/powerpoint/2010/main" val="3658533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Review your company policies and customize when necessary.</a:t>
            </a:r>
          </a:p>
          <a:p>
            <a:endParaRPr lang="en-US"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7E530F1-AF2C-114A-AB26-67F9BF3F97AA}" type="slidenum">
              <a:rPr lang="en-US" altLang="en-US">
                <a:ea typeface="Arial" charset="0"/>
                <a:cs typeface="Arial" charset="0"/>
              </a:rPr>
              <a:pPr>
                <a:spcBef>
                  <a:spcPct val="0"/>
                </a:spcBef>
              </a:pPr>
              <a:t>27</a:t>
            </a:fld>
            <a:endParaRPr lang="en-US" altLang="en-US" dirty="0">
              <a:ea typeface="Arial" charset="0"/>
              <a:cs typeface="Arial" charset="0"/>
            </a:endParaRPr>
          </a:p>
        </p:txBody>
      </p:sp>
    </p:spTree>
    <p:extLst>
      <p:ext uri="{BB962C8B-B14F-4D97-AF65-F5344CB8AC3E}">
        <p14:creationId xmlns:p14="http://schemas.microsoft.com/office/powerpoint/2010/main" val="2050012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Review your company policies and customize when necessary.</a:t>
            </a:r>
          </a:p>
          <a:p>
            <a:endParaRPr lang="en-US" alt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BEEA91B-6C72-5146-B3F7-45640430E6F0}" type="slidenum">
              <a:rPr lang="en-US" altLang="en-US">
                <a:ea typeface="Arial" charset="0"/>
                <a:cs typeface="Arial" charset="0"/>
              </a:rPr>
              <a:pPr>
                <a:spcBef>
                  <a:spcPct val="0"/>
                </a:spcBef>
              </a:pPr>
              <a:t>28</a:t>
            </a:fld>
            <a:endParaRPr lang="en-US" altLang="en-US" dirty="0">
              <a:ea typeface="Arial" charset="0"/>
              <a:cs typeface="Arial" charset="0"/>
            </a:endParaRPr>
          </a:p>
        </p:txBody>
      </p:sp>
    </p:spTree>
    <p:extLst>
      <p:ext uri="{BB962C8B-B14F-4D97-AF65-F5344CB8AC3E}">
        <p14:creationId xmlns:p14="http://schemas.microsoft.com/office/powerpoint/2010/main" val="3493997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819C68D-C41C-A346-BC46-65631C952BF9}" type="slidenum">
              <a:rPr lang="en-US" altLang="en-US">
                <a:ea typeface="Arial" charset="0"/>
                <a:cs typeface="Arial" charset="0"/>
              </a:rPr>
              <a:pPr>
                <a:spcBef>
                  <a:spcPct val="0"/>
                </a:spcBef>
              </a:pPr>
              <a:t>30</a:t>
            </a:fld>
            <a:endParaRPr lang="en-US" altLang="en-US" dirty="0">
              <a:ea typeface="Arial" charset="0"/>
              <a:cs typeface="Arial" charset="0"/>
            </a:endParaRPr>
          </a:p>
        </p:txBody>
      </p:sp>
    </p:spTree>
    <p:extLst>
      <p:ext uri="{BB962C8B-B14F-4D97-AF65-F5344CB8AC3E}">
        <p14:creationId xmlns:p14="http://schemas.microsoft.com/office/powerpoint/2010/main" val="714356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Customize to your organization’s policy.</a:t>
            </a:r>
          </a:p>
          <a:p>
            <a:endParaRPr lang="en-US" alt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190583C-E715-9F4C-B146-0D5F14E06AA0}" type="slidenum">
              <a:rPr lang="en-US" altLang="en-US">
                <a:ea typeface="Arial" charset="0"/>
                <a:cs typeface="Arial" charset="0"/>
              </a:rPr>
              <a:pPr>
                <a:spcBef>
                  <a:spcPct val="0"/>
                </a:spcBef>
              </a:pPr>
              <a:t>31</a:t>
            </a:fld>
            <a:endParaRPr lang="en-US" altLang="en-US" dirty="0">
              <a:ea typeface="Arial" charset="0"/>
              <a:cs typeface="Arial" charset="0"/>
            </a:endParaRPr>
          </a:p>
        </p:txBody>
      </p:sp>
    </p:spTree>
    <p:extLst>
      <p:ext uri="{BB962C8B-B14F-4D97-AF65-F5344CB8AC3E}">
        <p14:creationId xmlns:p14="http://schemas.microsoft.com/office/powerpoint/2010/main" val="3031533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BC2D64B-D48A-1945-AD42-0A59E78A14E1}" type="slidenum">
              <a:rPr lang="en-US" altLang="en-US">
                <a:ea typeface="Arial" charset="0"/>
                <a:cs typeface="Arial" charset="0"/>
              </a:rPr>
              <a:pPr>
                <a:spcBef>
                  <a:spcPct val="0"/>
                </a:spcBef>
              </a:pPr>
              <a:t>32</a:t>
            </a:fld>
            <a:endParaRPr lang="en-US" altLang="en-US" dirty="0">
              <a:ea typeface="Arial" charset="0"/>
              <a:cs typeface="Arial" charset="0"/>
            </a:endParaRPr>
          </a:p>
        </p:txBody>
      </p:sp>
    </p:spTree>
    <p:extLst>
      <p:ext uri="{BB962C8B-B14F-4D97-AF65-F5344CB8AC3E}">
        <p14:creationId xmlns:p14="http://schemas.microsoft.com/office/powerpoint/2010/main" val="2880171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BB63F09-852D-4549-B1A6-F8730809D59A}" type="slidenum">
              <a:rPr lang="en-US" altLang="en-US">
                <a:ea typeface="Arial" charset="0"/>
                <a:cs typeface="Arial" charset="0"/>
              </a:rPr>
              <a:pPr>
                <a:spcBef>
                  <a:spcPct val="0"/>
                </a:spcBef>
              </a:pPr>
              <a:t>33</a:t>
            </a:fld>
            <a:endParaRPr lang="en-US" altLang="en-US" dirty="0">
              <a:ea typeface="Arial" charset="0"/>
              <a:cs typeface="Arial" charset="0"/>
            </a:endParaRPr>
          </a:p>
        </p:txBody>
      </p:sp>
    </p:spTree>
    <p:extLst>
      <p:ext uri="{BB962C8B-B14F-4D97-AF65-F5344CB8AC3E}">
        <p14:creationId xmlns:p14="http://schemas.microsoft.com/office/powerpoint/2010/main" val="13139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Customize to your organization by including job titles when possible. Distribute your company policies.</a:t>
            </a:r>
          </a:p>
          <a:p>
            <a:endParaRPr lang="en-US" altLang="en-US" dirty="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51EED1A-462D-4542-A638-18B56FF2C033}" type="slidenum">
              <a:rPr lang="en-US" altLang="en-US">
                <a:ea typeface="Arial" charset="0"/>
                <a:cs typeface="Arial" charset="0"/>
              </a:rPr>
              <a:pPr>
                <a:spcBef>
                  <a:spcPct val="0"/>
                </a:spcBef>
              </a:pPr>
              <a:t>4</a:t>
            </a:fld>
            <a:endParaRPr lang="en-US" altLang="en-US" dirty="0">
              <a:ea typeface="Arial" charset="0"/>
              <a:cs typeface="Arial" charset="0"/>
            </a:endParaRPr>
          </a:p>
        </p:txBody>
      </p:sp>
    </p:spTree>
    <p:extLst>
      <p:ext uri="{BB962C8B-B14F-4D97-AF65-F5344CB8AC3E}">
        <p14:creationId xmlns:p14="http://schemas.microsoft.com/office/powerpoint/2010/main" val="163748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3C25F9-FFEB-CC4A-B081-CDBE67923CE1}" type="slidenum">
              <a:rPr lang="en-US" altLang="en-US">
                <a:ea typeface="Arial" charset="0"/>
                <a:cs typeface="Arial" charset="0"/>
              </a:rPr>
              <a:pPr>
                <a:spcBef>
                  <a:spcPct val="0"/>
                </a:spcBef>
              </a:pPr>
              <a:t>34</a:t>
            </a:fld>
            <a:endParaRPr lang="en-US" altLang="en-US" dirty="0">
              <a:ea typeface="Arial" charset="0"/>
              <a:cs typeface="Arial" charset="0"/>
            </a:endParaRPr>
          </a:p>
        </p:txBody>
      </p:sp>
    </p:spTree>
    <p:extLst>
      <p:ext uri="{BB962C8B-B14F-4D97-AF65-F5344CB8AC3E}">
        <p14:creationId xmlns:p14="http://schemas.microsoft.com/office/powerpoint/2010/main" val="971414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3C25F9-FFEB-CC4A-B081-CDBE67923CE1}" type="slidenum">
              <a:rPr lang="en-US" altLang="en-US">
                <a:ea typeface="Arial" charset="0"/>
                <a:cs typeface="Arial" charset="0"/>
              </a:rPr>
              <a:pPr>
                <a:spcBef>
                  <a:spcPct val="0"/>
                </a:spcBef>
              </a:pPr>
              <a:t>35</a:t>
            </a:fld>
            <a:endParaRPr lang="en-US" altLang="en-US" dirty="0">
              <a:ea typeface="Arial" charset="0"/>
              <a:cs typeface="Arial" charset="0"/>
            </a:endParaRPr>
          </a:p>
        </p:txBody>
      </p:sp>
    </p:spTree>
    <p:extLst>
      <p:ext uri="{BB962C8B-B14F-4D97-AF65-F5344CB8AC3E}">
        <p14:creationId xmlns:p14="http://schemas.microsoft.com/office/powerpoint/2010/main" val="324373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304B245-D3DA-DD43-8BA3-89A5DAC7C1A1}" type="slidenum">
              <a:rPr lang="en-US" altLang="en-US">
                <a:ea typeface="Arial" charset="0"/>
                <a:cs typeface="Arial" charset="0"/>
              </a:rPr>
              <a:pPr>
                <a:spcBef>
                  <a:spcPct val="0"/>
                </a:spcBef>
              </a:pPr>
              <a:t>36</a:t>
            </a:fld>
            <a:endParaRPr lang="en-US" altLang="en-US" dirty="0">
              <a:ea typeface="Arial" charset="0"/>
              <a:cs typeface="Arial" charset="0"/>
            </a:endParaRPr>
          </a:p>
        </p:txBody>
      </p:sp>
    </p:spTree>
    <p:extLst>
      <p:ext uri="{BB962C8B-B14F-4D97-AF65-F5344CB8AC3E}">
        <p14:creationId xmlns:p14="http://schemas.microsoft.com/office/powerpoint/2010/main" val="2278921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t>Note to presenter:</a:t>
            </a:r>
            <a:r>
              <a:rPr lang="en-US" altLang="en-US" baseline="0" dirty="0"/>
              <a:t> Customize for your company. </a:t>
            </a:r>
            <a:endParaRPr lang="en-US" altLang="en-US"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D6A1B0C-F4EF-9042-AA55-5DDBADD08DBC}" type="slidenum">
              <a:rPr lang="en-US" altLang="en-US">
                <a:ea typeface="Arial" charset="0"/>
                <a:cs typeface="Arial" charset="0"/>
              </a:rPr>
              <a:pPr>
                <a:spcBef>
                  <a:spcPct val="0"/>
                </a:spcBef>
              </a:pPr>
              <a:t>38</a:t>
            </a:fld>
            <a:endParaRPr lang="en-US" altLang="en-US" dirty="0">
              <a:ea typeface="Arial" charset="0"/>
              <a:cs typeface="Arial" charset="0"/>
            </a:endParaRPr>
          </a:p>
        </p:txBody>
      </p:sp>
    </p:spTree>
    <p:extLst>
      <p:ext uri="{BB962C8B-B14F-4D97-AF65-F5344CB8AC3E}">
        <p14:creationId xmlns:p14="http://schemas.microsoft.com/office/powerpoint/2010/main" val="2620516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EE1FF4D-A8B6-9D47-8E6C-C7F9AC935259}" type="slidenum">
              <a:rPr lang="en-US" altLang="en-US">
                <a:ea typeface="Arial" charset="0"/>
                <a:cs typeface="Arial" charset="0"/>
              </a:rPr>
              <a:pPr>
                <a:spcBef>
                  <a:spcPct val="0"/>
                </a:spcBef>
              </a:pPr>
              <a:t>40</a:t>
            </a:fld>
            <a:endParaRPr lang="en-US" altLang="en-US" dirty="0">
              <a:ea typeface="Arial" charset="0"/>
              <a:cs typeface="Arial" charset="0"/>
            </a:endParaRPr>
          </a:p>
        </p:txBody>
      </p:sp>
    </p:spTree>
    <p:extLst>
      <p:ext uri="{BB962C8B-B14F-4D97-AF65-F5344CB8AC3E}">
        <p14:creationId xmlns:p14="http://schemas.microsoft.com/office/powerpoint/2010/main" val="2793734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EE1FF4D-A8B6-9D47-8E6C-C7F9AC935259}" type="slidenum">
              <a:rPr lang="en-US" altLang="en-US">
                <a:ea typeface="Arial" charset="0"/>
                <a:cs typeface="Arial" charset="0"/>
              </a:rPr>
              <a:pPr>
                <a:spcBef>
                  <a:spcPct val="0"/>
                </a:spcBef>
              </a:pPr>
              <a:t>41</a:t>
            </a:fld>
            <a:endParaRPr lang="en-US" altLang="en-US" dirty="0">
              <a:ea typeface="Arial" charset="0"/>
              <a:cs typeface="Arial" charset="0"/>
            </a:endParaRPr>
          </a:p>
        </p:txBody>
      </p:sp>
    </p:spTree>
    <p:extLst>
      <p:ext uri="{BB962C8B-B14F-4D97-AF65-F5344CB8AC3E}">
        <p14:creationId xmlns:p14="http://schemas.microsoft.com/office/powerpoint/2010/main" val="3996560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8C56865-6A62-1E4F-8025-DA71CF600AF8}" type="slidenum">
              <a:rPr lang="en-US" altLang="en-US">
                <a:ea typeface="Arial" charset="0"/>
                <a:cs typeface="Arial" charset="0"/>
              </a:rPr>
              <a:pPr>
                <a:spcBef>
                  <a:spcPct val="0"/>
                </a:spcBef>
              </a:pPr>
              <a:t>42</a:t>
            </a:fld>
            <a:endParaRPr lang="en-US" altLang="en-US" dirty="0">
              <a:ea typeface="Arial" charset="0"/>
              <a:cs typeface="Arial" charset="0"/>
            </a:endParaRPr>
          </a:p>
        </p:txBody>
      </p:sp>
    </p:spTree>
    <p:extLst>
      <p:ext uri="{BB962C8B-B14F-4D97-AF65-F5344CB8AC3E}">
        <p14:creationId xmlns:p14="http://schemas.microsoft.com/office/powerpoint/2010/main" val="1548846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8C56865-6A62-1E4F-8025-DA71CF600AF8}" type="slidenum">
              <a:rPr lang="en-US" altLang="en-US">
                <a:ea typeface="Arial" charset="0"/>
                <a:cs typeface="Arial" charset="0"/>
              </a:rPr>
              <a:pPr>
                <a:spcBef>
                  <a:spcPct val="0"/>
                </a:spcBef>
              </a:pPr>
              <a:t>43</a:t>
            </a:fld>
            <a:endParaRPr lang="en-US" altLang="en-US" dirty="0">
              <a:ea typeface="Arial" charset="0"/>
              <a:cs typeface="Arial" charset="0"/>
            </a:endParaRPr>
          </a:p>
        </p:txBody>
      </p:sp>
    </p:spTree>
    <p:extLst>
      <p:ext uri="{BB962C8B-B14F-4D97-AF65-F5344CB8AC3E}">
        <p14:creationId xmlns:p14="http://schemas.microsoft.com/office/powerpoint/2010/main" val="4077134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14A353E-4FC1-4A49-BC64-C0A60758CB59}" type="slidenum">
              <a:rPr lang="en-US" altLang="en-US">
                <a:ea typeface="Arial" charset="0"/>
                <a:cs typeface="Arial" charset="0"/>
              </a:rPr>
              <a:pPr>
                <a:spcBef>
                  <a:spcPct val="0"/>
                </a:spcBef>
              </a:pPr>
              <a:t>44</a:t>
            </a:fld>
            <a:endParaRPr lang="en-US" altLang="en-US" dirty="0">
              <a:ea typeface="Arial" charset="0"/>
              <a:cs typeface="Arial" charset="0"/>
            </a:endParaRPr>
          </a:p>
        </p:txBody>
      </p:sp>
    </p:spTree>
    <p:extLst>
      <p:ext uri="{BB962C8B-B14F-4D97-AF65-F5344CB8AC3E}">
        <p14:creationId xmlns:p14="http://schemas.microsoft.com/office/powerpoint/2010/main" val="32217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14A353E-4FC1-4A49-BC64-C0A60758CB59}" type="slidenum">
              <a:rPr lang="en-US" altLang="en-US">
                <a:ea typeface="Arial" charset="0"/>
                <a:cs typeface="Arial" charset="0"/>
              </a:rPr>
              <a:pPr>
                <a:spcBef>
                  <a:spcPct val="0"/>
                </a:spcBef>
              </a:pPr>
              <a:t>45</a:t>
            </a:fld>
            <a:endParaRPr lang="en-US" altLang="en-US" dirty="0">
              <a:ea typeface="Arial" charset="0"/>
              <a:cs typeface="Arial" charset="0"/>
            </a:endParaRPr>
          </a:p>
        </p:txBody>
      </p:sp>
    </p:spTree>
    <p:extLst>
      <p:ext uri="{BB962C8B-B14F-4D97-AF65-F5344CB8AC3E}">
        <p14:creationId xmlns:p14="http://schemas.microsoft.com/office/powerpoint/2010/main" val="223262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F5875D6-D405-AD4E-96EB-DB8F2543F1B6}" type="slidenum">
              <a:rPr lang="en-US" altLang="en-US">
                <a:ea typeface="Arial" charset="0"/>
                <a:cs typeface="Arial" charset="0"/>
              </a:rPr>
              <a:pPr>
                <a:spcBef>
                  <a:spcPct val="0"/>
                </a:spcBef>
              </a:pPr>
              <a:t>5</a:t>
            </a:fld>
            <a:endParaRPr lang="en-US" altLang="en-US" dirty="0">
              <a:ea typeface="Arial" charset="0"/>
              <a:cs typeface="Arial" charset="0"/>
            </a:endParaRPr>
          </a:p>
        </p:txBody>
      </p:sp>
    </p:spTree>
    <p:extLst>
      <p:ext uri="{BB962C8B-B14F-4D97-AF65-F5344CB8AC3E}">
        <p14:creationId xmlns:p14="http://schemas.microsoft.com/office/powerpoint/2010/main" val="78802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5F3C573-64ED-0141-9EDF-3A05BA530C24}" type="slidenum">
              <a:rPr lang="en-US" altLang="en-US">
                <a:ea typeface="Arial" charset="0"/>
                <a:cs typeface="Arial" charset="0"/>
              </a:rPr>
              <a:pPr>
                <a:spcBef>
                  <a:spcPct val="0"/>
                </a:spcBef>
              </a:pPr>
              <a:t>46</a:t>
            </a:fld>
            <a:endParaRPr lang="en-US" altLang="en-US" dirty="0">
              <a:ea typeface="Arial" charset="0"/>
              <a:cs typeface="Arial" charset="0"/>
            </a:endParaRPr>
          </a:p>
        </p:txBody>
      </p:sp>
    </p:spTree>
    <p:extLst>
      <p:ext uri="{BB962C8B-B14F-4D97-AF65-F5344CB8AC3E}">
        <p14:creationId xmlns:p14="http://schemas.microsoft.com/office/powerpoint/2010/main" val="2635657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079297E-7DD6-434D-A1D9-56935C485CA3}" type="slidenum">
              <a:rPr lang="en-US" altLang="en-US">
                <a:ea typeface="Arial" charset="0"/>
                <a:cs typeface="Arial" charset="0"/>
              </a:rPr>
              <a:pPr>
                <a:spcBef>
                  <a:spcPct val="0"/>
                </a:spcBef>
              </a:pPr>
              <a:t>48</a:t>
            </a:fld>
            <a:endParaRPr lang="en-US" altLang="en-US" dirty="0">
              <a:ea typeface="Arial" charset="0"/>
              <a:cs typeface="Arial" charset="0"/>
            </a:endParaRPr>
          </a:p>
        </p:txBody>
      </p:sp>
    </p:spTree>
    <p:extLst>
      <p:ext uri="{BB962C8B-B14F-4D97-AF65-F5344CB8AC3E}">
        <p14:creationId xmlns:p14="http://schemas.microsoft.com/office/powerpoint/2010/main" val="831941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F40DAA8-129E-4D46-9AEA-1C7B63BD5B43}" type="slidenum">
              <a:rPr lang="en-US" altLang="en-US">
                <a:ea typeface="Arial" charset="0"/>
                <a:cs typeface="Arial" charset="0"/>
              </a:rPr>
              <a:pPr>
                <a:spcBef>
                  <a:spcPct val="0"/>
                </a:spcBef>
              </a:pPr>
              <a:t>49</a:t>
            </a:fld>
            <a:endParaRPr lang="en-US" altLang="en-US" dirty="0">
              <a:ea typeface="Arial" charset="0"/>
              <a:cs typeface="Arial" charset="0"/>
            </a:endParaRPr>
          </a:p>
        </p:txBody>
      </p:sp>
    </p:spTree>
    <p:extLst>
      <p:ext uri="{BB962C8B-B14F-4D97-AF65-F5344CB8AC3E}">
        <p14:creationId xmlns:p14="http://schemas.microsoft.com/office/powerpoint/2010/main" val="3202994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1859D0E-09E1-A549-B1CF-2CD090ECCE71}" type="slidenum">
              <a:rPr lang="en-US" altLang="en-US">
                <a:ea typeface="Arial" charset="0"/>
                <a:cs typeface="Arial" charset="0"/>
              </a:rPr>
              <a:pPr>
                <a:spcBef>
                  <a:spcPct val="0"/>
                </a:spcBef>
              </a:pPr>
              <a:t>6</a:t>
            </a:fld>
            <a:endParaRPr lang="en-US" altLang="en-US" dirty="0">
              <a:ea typeface="Arial" charset="0"/>
              <a:cs typeface="Arial" charset="0"/>
            </a:endParaRPr>
          </a:p>
        </p:txBody>
      </p:sp>
    </p:spTree>
    <p:extLst>
      <p:ext uri="{BB962C8B-B14F-4D97-AF65-F5344CB8AC3E}">
        <p14:creationId xmlns:p14="http://schemas.microsoft.com/office/powerpoint/2010/main" val="415350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Customize to your organization’s policy outlining employee eligibility.</a:t>
            </a:r>
          </a:p>
          <a:p>
            <a:endParaRPr lang="en-US" altLang="en-US" dirty="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890AD04-616E-2443-8D4F-C5384AC9F6D2}" type="slidenum">
              <a:rPr lang="en-US" altLang="en-US">
                <a:ea typeface="Arial" charset="0"/>
                <a:cs typeface="Arial" charset="0"/>
              </a:rPr>
              <a:pPr>
                <a:spcBef>
                  <a:spcPct val="0"/>
                </a:spcBef>
              </a:pPr>
              <a:t>7</a:t>
            </a:fld>
            <a:endParaRPr lang="en-US" altLang="en-US" dirty="0">
              <a:ea typeface="Arial" charset="0"/>
              <a:cs typeface="Arial" charset="0"/>
            </a:endParaRPr>
          </a:p>
        </p:txBody>
      </p:sp>
    </p:spTree>
    <p:extLst>
      <p:ext uri="{BB962C8B-B14F-4D97-AF65-F5344CB8AC3E}">
        <p14:creationId xmlns:p14="http://schemas.microsoft.com/office/powerpoint/2010/main" val="205492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Customize to your organization’s policy outlining employee eligibility.</a:t>
            </a:r>
          </a:p>
          <a:p>
            <a:endParaRPr lang="en-US" altLang="en-US" dirty="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890AD04-616E-2443-8D4F-C5384AC9F6D2}" type="slidenum">
              <a:rPr lang="en-US" altLang="en-US">
                <a:ea typeface="Arial" charset="0"/>
                <a:cs typeface="Arial" charset="0"/>
              </a:rPr>
              <a:pPr>
                <a:spcBef>
                  <a:spcPct val="0"/>
                </a:spcBef>
              </a:pPr>
              <a:t>8</a:t>
            </a:fld>
            <a:endParaRPr lang="en-US" altLang="en-US" dirty="0">
              <a:ea typeface="Arial" charset="0"/>
              <a:cs typeface="Arial" charset="0"/>
            </a:endParaRPr>
          </a:p>
        </p:txBody>
      </p:sp>
    </p:spTree>
    <p:extLst>
      <p:ext uri="{BB962C8B-B14F-4D97-AF65-F5344CB8AC3E}">
        <p14:creationId xmlns:p14="http://schemas.microsoft.com/office/powerpoint/2010/main" val="3582623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97EA7F7-61B1-064E-88F1-404DA2396AFD}" type="slidenum">
              <a:rPr lang="en-US" altLang="en-US">
                <a:ea typeface="Arial" charset="0"/>
                <a:cs typeface="Arial" charset="0"/>
              </a:rPr>
              <a:pPr>
                <a:spcBef>
                  <a:spcPct val="0"/>
                </a:spcBef>
              </a:pPr>
              <a:t>9</a:t>
            </a:fld>
            <a:endParaRPr lang="en-US" altLang="en-US" dirty="0">
              <a:ea typeface="Arial" charset="0"/>
              <a:cs typeface="Arial" charset="0"/>
            </a:endParaRPr>
          </a:p>
        </p:txBody>
      </p:sp>
    </p:spTree>
    <p:extLst>
      <p:ext uri="{BB962C8B-B14F-4D97-AF65-F5344CB8AC3E}">
        <p14:creationId xmlns:p14="http://schemas.microsoft.com/office/powerpoint/2010/main" val="292078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B239BE8-832E-8945-AA51-D70E2AFAF9A0}" type="slidenum">
              <a:rPr lang="en-US" altLang="en-US">
                <a:ea typeface="Arial" charset="0"/>
                <a:cs typeface="Arial" charset="0"/>
              </a:rPr>
              <a:pPr>
                <a:spcBef>
                  <a:spcPct val="0"/>
                </a:spcBef>
              </a:pPr>
              <a:t>10</a:t>
            </a:fld>
            <a:endParaRPr lang="en-US" altLang="en-US" dirty="0">
              <a:ea typeface="Arial" charset="0"/>
              <a:cs typeface="Arial" charset="0"/>
            </a:endParaRPr>
          </a:p>
        </p:txBody>
      </p:sp>
    </p:spTree>
    <p:extLst>
      <p:ext uri="{BB962C8B-B14F-4D97-AF65-F5344CB8AC3E}">
        <p14:creationId xmlns:p14="http://schemas.microsoft.com/office/powerpoint/2010/main" val="698184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6.tif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2573079"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718152"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BUSINESS</a:t>
            </a:r>
            <a:r>
              <a:rPr lang="en-US" sz="1200" b="1" i="0" baseline="0" dirty="0">
                <a:solidFill>
                  <a:schemeClr val="bg1"/>
                </a:solidFill>
                <a:latin typeface="Arial" charset="0"/>
                <a:ea typeface="Arial" charset="0"/>
                <a:cs typeface="Arial" charset="0"/>
              </a:rPr>
              <a:t> ACUMEN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3558" y="314711"/>
            <a:ext cx="295511" cy="269125"/>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2573079"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718152"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BUSINESS</a:t>
            </a:r>
            <a:r>
              <a:rPr lang="en-US" sz="1200" b="1" i="0" baseline="0" dirty="0">
                <a:solidFill>
                  <a:schemeClr val="bg1"/>
                </a:solidFill>
                <a:latin typeface="Arial" charset="0"/>
                <a:ea typeface="Arial" charset="0"/>
                <a:cs typeface="Arial" charset="0"/>
              </a:rPr>
              <a:t> ACUMEN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6" name="Picture 5"/>
          <p:cNvPicPr>
            <a:picLocks noChangeAspect="1"/>
          </p:cNvPicPr>
          <p:nvPr userDrawn="1"/>
        </p:nvPicPr>
        <p:blipFill>
          <a:blip r:embed="rId4"/>
          <a:stretch>
            <a:fillRect/>
          </a:stretch>
        </p:blipFill>
        <p:spPr>
          <a:xfrm>
            <a:off x="320040" y="300220"/>
            <a:ext cx="320040" cy="320040"/>
          </a:xfrm>
          <a:prstGeom prst="rect">
            <a:avLst/>
          </a:prstGeom>
        </p:spPr>
      </p:pic>
    </p:spTree>
    <p:extLst>
      <p:ext uri="{BB962C8B-B14F-4D97-AF65-F5344CB8AC3E}">
        <p14:creationId xmlns:p14="http://schemas.microsoft.com/office/powerpoint/2010/main" val="3831536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BUSINESS ACUMEN</a:t>
            </a:r>
          </a:p>
        </p:txBody>
      </p:sp>
      <p:pic>
        <p:nvPicPr>
          <p:cNvPr id="3" name="Picture 2"/>
          <p:cNvPicPr>
            <a:picLocks noChangeAspect="1"/>
          </p:cNvPicPr>
          <p:nvPr userDrawn="1"/>
        </p:nvPicPr>
        <p:blipFill>
          <a:blip r:embed="rId2"/>
          <a:stretch>
            <a:fillRect/>
          </a:stretch>
        </p:blipFill>
        <p:spPr>
          <a:xfrm>
            <a:off x="4123944" y="195203"/>
            <a:ext cx="896112" cy="896112"/>
          </a:xfrm>
          <a:prstGeom prst="rect">
            <a:avLst/>
          </a:prstGeom>
        </p:spPr>
      </p:pic>
    </p:spTree>
    <p:extLst>
      <p:ext uri="{BB962C8B-B14F-4D97-AF65-F5344CB8AC3E}">
        <p14:creationId xmlns:p14="http://schemas.microsoft.com/office/powerpoint/2010/main" val="12053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927974661"/>
      </p:ext>
    </p:extLst>
  </p:cSld>
  <p:clrMapOvr>
    <a:masterClrMapping/>
  </p:clrMapOvr>
  <p:extLst mod="1">
    <p:ext uri="{DCECCB84-F9BA-43D5-87BE-67443E8EF086}">
      <p15:sldGuideLst xmlns:p15="http://schemas.microsoft.com/office/powerpoint/2012/main">
        <p15:guide id="1" orient="horz" pos="384">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01799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BUSINESS ACUMEN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7350" y="327484"/>
            <a:ext cx="789301" cy="718827"/>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956906650"/>
      </p:ext>
    </p:extLst>
  </p:cSld>
  <p:clrMapOvr>
    <a:masterClrMapping/>
  </p:clrMapOvr>
  <p:extLst mod="1">
    <p:ext uri="{DCECCB84-F9BA-43D5-87BE-67443E8EF086}">
      <p15:sldGuideLst xmlns:p15="http://schemas.microsoft.com/office/powerpoint/2012/main">
        <p15:guide id="1" orient="horz" pos="3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486119783"/>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5187492"/>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3105548781"/>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106221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9933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572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3579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1123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2664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93989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5.tif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BUSINESS ACUMEN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3" name="Picture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3869" y="6415733"/>
            <a:ext cx="214811" cy="195631"/>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BUSINESS ACUMEN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4" name="Picture 3"/>
          <p:cNvPicPr>
            <a:picLocks noChangeAspect="1"/>
          </p:cNvPicPr>
          <p:nvPr userDrawn="1"/>
        </p:nvPicPr>
        <p:blipFill>
          <a:blip r:embed="rId17"/>
          <a:stretch>
            <a:fillRect/>
          </a:stretch>
        </p:blipFill>
        <p:spPr>
          <a:xfrm>
            <a:off x="640080" y="6415733"/>
            <a:ext cx="228600" cy="228600"/>
          </a:xfrm>
          <a:prstGeom prst="rect">
            <a:avLst/>
          </a:prstGeom>
        </p:spPr>
      </p:pic>
    </p:spTree>
    <p:extLst>
      <p:ext uri="{BB962C8B-B14F-4D97-AF65-F5344CB8AC3E}">
        <p14:creationId xmlns:p14="http://schemas.microsoft.com/office/powerpoint/2010/main" val="126330529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dol.gov/elaws/esa/flsa/hoursworked/screen1d.asp"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osha.gov/pls/oshaweb/owadisp.show_document?p_table=DIRECTIVES&amp;p_id=2254"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eeoc.gov/facts/telework.html"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Telecommuting Work Training for Supervisors</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Group Discussion #1</a:t>
            </a:r>
          </a:p>
        </p:txBody>
      </p:sp>
      <p:sp>
        <p:nvSpPr>
          <p:cNvPr id="19459" name="Content Placeholder 2"/>
          <p:cNvSpPr>
            <a:spLocks noGrp="1"/>
          </p:cNvSpPr>
          <p:nvPr>
            <p:ph idx="1"/>
          </p:nvPr>
        </p:nvSpPr>
        <p:spPr/>
        <p:txBody>
          <a:bodyPr/>
          <a:lstStyle/>
          <a:p>
            <a:r>
              <a:rPr lang="en-US" altLang="en-US" dirty="0"/>
              <a:t>Using our company telecommuting and IT policies, discuss in your small group whether you would approve or deny the following telecommuting request and your reasons why:</a:t>
            </a:r>
          </a:p>
          <a:p>
            <a:pPr marL="233363">
              <a:buFontTx/>
              <a:buNone/>
            </a:pPr>
            <a:r>
              <a:rPr lang="en-US" altLang="en-US" dirty="0"/>
              <a:t>John has been with the company three months and is considered to be in the training phase, which usually lasts six months. His work is closely monitored by his immediate supervisor, who provides him with weekly summaries and recommendations for improving his performance. </a:t>
            </a:r>
          </a:p>
          <a:p>
            <a:pPr marL="233363"/>
            <a:r>
              <a:rPr lang="en-US" altLang="en-US" dirty="0"/>
              <a:t>John has asked to telecommute one day a week on Fridays. He indicates that his request will allow him to visit his mosque in time for service; the mosque is 25 miles away and in the opposite direction from the office. He tells you that Friday is his holy day and that telecommuting would allow him to practice his religion as dictated.</a:t>
            </a:r>
          </a:p>
          <a:p>
            <a:pPr>
              <a:buFontTx/>
              <a:buNone/>
            </a:pPr>
            <a:endParaRPr lang="en-US" altLang="en-US" dirty="0"/>
          </a:p>
        </p:txBody>
      </p:sp>
      <p:sp>
        <p:nvSpPr>
          <p:cNvPr id="1946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63128EC-C4E1-EC48-9CB4-6A2E9BFF4547}" type="slidenum">
              <a:rPr lang="en-US" altLang="en-US">
                <a:solidFill>
                  <a:srgbClr val="618DD1"/>
                </a:solidFill>
                <a:ea typeface="Arial" charset="0"/>
                <a:cs typeface="Arial" charset="0"/>
              </a:rPr>
              <a:pPr>
                <a:spcBef>
                  <a:spcPct val="0"/>
                </a:spcBef>
                <a:buFontTx/>
                <a:buNone/>
              </a:pPr>
              <a:t>10</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156354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a:t>Group Discussion #2</a:t>
            </a:r>
          </a:p>
        </p:txBody>
      </p:sp>
      <p:sp>
        <p:nvSpPr>
          <p:cNvPr id="21507" name="Content Placeholder 2"/>
          <p:cNvSpPr>
            <a:spLocks noGrp="1"/>
          </p:cNvSpPr>
          <p:nvPr>
            <p:ph idx="1"/>
          </p:nvPr>
        </p:nvSpPr>
        <p:spPr/>
        <p:txBody>
          <a:bodyPr/>
          <a:lstStyle/>
          <a:p>
            <a:r>
              <a:rPr lang="en-US" altLang="en-US" dirty="0"/>
              <a:t>Using our company telecommuting and IT policies, discuss in your small group whether you would approve or deny the following telecommuting request and your reasons why:</a:t>
            </a:r>
          </a:p>
          <a:p>
            <a:pPr marL="233363">
              <a:buFontTx/>
              <a:buNone/>
            </a:pPr>
            <a:r>
              <a:rPr lang="en-US" altLang="en-US" dirty="0"/>
              <a:t>Maria has been with the company six months. For the past two months, she has been on a performance improvement plan due to tardiness issues. She is requesting that she start telecommuting so that she can be home to ensure her kids get on the school bus on time. She believes that telecommuting would solve her tardiness issues.</a:t>
            </a:r>
          </a:p>
        </p:txBody>
      </p:sp>
      <p:sp>
        <p:nvSpPr>
          <p:cNvPr id="2150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1D1B7E6-5F45-1547-8FC3-3998B77E722F}" type="slidenum">
              <a:rPr lang="en-US" altLang="en-US">
                <a:solidFill>
                  <a:srgbClr val="618DD1"/>
                </a:solidFill>
                <a:ea typeface="Arial" charset="0"/>
                <a:cs typeface="Arial" charset="0"/>
              </a:rPr>
              <a:pPr>
                <a:spcBef>
                  <a:spcPct val="0"/>
                </a:spcBef>
                <a:buFontTx/>
                <a:buNone/>
              </a:pPr>
              <a:t>11</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4082478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dirty="0"/>
              <a:t>Questions? Comments? </a:t>
            </a:r>
          </a:p>
        </p:txBody>
      </p:sp>
      <p:sp>
        <p:nvSpPr>
          <p:cNvPr id="72707" name="Content Placeholder 2"/>
          <p:cNvSpPr>
            <a:spLocks noGrp="1"/>
          </p:cNvSpPr>
          <p:nvPr>
            <p:ph idx="1"/>
          </p:nvPr>
        </p:nvSpPr>
        <p:spPr/>
        <p:txBody>
          <a:bodyPr/>
          <a:lstStyle/>
          <a:p>
            <a:pPr>
              <a:buFontTx/>
              <a:buNone/>
            </a:pPr>
            <a:r>
              <a:rPr lang="en-US" altLang="en-US" dirty="0"/>
              <a:t> </a:t>
            </a:r>
          </a:p>
        </p:txBody>
      </p:sp>
      <p:sp>
        <p:nvSpPr>
          <p:cNvPr id="7270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D0845D8-53CC-7144-A15D-EE5C3D561362}" type="slidenum">
              <a:rPr lang="en-US" altLang="en-US">
                <a:solidFill>
                  <a:srgbClr val="618DD1"/>
                </a:solidFill>
                <a:ea typeface="Arial" charset="0"/>
                <a:cs typeface="Arial" charset="0"/>
              </a:rPr>
              <a:pPr>
                <a:spcBef>
                  <a:spcPct val="0"/>
                </a:spcBef>
                <a:buFontTx/>
                <a:buNone/>
              </a:pPr>
              <a:t>12</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93119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br>
              <a:rPr lang="en-US" altLang="en-US" dirty="0"/>
            </a:br>
            <a:r>
              <a:rPr lang="en-US" altLang="en-US" dirty="0"/>
              <a:t>Major Federal Employment Laws That Apply to Telecommuters </a:t>
            </a:r>
          </a:p>
        </p:txBody>
      </p:sp>
      <p:sp>
        <p:nvSpPr>
          <p:cNvPr id="23555" name="Content Placeholder 2"/>
          <p:cNvSpPr>
            <a:spLocks noGrp="1"/>
          </p:cNvSpPr>
          <p:nvPr>
            <p:ph idx="1"/>
          </p:nvPr>
        </p:nvSpPr>
        <p:spPr/>
        <p:txBody>
          <a:bodyPr/>
          <a:lstStyle/>
          <a:p>
            <a:pPr marL="285750" indent="-285750">
              <a:buFont typeface="Arial" panose="020B0604020202020204" pitchFamily="34" charset="0"/>
              <a:buChar char="•"/>
            </a:pPr>
            <a:r>
              <a:rPr lang="en-US" altLang="en-US" dirty="0"/>
              <a:t>Fair Labor Standards Act (FLSA ): wage and hour compliance.</a:t>
            </a:r>
          </a:p>
          <a:p>
            <a:pPr marL="285750" indent="-285750">
              <a:buFont typeface="Arial" panose="020B0604020202020204" pitchFamily="34" charset="0"/>
              <a:buChar char="•"/>
            </a:pPr>
            <a:r>
              <a:rPr lang="en-US" altLang="en-US" dirty="0"/>
              <a:t>Occupational Safety and Health Act (OSH Act): workplace safety. </a:t>
            </a:r>
          </a:p>
          <a:p>
            <a:pPr marL="285750" indent="-285750">
              <a:buFont typeface="Arial" panose="020B0604020202020204" pitchFamily="34" charset="0"/>
              <a:buChar char="•"/>
            </a:pPr>
            <a:r>
              <a:rPr lang="en-US" altLang="en-US" dirty="0"/>
              <a:t>Workers’ compensation (WC).</a:t>
            </a:r>
          </a:p>
          <a:p>
            <a:pPr marL="285750" indent="-285750">
              <a:buFont typeface="Arial" panose="020B0604020202020204" pitchFamily="34" charset="0"/>
              <a:buChar char="•"/>
            </a:pPr>
            <a:r>
              <a:rPr lang="en-US" altLang="en-US" dirty="0"/>
              <a:t>Americans with Disabilities Act (ADA).</a:t>
            </a:r>
          </a:p>
          <a:p>
            <a:pPr marL="285750" indent="-285750">
              <a:buFont typeface="Arial" panose="020B0604020202020204" pitchFamily="34" charset="0"/>
              <a:buChar char="•"/>
            </a:pPr>
            <a:r>
              <a:rPr lang="en-US" altLang="en-US" dirty="0"/>
              <a:t>Family and Medical Leave Act (</a:t>
            </a:r>
            <a:r>
              <a:rPr lang="en-US" altLang="en-US" dirty="0" err="1"/>
              <a:t>FMLA</a:t>
            </a:r>
            <a:r>
              <a:rPr lang="en-US" altLang="en-US" dirty="0"/>
              <a:t>).</a:t>
            </a:r>
          </a:p>
        </p:txBody>
      </p:sp>
      <p:sp>
        <p:nvSpPr>
          <p:cNvPr id="2355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148B04C-651A-8D4A-B37A-59DEF248C966}" type="slidenum">
              <a:rPr lang="en-US" altLang="en-US">
                <a:solidFill>
                  <a:srgbClr val="618DD1"/>
                </a:solidFill>
                <a:ea typeface="Arial" charset="0"/>
                <a:cs typeface="Arial" charset="0"/>
              </a:rPr>
              <a:pPr>
                <a:spcBef>
                  <a:spcPct val="0"/>
                </a:spcBef>
                <a:buFontTx/>
                <a:buNone/>
              </a:pPr>
              <a:t>13</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784251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Major Federal Employment Laws That Apply to Telecommuters (cont.)</a:t>
            </a:r>
          </a:p>
        </p:txBody>
      </p:sp>
      <p:sp>
        <p:nvSpPr>
          <p:cNvPr id="25603" name="Content Placeholder 2"/>
          <p:cNvSpPr>
            <a:spLocks noGrp="1"/>
          </p:cNvSpPr>
          <p:nvPr>
            <p:ph idx="1"/>
          </p:nvPr>
        </p:nvSpPr>
        <p:spPr/>
        <p:txBody>
          <a:bodyPr/>
          <a:lstStyle/>
          <a:p>
            <a:pPr marL="285750" indent="-285750">
              <a:buFont typeface="Arial" panose="020B0604020202020204" pitchFamily="34" charset="0"/>
              <a:buChar char="•"/>
            </a:pPr>
            <a:r>
              <a:rPr lang="en-US" altLang="en-US" dirty="0"/>
              <a:t>Fair Labor Standards Act (FLSA): applies to telecommuters under the concept of place of work. The term </a:t>
            </a:r>
            <a:r>
              <a:rPr lang="en-US" altLang="en-US" sz="1600" dirty="0"/>
              <a:t>“h</a:t>
            </a:r>
            <a:r>
              <a:rPr lang="en-US" altLang="en-US" dirty="0"/>
              <a:t>ours worked” includes all the time during which an employee is required or allowed to perform work for an employer, regardless of </a:t>
            </a:r>
            <a:r>
              <a:rPr lang="en-US" altLang="en-US" i="1" dirty="0"/>
              <a:t>where</a:t>
            </a:r>
            <a:r>
              <a:rPr lang="en-US" altLang="en-US" dirty="0"/>
              <a:t> the work is done</a:t>
            </a:r>
            <a:r>
              <a:rPr lang="en-US" altLang="en-US" dirty="0">
                <a:latin typeface="Arial" panose="020B0604020202020204" pitchFamily="34" charset="0"/>
                <a:cs typeface="Arial" panose="020B0604020202020204" pitchFamily="34" charset="0"/>
              </a:rPr>
              <a:t>—</a:t>
            </a:r>
            <a:r>
              <a:rPr lang="en-US" altLang="en-US" dirty="0"/>
              <a:t>whether on the employer’s premises, at a designated workplace, at home or at some other location.</a:t>
            </a:r>
          </a:p>
          <a:p>
            <a:pPr marL="285750" indent="-285750">
              <a:buFont typeface="Arial" panose="020B0604020202020204" pitchFamily="34" charset="0"/>
              <a:buChar char="•"/>
            </a:pPr>
            <a:r>
              <a:rPr lang="en-US" altLang="en-US" sz="1600" dirty="0"/>
              <a:t>“</a:t>
            </a:r>
            <a:r>
              <a:rPr lang="en-US" altLang="en-US" dirty="0"/>
              <a:t>It is the duty of management to exercise control and see that work is not performed if the employer does not want it to be performed. An employer cannot simply accept the benefits of an employee’s work without considering the time spent to be hours worked. Merely having a policy against such work is not enough. The employer has the power to enforce the rule and must make every effort to do so. Employees generally may not volunteer to perform work without the employer having to count the time as hours worked.”</a:t>
            </a:r>
          </a:p>
          <a:p>
            <a:pPr algn="r"/>
            <a:r>
              <a:rPr lang="en-US" altLang="en-US" sz="1400" dirty="0"/>
              <a:t>Source: </a:t>
            </a:r>
            <a:r>
              <a:rPr lang="en-US" altLang="en-US" sz="1400" u="sng" dirty="0">
                <a:hlinkClick r:id="rId3"/>
              </a:rPr>
              <a:t>www.dol.gov/elaws/esa/flsa/hoursworked/screen1d.asp</a:t>
            </a:r>
            <a:endParaRPr lang="en-US" altLang="en-US" sz="1400" dirty="0"/>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endParaRPr lang="en-US" altLang="en-US" dirty="0"/>
          </a:p>
          <a:p>
            <a:endParaRPr lang="en-US" altLang="en-US" dirty="0"/>
          </a:p>
        </p:txBody>
      </p:sp>
      <p:sp>
        <p:nvSpPr>
          <p:cNvPr id="2560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BB45AB8-4C67-C34B-9709-029C884DB8D8}" type="slidenum">
              <a:rPr lang="en-US" altLang="en-US">
                <a:solidFill>
                  <a:srgbClr val="618DD1"/>
                </a:solidFill>
                <a:ea typeface="Arial" charset="0"/>
                <a:cs typeface="Arial" charset="0"/>
              </a:rPr>
              <a:pPr>
                <a:spcBef>
                  <a:spcPct val="0"/>
                </a:spcBef>
                <a:buFontTx/>
                <a:buNone/>
              </a:pPr>
              <a:t>14</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2945962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t>Major Federal Employment Laws That Apply to Telecommuters (cont.)</a:t>
            </a:r>
          </a:p>
        </p:txBody>
      </p:sp>
      <p:sp>
        <p:nvSpPr>
          <p:cNvPr id="27651" name="Content Placeholder 2"/>
          <p:cNvSpPr>
            <a:spLocks noGrp="1"/>
          </p:cNvSpPr>
          <p:nvPr>
            <p:ph idx="1"/>
          </p:nvPr>
        </p:nvSpPr>
        <p:spPr/>
        <p:txBody>
          <a:bodyPr/>
          <a:lstStyle/>
          <a:p>
            <a:r>
              <a:rPr lang="en-US" altLang="en-US" dirty="0"/>
              <a:t>Some of the challenging wage and hour compliance issues when managing nonexempt telecommuters include:</a:t>
            </a:r>
          </a:p>
          <a:p>
            <a:pPr marL="628650" lvl="1" indent="-285750">
              <a:buFont typeface="Arial" charset="0"/>
              <a:buChar char="•"/>
            </a:pPr>
            <a:r>
              <a:rPr lang="en-US" altLang="en-US" sz="1800" dirty="0"/>
              <a:t>Reporting and monitoring of hours.</a:t>
            </a:r>
          </a:p>
          <a:p>
            <a:pPr marL="628650" lvl="1" indent="-285750">
              <a:buFont typeface="Arial" charset="0"/>
              <a:buChar char="•"/>
            </a:pPr>
            <a:r>
              <a:rPr lang="en-US" altLang="en-US" sz="1800" dirty="0"/>
              <a:t>“Working off the clock.”</a:t>
            </a:r>
          </a:p>
          <a:p>
            <a:pPr marL="628650" lvl="1" indent="-285750">
              <a:buFont typeface="Arial" charset="0"/>
              <a:buChar char="•"/>
            </a:pPr>
            <a:r>
              <a:rPr lang="en-US" altLang="en-US" sz="1800" dirty="0"/>
              <a:t>Pre-approval of overtime.</a:t>
            </a:r>
          </a:p>
          <a:p>
            <a:endParaRPr lang="en-US" altLang="en-US" dirty="0"/>
          </a:p>
        </p:txBody>
      </p:sp>
      <p:sp>
        <p:nvSpPr>
          <p:cNvPr id="2765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D383CBF-98DF-0149-B39A-9950654A0245}" type="slidenum">
              <a:rPr lang="en-US" altLang="en-US">
                <a:solidFill>
                  <a:srgbClr val="618DD1"/>
                </a:solidFill>
                <a:ea typeface="Arial" charset="0"/>
                <a:cs typeface="Arial" charset="0"/>
              </a:rPr>
              <a:pPr>
                <a:spcBef>
                  <a:spcPct val="0"/>
                </a:spcBef>
                <a:buFontTx/>
                <a:buNone/>
              </a:pPr>
              <a:t>15</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47650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br>
              <a:rPr lang="en-US" altLang="en-US" dirty="0"/>
            </a:br>
            <a:r>
              <a:rPr lang="en-US" altLang="en-US" dirty="0"/>
              <a:t>Major Federal Employment Laws That Apply to Telecommuters (cont.)</a:t>
            </a:r>
          </a:p>
        </p:txBody>
      </p:sp>
      <p:sp>
        <p:nvSpPr>
          <p:cNvPr id="29699" name="Content Placeholder 2"/>
          <p:cNvSpPr>
            <a:spLocks noGrp="1"/>
          </p:cNvSpPr>
          <p:nvPr>
            <p:ph idx="1"/>
          </p:nvPr>
        </p:nvSpPr>
        <p:spPr/>
        <p:txBody>
          <a:bodyPr/>
          <a:lstStyle/>
          <a:p>
            <a:pPr>
              <a:buFontTx/>
              <a:buNone/>
            </a:pPr>
            <a:r>
              <a:rPr lang="en-US" altLang="en-US" dirty="0"/>
              <a:t>Reporting and monitoring of hours:</a:t>
            </a:r>
          </a:p>
          <a:p>
            <a:pPr marL="285750" indent="-285750">
              <a:buFont typeface="Arial" panose="020B0604020202020204" pitchFamily="34" charset="0"/>
              <a:buChar char="•"/>
            </a:pPr>
            <a:r>
              <a:rPr lang="en-US" altLang="en-US" dirty="0"/>
              <a:t>The FLSA requires employers to keep accurate records of all hours worked.</a:t>
            </a:r>
          </a:p>
          <a:p>
            <a:pPr marL="285750" indent="-285750">
              <a:buFont typeface="Arial" panose="020B0604020202020204" pitchFamily="34" charset="0"/>
              <a:buChar char="•"/>
            </a:pPr>
            <a:r>
              <a:rPr lang="en-US" altLang="en-US" dirty="0"/>
              <a:t>Our company policy requires employees to either sign in using a timesheet or clock in using our time clocks.</a:t>
            </a:r>
          </a:p>
        </p:txBody>
      </p:sp>
      <p:sp>
        <p:nvSpPr>
          <p:cNvPr id="2970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5F581AD-DF58-C94C-8194-7F98442034BB}" type="slidenum">
              <a:rPr lang="en-US" altLang="en-US">
                <a:solidFill>
                  <a:srgbClr val="618DD1"/>
                </a:solidFill>
                <a:ea typeface="Arial" charset="0"/>
                <a:cs typeface="Arial" charset="0"/>
              </a:rPr>
              <a:pPr>
                <a:spcBef>
                  <a:spcPct val="0"/>
                </a:spcBef>
                <a:buFontTx/>
                <a:buNone/>
              </a:pPr>
              <a:t>16</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068528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br>
              <a:rPr lang="en-US" altLang="en-US" dirty="0"/>
            </a:br>
            <a:r>
              <a:rPr lang="en-US" altLang="en-US" dirty="0"/>
              <a:t>Major Federal Employment Laws That Apply to Telecommuters (cont.)</a:t>
            </a:r>
          </a:p>
        </p:txBody>
      </p:sp>
      <p:sp>
        <p:nvSpPr>
          <p:cNvPr id="29699" name="Content Placeholder 2"/>
          <p:cNvSpPr>
            <a:spLocks noGrp="1"/>
          </p:cNvSpPr>
          <p:nvPr>
            <p:ph idx="1"/>
          </p:nvPr>
        </p:nvSpPr>
        <p:spPr/>
        <p:txBody>
          <a:bodyPr/>
          <a:lstStyle/>
          <a:p>
            <a:pPr>
              <a:buFontTx/>
              <a:buNone/>
            </a:pPr>
            <a:r>
              <a:rPr lang="en-US" altLang="en-US" dirty="0"/>
              <a:t>Reporting and monitoring of hours (cont.):</a:t>
            </a:r>
          </a:p>
          <a:p>
            <a:pPr marL="285750" indent="-285750">
              <a:buFont typeface="Arial" panose="020B0604020202020204" pitchFamily="34" charset="0"/>
              <a:buChar char="•"/>
            </a:pPr>
            <a:r>
              <a:rPr lang="en-US" altLang="en-US" dirty="0"/>
              <a:t>Nonexempt telecommuters will also be required to record the hours they work to ensure that they are paid for all hours worked and to verify the actual hours worked against their scheduled and approved hours.</a:t>
            </a:r>
          </a:p>
          <a:p>
            <a:pPr marL="285750" indent="-285750">
              <a:buFont typeface="Arial" panose="020B0604020202020204" pitchFamily="34" charset="0"/>
              <a:buChar char="•"/>
            </a:pPr>
            <a:r>
              <a:rPr lang="en-US" altLang="en-US" dirty="0"/>
              <a:t>Nonexempt telecommuters are required to check in and out of our computer system on a daily basis. Doing so activates computer-generated logs used for time-keeping, monitoring, and confirmation of days and hours worked.</a:t>
            </a:r>
          </a:p>
        </p:txBody>
      </p:sp>
      <p:sp>
        <p:nvSpPr>
          <p:cNvPr id="2970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5F581AD-DF58-C94C-8194-7F98442034BB}" type="slidenum">
              <a:rPr lang="en-US" altLang="en-US">
                <a:solidFill>
                  <a:srgbClr val="618DD1"/>
                </a:solidFill>
                <a:ea typeface="Arial" charset="0"/>
                <a:cs typeface="Arial" charset="0"/>
              </a:rPr>
              <a:pPr>
                <a:spcBef>
                  <a:spcPct val="0"/>
                </a:spcBef>
                <a:buFontTx/>
                <a:buNone/>
              </a:pPr>
              <a:t>17</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2888663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Major Federal Employment Laws That Apply to Telecommuters (cont.)</a:t>
            </a:r>
          </a:p>
        </p:txBody>
      </p:sp>
      <p:sp>
        <p:nvSpPr>
          <p:cNvPr id="31747" name="Content Placeholder 2"/>
          <p:cNvSpPr>
            <a:spLocks noGrp="1"/>
          </p:cNvSpPr>
          <p:nvPr>
            <p:ph idx="1"/>
          </p:nvPr>
        </p:nvSpPr>
        <p:spPr/>
        <p:txBody>
          <a:bodyPr/>
          <a:lstStyle/>
          <a:p>
            <a:pPr>
              <a:buFontTx/>
              <a:buNone/>
            </a:pPr>
            <a:r>
              <a:rPr lang="en-US" altLang="en-US" b="1" dirty="0"/>
              <a:t> “</a:t>
            </a:r>
            <a:r>
              <a:rPr lang="en-US" altLang="en-US" dirty="0"/>
              <a:t>Working off the clock</a:t>
            </a:r>
            <a:r>
              <a:rPr lang="en-US" altLang="en-US" b="1" dirty="0"/>
              <a:t>”:</a:t>
            </a:r>
          </a:p>
          <a:p>
            <a:pPr marL="285750" indent="-285750">
              <a:buFont typeface="Arial" panose="020B0604020202020204" pitchFamily="34" charset="0"/>
              <a:buChar char="•"/>
            </a:pPr>
            <a:r>
              <a:rPr lang="en-US" altLang="en-US" dirty="0"/>
              <a:t>Occurs when a nonexempt employee works after either signing or clocking out for the day.</a:t>
            </a:r>
          </a:p>
          <a:p>
            <a:pPr marL="285750" indent="-285750">
              <a:buFont typeface="Arial" panose="020B0604020202020204" pitchFamily="34" charset="0"/>
              <a:buChar char="•"/>
            </a:pPr>
            <a:r>
              <a:rPr lang="en-US" altLang="en-US" dirty="0"/>
              <a:t>Can result in working extra hours beyond the employee’s scheduled or approved hours and lead to potential overtime situations. </a:t>
            </a:r>
          </a:p>
          <a:p>
            <a:pPr marL="285750" indent="-285750">
              <a:buFont typeface="Arial" panose="020B0604020202020204" pitchFamily="34" charset="0"/>
              <a:buChar char="•"/>
            </a:pPr>
            <a:r>
              <a:rPr lang="en-US" altLang="en-US" dirty="0"/>
              <a:t>Can easily happen when nonexempt employees check their work e-mail or use company-supplied cell phones/electronic devices for company business after hours and not report that time as hours worked.</a:t>
            </a:r>
          </a:p>
          <a:p>
            <a:r>
              <a:rPr lang="en-US" altLang="en-US" dirty="0"/>
              <a:t>Nonexempt employees and telecommuters who do not record their time accurately may have their telecommuting privileges revoked.</a:t>
            </a:r>
          </a:p>
          <a:p>
            <a:pPr marL="285750" indent="-285750">
              <a:buFont typeface="Arial" panose="020B0604020202020204" pitchFamily="34" charset="0"/>
              <a:buChar char="•"/>
            </a:pPr>
            <a:endParaRPr lang="en-US" altLang="en-US" dirty="0"/>
          </a:p>
          <a:p>
            <a:endParaRPr lang="en-US" altLang="en-US" dirty="0"/>
          </a:p>
        </p:txBody>
      </p:sp>
      <p:sp>
        <p:nvSpPr>
          <p:cNvPr id="3174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C363A757-7B94-374B-BBD1-0476B7F62472}" type="slidenum">
              <a:rPr lang="en-US" altLang="en-US">
                <a:solidFill>
                  <a:srgbClr val="618DD1"/>
                </a:solidFill>
                <a:ea typeface="Arial" charset="0"/>
                <a:cs typeface="Arial" charset="0"/>
              </a:rPr>
              <a:pPr>
                <a:spcBef>
                  <a:spcPct val="0"/>
                </a:spcBef>
                <a:buFontTx/>
                <a:buNone/>
              </a:pPr>
              <a:t>18</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910446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a:t>Major Federal Employment Laws That Apply to Telecommuters (cont.)</a:t>
            </a:r>
          </a:p>
        </p:txBody>
      </p:sp>
      <p:sp>
        <p:nvSpPr>
          <p:cNvPr id="33795" name="Content Placeholder 2"/>
          <p:cNvSpPr>
            <a:spLocks noGrp="1"/>
          </p:cNvSpPr>
          <p:nvPr>
            <p:ph idx="1"/>
          </p:nvPr>
        </p:nvSpPr>
        <p:spPr/>
        <p:txBody>
          <a:bodyPr/>
          <a:lstStyle/>
          <a:p>
            <a:pPr>
              <a:buFontTx/>
              <a:buNone/>
            </a:pPr>
            <a:r>
              <a:rPr lang="en-US" altLang="en-US" dirty="0"/>
              <a:t>Pre-approval of overtime:</a:t>
            </a:r>
          </a:p>
          <a:p>
            <a:pPr marL="285750" indent="-285750">
              <a:buFont typeface="Arial" charset="0"/>
              <a:buChar char="•"/>
            </a:pPr>
            <a:r>
              <a:rPr lang="en-US" altLang="en-US" dirty="0"/>
              <a:t>Our company policy requires pre-approval of overtime before it is worked. If possible, management may reschedule employee hours to prevent an overtime situation.</a:t>
            </a:r>
          </a:p>
          <a:p>
            <a:pPr marL="285750" indent="-285750">
              <a:buFont typeface="Arial" charset="0"/>
              <a:buChar char="•"/>
            </a:pPr>
            <a:r>
              <a:rPr lang="en-US" altLang="en-US" dirty="0"/>
              <a:t>This policy can be more challenging when managing telecommuters who are working offsite the day overtime is needed.</a:t>
            </a:r>
          </a:p>
          <a:p>
            <a:pPr marL="285750" indent="-285750">
              <a:buFont typeface="Arial" charset="0"/>
              <a:buChar char="•"/>
            </a:pPr>
            <a:r>
              <a:rPr lang="en-US" altLang="en-US" dirty="0"/>
              <a:t>Advanced notice of required overtime should be provided when possible.</a:t>
            </a:r>
          </a:p>
          <a:p>
            <a:pPr marL="285750" indent="-285750">
              <a:buFont typeface="Arial" charset="0"/>
              <a:buChar char="•"/>
            </a:pPr>
            <a:r>
              <a:rPr lang="en-US" altLang="en-US" dirty="0"/>
              <a:t>Employees are expected to inform their managers of a potential need to work over their approved schedule that could result in overtime. Advanced notice of at least eight hours by telecommuters, if practical, is expected.</a:t>
            </a:r>
          </a:p>
          <a:p>
            <a:pPr marL="285750" indent="-285750">
              <a:buFont typeface="Arial" charset="0"/>
              <a:buChar char="•"/>
            </a:pPr>
            <a:endParaRPr lang="en-US" altLang="en-US" dirty="0"/>
          </a:p>
          <a:p>
            <a:endParaRPr lang="en-US" altLang="en-US" dirty="0"/>
          </a:p>
        </p:txBody>
      </p:sp>
      <p:sp>
        <p:nvSpPr>
          <p:cNvPr id="3379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CB9C3DC-ACB7-E844-ACFA-7CE38D813AD1}" type="slidenum">
              <a:rPr lang="en-US" altLang="en-US">
                <a:solidFill>
                  <a:srgbClr val="618DD1"/>
                </a:solidFill>
                <a:ea typeface="Arial" charset="0"/>
                <a:cs typeface="Arial" charset="0"/>
              </a:rPr>
              <a:pPr>
                <a:spcBef>
                  <a:spcPct val="0"/>
                </a:spcBef>
                <a:buFontTx/>
                <a:buNone/>
              </a:pPr>
              <a:t>19</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098560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dirty="0"/>
              <a:t>Introduction</a:t>
            </a:r>
          </a:p>
        </p:txBody>
      </p:sp>
      <p:sp>
        <p:nvSpPr>
          <p:cNvPr id="7172" name="Rectangle 3"/>
          <p:cNvSpPr>
            <a:spLocks noGrp="1" noChangeArrowheads="1"/>
          </p:cNvSpPr>
          <p:nvPr>
            <p:ph idx="1"/>
          </p:nvPr>
        </p:nvSpPr>
        <p:spPr/>
        <p:txBody>
          <a:bodyPr/>
          <a:lstStyle/>
          <a:p>
            <a:pPr>
              <a:buFontTx/>
              <a:buNone/>
            </a:pPr>
            <a:r>
              <a:rPr lang="en-US" altLang="en-US" dirty="0"/>
              <a:t>Telecommuting, also known as telework, is becoming more popular as organizations look for ways to respond to changing business needs, such as being eco-friendly.</a:t>
            </a:r>
          </a:p>
          <a:p>
            <a:pPr>
              <a:buFontTx/>
              <a:buNone/>
            </a:pPr>
            <a:r>
              <a:rPr lang="en-US" altLang="en-US" dirty="0"/>
              <a:t>To make telecommuting successful, supervisors must know how to identify the positions and the employees who are most suitable for telecommuting and know how to comply with federal employment laws involved in telecommuting arrangements. This presentation provides you with that knowledge. </a:t>
            </a:r>
          </a:p>
          <a:p>
            <a:pPr>
              <a:buFontTx/>
              <a:buNone/>
            </a:pPr>
            <a:endParaRPr lang="en-US" altLang="en-US" dirty="0"/>
          </a:p>
          <a:p>
            <a:endParaRPr lang="en-US" altLang="en-US" dirty="0"/>
          </a:p>
          <a:p>
            <a:pPr eaLnBrk="1" hangingPunct="1">
              <a:lnSpc>
                <a:spcPct val="90000"/>
              </a:lnSpc>
              <a:buFontTx/>
              <a:buNone/>
            </a:pPr>
            <a:endParaRPr lang="en-US" altLang="en-US" dirty="0"/>
          </a:p>
          <a:p>
            <a:pPr eaLnBrk="1" hangingPunct="1">
              <a:lnSpc>
                <a:spcPct val="90000"/>
              </a:lnSpc>
              <a:buFontTx/>
              <a:buNone/>
            </a:pPr>
            <a:endParaRPr lang="en-US" altLang="en-US" sz="2000" dirty="0"/>
          </a:p>
        </p:txBody>
      </p:sp>
      <p:sp>
        <p:nvSpPr>
          <p:cNvPr id="717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C58C355-FB5B-6044-89D5-8AEAEFAE8655}" type="slidenum">
              <a:rPr lang="en-US" altLang="en-US">
                <a:solidFill>
                  <a:srgbClr val="618DD1"/>
                </a:solidFill>
                <a:ea typeface="Arial" charset="0"/>
                <a:cs typeface="Arial" charset="0"/>
              </a:rPr>
              <a:pPr>
                <a:spcBef>
                  <a:spcPct val="0"/>
                </a:spcBef>
                <a:buFontTx/>
                <a:buNone/>
              </a:pPr>
              <a:t>2</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258081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20</a:t>
            </a:fld>
            <a:endParaRPr lang="en-US" dirty="0">
              <a:solidFill>
                <a:srgbClr val="618DD1"/>
              </a:solidFill>
            </a:endParaRPr>
          </a:p>
        </p:txBody>
      </p:sp>
    </p:spTree>
    <p:extLst>
      <p:ext uri="{BB962C8B-B14F-4D97-AF65-F5344CB8AC3E}">
        <p14:creationId xmlns:p14="http://schemas.microsoft.com/office/powerpoint/2010/main" val="1903452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Major Federal Employment Laws That Apply to Telecommuters (cont.)</a:t>
            </a:r>
          </a:p>
        </p:txBody>
      </p:sp>
      <p:sp>
        <p:nvSpPr>
          <p:cNvPr id="35843" name="Content Placeholder 2"/>
          <p:cNvSpPr>
            <a:spLocks noGrp="1"/>
          </p:cNvSpPr>
          <p:nvPr>
            <p:ph idx="1"/>
          </p:nvPr>
        </p:nvSpPr>
        <p:spPr/>
        <p:txBody>
          <a:bodyPr/>
          <a:lstStyle/>
          <a:p>
            <a:pPr>
              <a:buFontTx/>
              <a:buNone/>
            </a:pPr>
            <a:r>
              <a:rPr lang="en-US" altLang="en-US" dirty="0"/>
              <a:t>Workplace safety issues can be more challenging when managing home-based telecommuters because the line between the workplace and the employee’s residence is not always clearly defined.</a:t>
            </a:r>
          </a:p>
          <a:p>
            <a:pPr marL="342900" indent="-342900">
              <a:buFont typeface="Arial" charset="0"/>
              <a:buChar char="•"/>
            </a:pPr>
            <a:r>
              <a:rPr lang="en-US" altLang="en-US" dirty="0"/>
              <a:t>The OSH Act is a federal law that requires employers to provide workplaces free from known hazards.</a:t>
            </a:r>
          </a:p>
          <a:p>
            <a:pPr marL="342900" indent="-342900">
              <a:buFont typeface="Arial" charset="0"/>
              <a:buChar char="•"/>
            </a:pPr>
            <a:r>
              <a:rPr lang="en-US" altLang="en-US" dirty="0"/>
              <a:t>The OSH Act requires employers to record workplace injuries</a:t>
            </a:r>
            <a:r>
              <a:rPr lang="en-US" altLang="en-US" dirty="0">
                <a:latin typeface="Arial" panose="020B0604020202020204" pitchFamily="34" charset="0"/>
                <a:cs typeface="Arial" panose="020B0604020202020204" pitchFamily="34" charset="0"/>
              </a:rPr>
              <a:t>—</a:t>
            </a:r>
            <a:r>
              <a:rPr lang="en-US" altLang="en-US" dirty="0"/>
              <a:t>including those that occur in telecommuters’ home office worksites. </a:t>
            </a:r>
          </a:p>
          <a:p>
            <a:pPr marL="342900" indent="-342900">
              <a:buFont typeface="Arial" charset="0"/>
              <a:buChar char="•"/>
            </a:pPr>
            <a:endParaRPr lang="en-US" altLang="en-US" sz="2000" dirty="0"/>
          </a:p>
          <a:p>
            <a:pPr>
              <a:buFontTx/>
              <a:buNone/>
            </a:pPr>
            <a:endParaRPr lang="en-US" altLang="en-US" dirty="0"/>
          </a:p>
        </p:txBody>
      </p:sp>
      <p:sp>
        <p:nvSpPr>
          <p:cNvPr id="3584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086000C-BE7C-DE4C-B82B-386673F7408D}" type="slidenum">
              <a:rPr lang="en-US" altLang="en-US">
                <a:solidFill>
                  <a:srgbClr val="618DD1"/>
                </a:solidFill>
                <a:ea typeface="Arial" charset="0"/>
                <a:cs typeface="Arial" charset="0"/>
              </a:rPr>
              <a:pPr>
                <a:spcBef>
                  <a:spcPct val="0"/>
                </a:spcBef>
                <a:buFontTx/>
                <a:buNone/>
              </a:pPr>
              <a:t>21</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592224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Major Federal Employment Laws That Apply to Telecommuters (cont.)</a:t>
            </a:r>
          </a:p>
        </p:txBody>
      </p:sp>
      <p:sp>
        <p:nvSpPr>
          <p:cNvPr id="37891" name="Content Placeholder 2"/>
          <p:cNvSpPr>
            <a:spLocks noGrp="1"/>
          </p:cNvSpPr>
          <p:nvPr>
            <p:ph idx="1"/>
          </p:nvPr>
        </p:nvSpPr>
        <p:spPr/>
        <p:txBody>
          <a:bodyPr/>
          <a:lstStyle/>
          <a:p>
            <a:r>
              <a:rPr lang="en-US" altLang="en-US" dirty="0"/>
              <a:t>The Occupational Safety and Health Administration (OSHA) does not require inspections of telecommuters’ home offices, as outlined in the following OSHA guidance:</a:t>
            </a:r>
          </a:p>
          <a:p>
            <a:pPr marL="285750" indent="-285750">
              <a:buFont typeface="Arial" charset="0"/>
              <a:buChar char="•"/>
            </a:pPr>
            <a:r>
              <a:rPr lang="en-US" altLang="en-US" dirty="0"/>
              <a:t>OSHA will not conduct inspections of employees’ home offices. OSHA will not hold employers liable for employees’ home offices and does not expect employers to inspect the home offices of their employees.</a:t>
            </a:r>
          </a:p>
          <a:p>
            <a:pPr marL="285750" indent="-285750">
              <a:buFont typeface="Arial" charset="0"/>
              <a:buChar char="•"/>
            </a:pPr>
            <a:r>
              <a:rPr lang="en-US" altLang="en-US" dirty="0"/>
              <a:t>If OSHA receives a complaint about a home office, the complainant will be advised of OSHA’s policy. If an employee makes a specific request, OSHA may informally let employers know of complaints about home office conditions but will not follow up with the employer or employee.</a:t>
            </a:r>
          </a:p>
          <a:p>
            <a:pPr algn="r"/>
            <a:r>
              <a:rPr lang="en-US" altLang="en-US" sz="1200" dirty="0"/>
              <a:t>Source: Home-Based Worksites. OSHA Instruction. </a:t>
            </a:r>
            <a:r>
              <a:rPr lang="en-US" altLang="en-US" sz="1200" dirty="0">
                <a:hlinkClick r:id="rId3"/>
              </a:rPr>
              <a:t>http://www.osha.gov/pls/oshaweb/owadisp.show_document?p_table=DIRECTIVES&amp;p_id=2254</a:t>
            </a:r>
            <a:endParaRPr lang="en-US" altLang="en-US" sz="1200" dirty="0"/>
          </a:p>
          <a:p>
            <a:pPr marL="285750" indent="-285750" algn="r">
              <a:buFont typeface="Arial" charset="0"/>
              <a:buChar char="•"/>
            </a:pPr>
            <a:endParaRPr lang="en-US" altLang="en-US" dirty="0"/>
          </a:p>
          <a:p>
            <a:endParaRPr lang="en-US" altLang="en-US" dirty="0"/>
          </a:p>
          <a:p>
            <a:endParaRPr lang="en-US" altLang="en-US" dirty="0"/>
          </a:p>
        </p:txBody>
      </p:sp>
      <p:sp>
        <p:nvSpPr>
          <p:cNvPr id="3789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E783226-242A-674D-82E3-BE407B29B47C}" type="slidenum">
              <a:rPr lang="en-US" altLang="en-US">
                <a:solidFill>
                  <a:srgbClr val="618DD1"/>
                </a:solidFill>
                <a:ea typeface="Arial" charset="0"/>
                <a:cs typeface="Arial" charset="0"/>
              </a:rPr>
              <a:pPr>
                <a:spcBef>
                  <a:spcPct val="0"/>
                </a:spcBef>
                <a:buFontTx/>
                <a:buNone/>
              </a:pPr>
              <a:t>22</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066277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dirty="0"/>
              <a:t>Questions? Comments? </a:t>
            </a:r>
          </a:p>
        </p:txBody>
      </p:sp>
      <p:sp>
        <p:nvSpPr>
          <p:cNvPr id="72707" name="Content Placeholder 2"/>
          <p:cNvSpPr>
            <a:spLocks noGrp="1"/>
          </p:cNvSpPr>
          <p:nvPr>
            <p:ph idx="1"/>
          </p:nvPr>
        </p:nvSpPr>
        <p:spPr/>
        <p:txBody>
          <a:bodyPr/>
          <a:lstStyle/>
          <a:p>
            <a:pPr>
              <a:buFontTx/>
              <a:buNone/>
            </a:pPr>
            <a:r>
              <a:rPr lang="en-US" altLang="en-US" dirty="0"/>
              <a:t> </a:t>
            </a:r>
          </a:p>
        </p:txBody>
      </p:sp>
      <p:sp>
        <p:nvSpPr>
          <p:cNvPr id="7270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D0845D8-53CC-7144-A15D-EE5C3D561362}" type="slidenum">
              <a:rPr lang="en-US" altLang="en-US">
                <a:solidFill>
                  <a:srgbClr val="618DD1"/>
                </a:solidFill>
                <a:ea typeface="Arial" charset="0"/>
                <a:cs typeface="Arial" charset="0"/>
              </a:rPr>
              <a:pPr>
                <a:spcBef>
                  <a:spcPct val="0"/>
                </a:spcBef>
                <a:buFontTx/>
                <a:buNone/>
              </a:pPr>
              <a:t>23</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551889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itle 4"/>
          <p:cNvSpPr>
            <a:spLocks noGrp="1"/>
          </p:cNvSpPr>
          <p:nvPr>
            <p:ph type="title"/>
          </p:nvPr>
        </p:nvSpPr>
        <p:spPr/>
        <p:txBody>
          <a:bodyPr/>
          <a:lstStyle/>
          <a:p>
            <a:r>
              <a:rPr lang="en-US" altLang="en-US" dirty="0"/>
              <a:t>Major Federal Employment Laws That Apply to Telecommuters (cont.)</a:t>
            </a:r>
          </a:p>
        </p:txBody>
      </p:sp>
      <p:sp>
        <p:nvSpPr>
          <p:cNvPr id="39938" name="Content Placeholder 2"/>
          <p:cNvSpPr>
            <a:spLocks noGrp="1"/>
          </p:cNvSpPr>
          <p:nvPr>
            <p:ph idx="1"/>
          </p:nvPr>
        </p:nvSpPr>
        <p:spPr/>
        <p:txBody>
          <a:bodyPr/>
          <a:lstStyle/>
          <a:p>
            <a:r>
              <a:rPr lang="en-US" altLang="en-US" dirty="0"/>
              <a:t>Workers’ compensation (WC) is a medical payment and wage replacement benefit law that provides employees compensation when they sustain an injury or develop an illness during the course of employment. Determining whether a telecommuter’s injuries or illness are covered under WC is challenging. Information about whether the injury was a result of a home office workplace or residential situation must be taken into account.</a:t>
            </a:r>
          </a:p>
        </p:txBody>
      </p:sp>
      <p:sp>
        <p:nvSpPr>
          <p:cNvPr id="39939"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5E672C7-3E19-A848-8A20-DEB88BEA1D59}" type="slidenum">
              <a:rPr lang="en-US" altLang="en-US">
                <a:solidFill>
                  <a:srgbClr val="618DD1"/>
                </a:solidFill>
                <a:ea typeface="Arial" charset="0"/>
                <a:cs typeface="Arial" charset="0"/>
              </a:rPr>
              <a:pPr>
                <a:spcBef>
                  <a:spcPct val="0"/>
                </a:spcBef>
                <a:buFontTx/>
                <a:buNone/>
              </a:pPr>
              <a:t>24</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751154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itle 4"/>
          <p:cNvSpPr>
            <a:spLocks noGrp="1"/>
          </p:cNvSpPr>
          <p:nvPr>
            <p:ph type="title"/>
          </p:nvPr>
        </p:nvSpPr>
        <p:spPr/>
        <p:txBody>
          <a:bodyPr/>
          <a:lstStyle/>
          <a:p>
            <a:r>
              <a:rPr lang="en-US" altLang="en-US" dirty="0"/>
              <a:t>Major Federal Employment Laws That Apply to Telecommuters (cont.)</a:t>
            </a:r>
          </a:p>
        </p:txBody>
      </p:sp>
      <p:sp>
        <p:nvSpPr>
          <p:cNvPr id="39938" name="Content Placeholder 2"/>
          <p:cNvSpPr>
            <a:spLocks noGrp="1"/>
          </p:cNvSpPr>
          <p:nvPr>
            <p:ph idx="1"/>
          </p:nvPr>
        </p:nvSpPr>
        <p:spPr/>
        <p:txBody>
          <a:bodyPr/>
          <a:lstStyle/>
          <a:p>
            <a:r>
              <a:rPr lang="en-US" altLang="en-US" dirty="0"/>
              <a:t>WC (cont.):</a:t>
            </a:r>
          </a:p>
          <a:p>
            <a:r>
              <a:rPr lang="en-US" altLang="en-US" dirty="0"/>
              <a:t>Our policy requires employees to immediately report to their supervisors an injury or illness they consider work-related, including slips or falls, regardless of whether it occurred on our premises or in the telecommuter’s home office.</a:t>
            </a:r>
          </a:p>
          <a:p>
            <a:r>
              <a:rPr lang="en-US" altLang="en-US" dirty="0"/>
              <a:t>Supervisors are to report these injuries to HR within 24 hours of being notified by the telecommuter.</a:t>
            </a:r>
          </a:p>
          <a:p>
            <a:r>
              <a:rPr lang="en-US" altLang="en-US" dirty="0"/>
              <a:t>It is not the supervisor’s or HR’s role to determine whether the injury or illness is job-related. This decision is made by our WC carrier.</a:t>
            </a:r>
          </a:p>
        </p:txBody>
      </p:sp>
      <p:sp>
        <p:nvSpPr>
          <p:cNvPr id="39939"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5E672C7-3E19-A848-8A20-DEB88BEA1D59}" type="slidenum">
              <a:rPr lang="en-US" altLang="en-US">
                <a:solidFill>
                  <a:srgbClr val="618DD1"/>
                </a:solidFill>
                <a:ea typeface="Arial" charset="0"/>
                <a:cs typeface="Arial" charset="0"/>
              </a:rPr>
              <a:pPr>
                <a:spcBef>
                  <a:spcPct val="0"/>
                </a:spcBef>
                <a:buFontTx/>
                <a:buNone/>
              </a:pPr>
              <a:t>25</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452797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26</a:t>
            </a:fld>
            <a:endParaRPr lang="en-US" dirty="0">
              <a:solidFill>
                <a:srgbClr val="618DD1"/>
              </a:solidFill>
            </a:endParaRPr>
          </a:p>
        </p:txBody>
      </p:sp>
    </p:spTree>
    <p:extLst>
      <p:ext uri="{BB962C8B-B14F-4D97-AF65-F5344CB8AC3E}">
        <p14:creationId xmlns:p14="http://schemas.microsoft.com/office/powerpoint/2010/main" val="88127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t>Major Federal Employment Laws That Apply to Telecommuters (cont.)</a:t>
            </a:r>
          </a:p>
        </p:txBody>
      </p:sp>
      <p:sp>
        <p:nvSpPr>
          <p:cNvPr id="41987" name="Content Placeholder 2"/>
          <p:cNvSpPr>
            <a:spLocks noGrp="1"/>
          </p:cNvSpPr>
          <p:nvPr>
            <p:ph idx="1"/>
          </p:nvPr>
        </p:nvSpPr>
        <p:spPr/>
        <p:txBody>
          <a:bodyPr/>
          <a:lstStyle/>
          <a:p>
            <a:r>
              <a:rPr lang="en-US" altLang="en-US" dirty="0"/>
              <a:t>The ADA is a federal law that requires employers with 15 or more employees to provide reasonable accommodation for employees with disabilities. </a:t>
            </a:r>
          </a:p>
          <a:p>
            <a:r>
              <a:rPr lang="en-US" altLang="en-US" dirty="0"/>
              <a:t>A “reasonable accommodation is any change in the work environment or in the way things are customarily done that enables an individual with a disability to apply for a job, perform a job, or gain equal access to the benefits and privileges of a job. The ADA does not require an employer to provide a specific accommodation if it causes undue hardship, </a:t>
            </a:r>
            <a:r>
              <a:rPr lang="en-US" altLang="en-US" i="1" dirty="0"/>
              <a:t>i.e.</a:t>
            </a:r>
            <a:r>
              <a:rPr lang="en-US" altLang="en-US" dirty="0"/>
              <a:t>, significant difficulty or expense.” </a:t>
            </a:r>
            <a:r>
              <a:rPr lang="en-US" altLang="en-US" sz="1400" dirty="0"/>
              <a:t>Source: </a:t>
            </a:r>
            <a:r>
              <a:rPr lang="en-US" altLang="en-US" sz="1400" u="sng" dirty="0">
                <a:hlinkClick r:id="rId3"/>
              </a:rPr>
              <a:t>https://www.eeoc.gov/facts/telework.html</a:t>
            </a:r>
            <a:endParaRPr lang="en-US" altLang="en-US" u="sng" dirty="0"/>
          </a:p>
          <a:p>
            <a:r>
              <a:rPr lang="en-US" altLang="en-US" dirty="0"/>
              <a:t>Telecommuting may be considered a reasonable accommodation under the ADA in some situations. </a:t>
            </a:r>
          </a:p>
          <a:p>
            <a:endParaRPr lang="en-US" altLang="en-US" dirty="0"/>
          </a:p>
        </p:txBody>
      </p:sp>
      <p:sp>
        <p:nvSpPr>
          <p:cNvPr id="4198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E2B891E-812A-DE43-8D8E-D6A6B9E61331}" type="slidenum">
              <a:rPr lang="en-US" altLang="en-US">
                <a:solidFill>
                  <a:srgbClr val="618DD1"/>
                </a:solidFill>
                <a:ea typeface="Arial" charset="0"/>
                <a:cs typeface="Arial" charset="0"/>
              </a:rPr>
              <a:pPr>
                <a:spcBef>
                  <a:spcPct val="0"/>
                </a:spcBef>
                <a:buFontTx/>
                <a:buNone/>
              </a:pPr>
              <a:t>27</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938173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Major Federal Employment Laws That Apply to Telecommuters (cont.)</a:t>
            </a:r>
          </a:p>
        </p:txBody>
      </p:sp>
      <p:sp>
        <p:nvSpPr>
          <p:cNvPr id="44035" name="Content Placeholder 2"/>
          <p:cNvSpPr>
            <a:spLocks noGrp="1"/>
          </p:cNvSpPr>
          <p:nvPr>
            <p:ph idx="1"/>
          </p:nvPr>
        </p:nvSpPr>
        <p:spPr/>
        <p:txBody>
          <a:bodyPr/>
          <a:lstStyle/>
          <a:p>
            <a:pPr>
              <a:buFontTx/>
              <a:buNone/>
            </a:pPr>
            <a:r>
              <a:rPr lang="en-US" altLang="en-US" dirty="0"/>
              <a:t>However, the ADA does not require employers to provide telecommuting as an accommodation. Our company practice and policy are to consider telecommuting a reasonable accommodation when appropriate. </a:t>
            </a:r>
          </a:p>
          <a:p>
            <a:r>
              <a:rPr lang="en-US" altLang="en-US" dirty="0"/>
              <a:t>When determining the feasibility of telecommuting as a reasonable accommodation, we will consider the nature of the work performed and employee eligibility based on the employee’s performance record and tenure.</a:t>
            </a:r>
          </a:p>
          <a:p>
            <a:r>
              <a:rPr lang="en-US" altLang="en-US" dirty="0"/>
              <a:t>Other factors will include whether the ability to supervise the employee is affected by use of certain equipment or tools that cannot be replicated or supplied in the home office.</a:t>
            </a:r>
          </a:p>
          <a:p>
            <a:endParaRPr lang="en-US" altLang="en-US" dirty="0"/>
          </a:p>
          <a:p>
            <a:endParaRPr lang="en-US" altLang="en-US" dirty="0"/>
          </a:p>
        </p:txBody>
      </p:sp>
      <p:sp>
        <p:nvSpPr>
          <p:cNvPr id="4403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AD2EB70-1942-1E4B-AB79-A2939AA15C5C}" type="slidenum">
              <a:rPr lang="en-US" altLang="en-US">
                <a:solidFill>
                  <a:srgbClr val="618DD1"/>
                </a:solidFill>
                <a:ea typeface="Arial" charset="0"/>
                <a:cs typeface="Arial" charset="0"/>
              </a:rPr>
              <a:pPr>
                <a:spcBef>
                  <a:spcPct val="0"/>
                </a:spcBef>
                <a:buFontTx/>
                <a:buNone/>
              </a:pPr>
              <a:t>28</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922361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29</a:t>
            </a:fld>
            <a:endParaRPr lang="en-US" dirty="0">
              <a:solidFill>
                <a:srgbClr val="618DD1"/>
              </a:solidFill>
            </a:endParaRPr>
          </a:p>
        </p:txBody>
      </p:sp>
    </p:spTree>
    <p:extLst>
      <p:ext uri="{BB962C8B-B14F-4D97-AF65-F5344CB8AC3E}">
        <p14:creationId xmlns:p14="http://schemas.microsoft.com/office/powerpoint/2010/main" val="248380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a:t>Agenda</a:t>
            </a:r>
          </a:p>
        </p:txBody>
      </p:sp>
      <p:sp>
        <p:nvSpPr>
          <p:cNvPr id="9220" name="Rectangle 7"/>
          <p:cNvSpPr>
            <a:spLocks noGrp="1" noChangeArrowheads="1"/>
          </p:cNvSpPr>
          <p:nvPr>
            <p:ph idx="1"/>
          </p:nvPr>
        </p:nvSpPr>
        <p:spPr/>
        <p:txBody>
          <a:bodyPr/>
          <a:lstStyle/>
          <a:p>
            <a:pPr marL="342900" indent="-342900">
              <a:buFont typeface="+mj-lt"/>
              <a:buAutoNum type="arabicPeriod"/>
            </a:pPr>
            <a:r>
              <a:rPr lang="en-US" altLang="en-US" dirty="0"/>
              <a:t>Positions suitable for telecommuting</a:t>
            </a:r>
          </a:p>
          <a:p>
            <a:pPr marL="342900" indent="-342900">
              <a:buFont typeface="+mj-lt"/>
              <a:buAutoNum type="arabicPeriod"/>
            </a:pPr>
            <a:r>
              <a:rPr lang="en-US" altLang="en-US" dirty="0"/>
              <a:t>Characteristics of a successful telecommuter</a:t>
            </a:r>
          </a:p>
          <a:p>
            <a:pPr marL="342900" indent="-342900">
              <a:buFont typeface="+mj-lt"/>
              <a:buAutoNum type="arabicPeriod"/>
            </a:pPr>
            <a:r>
              <a:rPr lang="en-US" altLang="en-US" dirty="0"/>
              <a:t>Major federal employment laws that apply to telecommuters </a:t>
            </a:r>
          </a:p>
          <a:p>
            <a:pPr marL="342900" indent="-342900">
              <a:buFont typeface="+mj-lt"/>
              <a:buAutoNum type="arabicPeriod"/>
            </a:pPr>
            <a:r>
              <a:rPr lang="en-US" altLang="en-US" dirty="0"/>
              <a:t>Keeping telecommuters informed and involved</a:t>
            </a:r>
          </a:p>
          <a:p>
            <a:pPr marL="342900" indent="-342900">
              <a:buFont typeface="+mj-lt"/>
              <a:buAutoNum type="arabicPeriod"/>
            </a:pPr>
            <a:r>
              <a:rPr lang="en-US" altLang="en-US" dirty="0"/>
              <a:t>Technology needed for telecommuting</a:t>
            </a:r>
          </a:p>
          <a:p>
            <a:pPr marL="342900" indent="-342900">
              <a:buFont typeface="+mj-lt"/>
              <a:buAutoNum type="arabicPeriod"/>
            </a:pPr>
            <a:r>
              <a:rPr lang="en-US" altLang="en-US" dirty="0"/>
              <a:t>Tips for effective management of telecommuters</a:t>
            </a:r>
          </a:p>
          <a:p>
            <a:pPr marL="685800" lvl="1" indent="-342900" eaLnBrk="1" hangingPunct="1">
              <a:buFont typeface="+mj-lt"/>
              <a:buAutoNum type="arabicPeriod"/>
            </a:pPr>
            <a:endParaRPr lang="en-US" altLang="en-US" dirty="0"/>
          </a:p>
        </p:txBody>
      </p:sp>
      <p:sp>
        <p:nvSpPr>
          <p:cNvPr id="921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71F66CE-C2E4-614D-B99A-B21F25A01334}" type="slidenum">
              <a:rPr lang="en-US" altLang="en-US">
                <a:solidFill>
                  <a:srgbClr val="618DD1"/>
                </a:solidFill>
                <a:ea typeface="Arial" charset="0"/>
                <a:cs typeface="Arial" charset="0"/>
              </a:rPr>
              <a:pPr>
                <a:spcBef>
                  <a:spcPct val="0"/>
                </a:spcBef>
                <a:buFontTx/>
                <a:buNone/>
              </a:pPr>
              <a:t>3</a:t>
            </a:fld>
            <a:endParaRPr lang="en-US" altLang="en-US" dirty="0">
              <a:solidFill>
                <a:srgbClr val="618DD1"/>
              </a:solidFill>
              <a:ea typeface="Arial" charset="0"/>
              <a:cs typeface="Arial" charset="0"/>
            </a:endParaRPr>
          </a:p>
        </p:txBody>
      </p:sp>
      <p:sp>
        <p:nvSpPr>
          <p:cNvPr id="9221" name="Rectangle 8"/>
          <p:cNvSpPr>
            <a:spLocks noChangeArrowheads="1"/>
          </p:cNvSpPr>
          <p:nvPr/>
        </p:nvSpPr>
        <p:spPr bwMode="auto">
          <a:xfrm>
            <a:off x="1828800" y="1133475"/>
            <a:ext cx="7010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lgn="r" eaLnBrk="1" hangingPunct="1">
              <a:spcBef>
                <a:spcPct val="0"/>
              </a:spcBef>
              <a:buFontTx/>
              <a:buNone/>
            </a:pPr>
            <a:endParaRPr lang="en-US" altLang="en-US" sz="1200" b="0" dirty="0">
              <a:solidFill>
                <a:schemeClr val="bg1"/>
              </a:solidFill>
            </a:endParaRPr>
          </a:p>
        </p:txBody>
      </p:sp>
      <p:sp>
        <p:nvSpPr>
          <p:cNvPr id="9222" name="Rectangle 9"/>
          <p:cNvSpPr>
            <a:spLocks noChangeArrowheads="1"/>
          </p:cNvSpPr>
          <p:nvPr/>
        </p:nvSpPr>
        <p:spPr bwMode="auto">
          <a:xfrm>
            <a:off x="1828800" y="1447800"/>
            <a:ext cx="7010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eaLnBrk="1" hangingPunct="1">
              <a:spcBef>
                <a:spcPct val="0"/>
              </a:spcBef>
              <a:buFontTx/>
              <a:buNone/>
            </a:pPr>
            <a:endParaRPr lang="en-US" altLang="en-US" sz="2000" b="0" dirty="0">
              <a:solidFill>
                <a:srgbClr val="618DD1"/>
              </a:solidFill>
            </a:endParaRPr>
          </a:p>
        </p:txBody>
      </p:sp>
    </p:spTree>
    <p:extLst>
      <p:ext uri="{BB962C8B-B14F-4D97-AF65-F5344CB8AC3E}">
        <p14:creationId xmlns:p14="http://schemas.microsoft.com/office/powerpoint/2010/main" val="1176910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dirty="0"/>
              <a:t>Major Federal Employment Laws That Apply to Telecommuters (cont.)</a:t>
            </a:r>
          </a:p>
        </p:txBody>
      </p:sp>
      <p:sp>
        <p:nvSpPr>
          <p:cNvPr id="26627" name="Content Placeholder 2"/>
          <p:cNvSpPr>
            <a:spLocks noGrp="1"/>
          </p:cNvSpPr>
          <p:nvPr>
            <p:ph idx="1"/>
          </p:nvPr>
        </p:nvSpPr>
        <p:spPr/>
        <p:txBody>
          <a:bodyPr/>
          <a:lstStyle/>
          <a:p>
            <a:pPr marL="0" indent="0">
              <a:buFontTx/>
              <a:buNone/>
              <a:defRPr/>
            </a:pPr>
            <a:r>
              <a:rPr lang="en-US" dirty="0"/>
              <a:t>The FMLA regulations also apply to telecommuters; however, the office in their home is not considered a worksite.</a:t>
            </a:r>
          </a:p>
          <a:p>
            <a:pPr>
              <a:defRPr/>
            </a:pPr>
            <a:r>
              <a:rPr lang="en-US" dirty="0"/>
              <a:t>From the U.S. Department of Labor (DOL) regulations: “An employee's personal residence is not a worksite in the case of employees such as salespersons who travel a sales territory and who generally leave to work and return from work to their personal residence, or employees who work at home, as under the new concept of flexiplace. Rather, their worksite is the office to which they report and from which assignments are made.” </a:t>
            </a:r>
          </a:p>
        </p:txBody>
      </p:sp>
      <p:sp>
        <p:nvSpPr>
          <p:cNvPr id="4608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97FF130E-F320-BA49-94A5-CC5AFC687660}" type="slidenum">
              <a:rPr lang="en-US" altLang="en-US">
                <a:solidFill>
                  <a:srgbClr val="618DD1"/>
                </a:solidFill>
                <a:ea typeface="Arial" charset="0"/>
                <a:cs typeface="Arial" charset="0"/>
              </a:rPr>
              <a:pPr>
                <a:spcBef>
                  <a:spcPct val="0"/>
                </a:spcBef>
                <a:buFontTx/>
                <a:buNone/>
              </a:pPr>
              <a:t>30</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41150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itle 5"/>
          <p:cNvSpPr>
            <a:spLocks noGrp="1"/>
          </p:cNvSpPr>
          <p:nvPr>
            <p:ph type="title"/>
          </p:nvPr>
        </p:nvSpPr>
        <p:spPr/>
        <p:txBody>
          <a:bodyPr/>
          <a:lstStyle/>
          <a:p>
            <a:r>
              <a:rPr lang="en-US" altLang="en-US" dirty="0"/>
              <a:t>Major Federal Employment Laws That Apply to Telecommuters (cont.)</a:t>
            </a:r>
          </a:p>
        </p:txBody>
      </p:sp>
      <p:sp>
        <p:nvSpPr>
          <p:cNvPr id="48130" name="Content Placeholder 2"/>
          <p:cNvSpPr>
            <a:spLocks noGrp="1"/>
          </p:cNvSpPr>
          <p:nvPr>
            <p:ph idx="1"/>
          </p:nvPr>
        </p:nvSpPr>
        <p:spPr/>
        <p:txBody>
          <a:bodyPr/>
          <a:lstStyle/>
          <a:p>
            <a:r>
              <a:rPr lang="en-US" altLang="en-US" dirty="0"/>
              <a:t>Telecommuting is not an option when employees are incapacitated with a “serious health condition” and are on approved leave until released by their treating physician. </a:t>
            </a:r>
          </a:p>
          <a:p>
            <a:r>
              <a:rPr lang="en-US" altLang="en-US" dirty="0"/>
              <a:t>Telecommuting is not a substitute for child care when the family member is not covered under the FMLA.</a:t>
            </a:r>
          </a:p>
        </p:txBody>
      </p:sp>
      <p:sp>
        <p:nvSpPr>
          <p:cNvPr id="48131"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B1467F5-01A3-664A-84CF-B1B774F95695}" type="slidenum">
              <a:rPr lang="en-US" altLang="en-US">
                <a:solidFill>
                  <a:srgbClr val="618DD1"/>
                </a:solidFill>
                <a:ea typeface="Arial" charset="0"/>
                <a:cs typeface="Arial" charset="0"/>
              </a:rPr>
              <a:pPr>
                <a:spcBef>
                  <a:spcPct val="0"/>
                </a:spcBef>
                <a:buFontTx/>
                <a:buNone/>
              </a:pPr>
              <a:t>31</a:t>
            </a:fld>
            <a:endParaRPr lang="en-US" altLang="en-US" dirty="0">
              <a:solidFill>
                <a:srgbClr val="618DD1"/>
              </a:solidFill>
              <a:ea typeface="Arial" charset="0"/>
              <a:cs typeface="Arial" charset="0"/>
            </a:endParaRPr>
          </a:p>
        </p:txBody>
      </p:sp>
      <p:sp>
        <p:nvSpPr>
          <p:cNvPr id="48132" name="Rectangle 4"/>
          <p:cNvSpPr>
            <a:spLocks noChangeArrowheads="1"/>
          </p:cNvSpPr>
          <p:nvPr/>
        </p:nvSpPr>
        <p:spPr bwMode="auto">
          <a:xfrm>
            <a:off x="4408488" y="3244850"/>
            <a:ext cx="327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lgn="ctr" eaLnBrk="1" hangingPunct="1">
              <a:spcBef>
                <a:spcPct val="0"/>
              </a:spcBef>
              <a:buFontTx/>
              <a:buNone/>
            </a:pPr>
            <a:r>
              <a:rPr lang="en-US" altLang="en-US" dirty="0">
                <a:solidFill>
                  <a:schemeClr val="bg1"/>
                </a:solidFill>
              </a:rPr>
              <a:t>n</a:t>
            </a:r>
            <a:endParaRPr lang="en-US" altLang="en-US" dirty="0">
              <a:solidFill>
                <a:schemeClr val="tx1"/>
              </a:solidFill>
            </a:endParaRPr>
          </a:p>
        </p:txBody>
      </p:sp>
    </p:spTree>
    <p:extLst>
      <p:ext uri="{BB962C8B-B14F-4D97-AF65-F5344CB8AC3E}">
        <p14:creationId xmlns:p14="http://schemas.microsoft.com/office/powerpoint/2010/main" val="1426796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a:t>Group Discussion #3</a:t>
            </a:r>
          </a:p>
        </p:txBody>
      </p:sp>
      <p:sp>
        <p:nvSpPr>
          <p:cNvPr id="50179" name="Content Placeholder 2"/>
          <p:cNvSpPr>
            <a:spLocks noGrp="1"/>
          </p:cNvSpPr>
          <p:nvPr>
            <p:ph idx="1"/>
          </p:nvPr>
        </p:nvSpPr>
        <p:spPr/>
        <p:txBody>
          <a:bodyPr/>
          <a:lstStyle/>
          <a:p>
            <a:pPr>
              <a:buFontTx/>
              <a:buNone/>
            </a:pPr>
            <a:r>
              <a:rPr lang="en-US" altLang="en-US" dirty="0"/>
              <a:t>Using our company telecommuting and IT policies, discuss in your small group how you would handle the following situation and your reasons why:</a:t>
            </a:r>
          </a:p>
          <a:p>
            <a:pPr marL="233363"/>
            <a:r>
              <a:rPr lang="en-US" altLang="en-US" dirty="0"/>
              <a:t>Maria reports to you that she fell and hurt her back yesterday when she was telecommuting from home. Amy, Maria’s close friend, has already told you about the situation, supplying some additional information.</a:t>
            </a:r>
          </a:p>
          <a:p>
            <a:pPr marL="233363"/>
            <a:r>
              <a:rPr lang="en-US" altLang="en-US" dirty="0"/>
              <a:t>It appears that Maria, while she was logged in for the day, forgot her coffee in the kitchen, and when she went to retrieve it, she did not see the toy truck left on the floor. When Maria tripped over the toy, she fell into the cabinet, then slid onto the floor, landing on her back. Is her injury covered by workers’ compensation?</a:t>
            </a:r>
          </a:p>
          <a:p>
            <a:endParaRPr lang="en-US" altLang="en-US" sz="2000" dirty="0"/>
          </a:p>
          <a:p>
            <a:endParaRPr lang="en-US" altLang="en-US" sz="2000" dirty="0"/>
          </a:p>
          <a:p>
            <a:endParaRPr lang="en-US" altLang="en-US" dirty="0"/>
          </a:p>
        </p:txBody>
      </p:sp>
      <p:sp>
        <p:nvSpPr>
          <p:cNvPr id="5018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47712FE-0F2F-E346-8916-56230A9AC758}" type="slidenum">
              <a:rPr lang="en-US" altLang="en-US">
                <a:solidFill>
                  <a:srgbClr val="618DD1"/>
                </a:solidFill>
                <a:ea typeface="Arial" charset="0"/>
                <a:cs typeface="Arial" charset="0"/>
              </a:rPr>
              <a:pPr>
                <a:spcBef>
                  <a:spcPct val="0"/>
                </a:spcBef>
                <a:buFontTx/>
                <a:buNone/>
              </a:pPr>
              <a:t>32</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570119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Group Discussion #4 &amp; 5 </a:t>
            </a:r>
          </a:p>
        </p:txBody>
      </p:sp>
      <p:sp>
        <p:nvSpPr>
          <p:cNvPr id="52227" name="Content Placeholder 2"/>
          <p:cNvSpPr>
            <a:spLocks noGrp="1"/>
          </p:cNvSpPr>
          <p:nvPr>
            <p:ph idx="1"/>
          </p:nvPr>
        </p:nvSpPr>
        <p:spPr/>
        <p:txBody>
          <a:bodyPr/>
          <a:lstStyle/>
          <a:p>
            <a:pPr>
              <a:buFontTx/>
              <a:buNone/>
            </a:pPr>
            <a:r>
              <a:rPr lang="en-US" altLang="en-US" dirty="0"/>
              <a:t>Describe two wage and hour issues when managing nonexempt telecommuters and what your management responsibilities are.</a:t>
            </a:r>
          </a:p>
          <a:p>
            <a:r>
              <a:rPr lang="en-US" altLang="en-US" dirty="0"/>
              <a:t>Describe three ways you will link knowledge from this training to your practice of managing telecommuters</a:t>
            </a:r>
            <a:r>
              <a:rPr lang="en-US" altLang="en-US" sz="2000" dirty="0"/>
              <a:t>.</a:t>
            </a:r>
          </a:p>
          <a:p>
            <a:endParaRPr lang="en-US" altLang="en-US" dirty="0"/>
          </a:p>
        </p:txBody>
      </p:sp>
      <p:sp>
        <p:nvSpPr>
          <p:cNvPr id="5222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7DD8475-5D44-2B40-BBF7-F3D5FF67E623}" type="slidenum">
              <a:rPr lang="en-US" altLang="en-US">
                <a:solidFill>
                  <a:srgbClr val="618DD1"/>
                </a:solidFill>
                <a:ea typeface="Arial" charset="0"/>
                <a:cs typeface="Arial" charset="0"/>
              </a:rPr>
              <a:pPr>
                <a:spcBef>
                  <a:spcPct val="0"/>
                </a:spcBef>
                <a:buFontTx/>
                <a:buNone/>
              </a:pPr>
              <a:t>33</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2680265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r>
              <a:rPr lang="en-US" altLang="en-US" dirty="0"/>
              <a:t>Keeping Telecommuters Informed and Involved</a:t>
            </a:r>
          </a:p>
        </p:txBody>
      </p:sp>
      <p:sp>
        <p:nvSpPr>
          <p:cNvPr id="54276" name="Rectangle 3"/>
          <p:cNvSpPr>
            <a:spLocks noGrp="1" noChangeArrowheads="1"/>
          </p:cNvSpPr>
          <p:nvPr>
            <p:ph idx="1"/>
          </p:nvPr>
        </p:nvSpPr>
        <p:spPr/>
        <p:txBody>
          <a:bodyPr/>
          <a:lstStyle/>
          <a:p>
            <a:pPr eaLnBrk="1" hangingPunct="1"/>
            <a:r>
              <a:rPr lang="en-US" altLang="en-US" dirty="0"/>
              <a:t>Traditional modes of communication, which depend on face-to-face interaction, need to be supplemented so telecommuters do not feel forgotten when they are offsite.</a:t>
            </a:r>
          </a:p>
          <a:p>
            <a:pPr eaLnBrk="1" hangingPunct="1"/>
            <a:r>
              <a:rPr lang="en-US" altLang="en-US" dirty="0"/>
              <a:t>Providing special pre-/post-training and telecommuting orientation can help with the transition. </a:t>
            </a:r>
          </a:p>
          <a:p>
            <a:pPr eaLnBrk="1" hangingPunct="1"/>
            <a:endParaRPr lang="en-US" altLang="en-US" dirty="0"/>
          </a:p>
          <a:p>
            <a:pPr eaLnBrk="1" hangingPunct="1">
              <a:buFontTx/>
              <a:buNone/>
            </a:pPr>
            <a:endParaRPr lang="en-US" altLang="en-US" dirty="0"/>
          </a:p>
          <a:p>
            <a:pPr eaLnBrk="1" hangingPunct="1">
              <a:buFontTx/>
              <a:buNone/>
            </a:pPr>
            <a:endParaRPr lang="en-US" altLang="en-US" dirty="0"/>
          </a:p>
        </p:txBody>
      </p:sp>
      <p:sp>
        <p:nvSpPr>
          <p:cNvPr id="5427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73BF1AE-4BEC-8044-A993-408E45BB54EC}" type="slidenum">
              <a:rPr lang="en-US" altLang="en-US">
                <a:solidFill>
                  <a:srgbClr val="618DD1"/>
                </a:solidFill>
                <a:ea typeface="Arial" charset="0"/>
                <a:cs typeface="Arial" charset="0"/>
              </a:rPr>
              <a:pPr>
                <a:spcBef>
                  <a:spcPct val="0"/>
                </a:spcBef>
                <a:buFontTx/>
                <a:buNone/>
              </a:pPr>
              <a:t>34</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978060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r>
              <a:rPr lang="en-US" altLang="en-US" dirty="0"/>
              <a:t>Keeping Telecommuters Informed and Involved (cont.)</a:t>
            </a:r>
          </a:p>
        </p:txBody>
      </p:sp>
      <p:sp>
        <p:nvSpPr>
          <p:cNvPr id="54276" name="Rectangle 3"/>
          <p:cNvSpPr>
            <a:spLocks noGrp="1" noChangeArrowheads="1"/>
          </p:cNvSpPr>
          <p:nvPr>
            <p:ph idx="1"/>
          </p:nvPr>
        </p:nvSpPr>
        <p:spPr/>
        <p:txBody>
          <a:bodyPr/>
          <a:lstStyle/>
          <a:p>
            <a:r>
              <a:rPr lang="en-US" altLang="en-US" dirty="0"/>
              <a:t>Training content should include:</a:t>
            </a:r>
          </a:p>
          <a:p>
            <a:pPr marL="285750" indent="-285750">
              <a:buFont typeface="Arial" charset="0"/>
              <a:buChar char="•"/>
            </a:pPr>
            <a:r>
              <a:rPr lang="en-US" altLang="en-US" dirty="0"/>
              <a:t>Review of the organization’s telecommuting policy.</a:t>
            </a:r>
          </a:p>
          <a:p>
            <a:pPr marL="285750" indent="-285750">
              <a:buFont typeface="Arial" charset="0"/>
              <a:buChar char="•"/>
            </a:pPr>
            <a:r>
              <a:rPr lang="en-US" altLang="en-US" dirty="0"/>
              <a:t>Use of the organization’s telecommuting equipment.</a:t>
            </a:r>
          </a:p>
          <a:p>
            <a:pPr marL="285750" indent="-285750" eaLnBrk="1" hangingPunct="1">
              <a:buFont typeface="Arial" charset="0"/>
              <a:buChar char="•"/>
            </a:pPr>
            <a:r>
              <a:rPr lang="en-US" altLang="en-US" dirty="0"/>
              <a:t>Routine maintenance and troubleshooting of equipment.</a:t>
            </a:r>
          </a:p>
          <a:p>
            <a:pPr marL="285750" indent="-285750">
              <a:buFont typeface="Arial" charset="0"/>
              <a:buChar char="•"/>
            </a:pPr>
            <a:r>
              <a:rPr lang="en-US" altLang="en-US" dirty="0"/>
              <a:t>Management’s preferred contact method.</a:t>
            </a:r>
          </a:p>
          <a:p>
            <a:pPr marL="285750" indent="-285750">
              <a:buFont typeface="Arial" charset="0"/>
              <a:buChar char="•"/>
            </a:pPr>
            <a:r>
              <a:rPr lang="en-US" altLang="en-US" dirty="0"/>
              <a:t>Rules for notifying you and/or IT of equipment problems.</a:t>
            </a:r>
          </a:p>
          <a:p>
            <a:pPr marL="285750" indent="-285750">
              <a:buFont typeface="Arial" charset="0"/>
              <a:buChar char="•"/>
            </a:pPr>
            <a:r>
              <a:rPr lang="en-US" altLang="en-US" dirty="0"/>
              <a:t>Rules for reporting personal injuries or damage to equipment.</a:t>
            </a:r>
          </a:p>
          <a:p>
            <a:pPr marL="285750" indent="-285750">
              <a:buFont typeface="Arial" charset="0"/>
              <a:buChar char="•"/>
            </a:pPr>
            <a:r>
              <a:rPr lang="en-US" altLang="en-US" dirty="0"/>
              <a:t>Number of hours telecommuters are expected to work. </a:t>
            </a:r>
          </a:p>
          <a:p>
            <a:pPr marL="285750" indent="-285750">
              <a:buFont typeface="Arial" charset="0"/>
              <a:buChar char="•"/>
            </a:pPr>
            <a:r>
              <a:rPr lang="en-US" altLang="en-US" dirty="0"/>
              <a:t>How unplanned overtime will be handled.</a:t>
            </a:r>
          </a:p>
          <a:p>
            <a:endParaRPr lang="en-US" altLang="en-US" dirty="0"/>
          </a:p>
          <a:p>
            <a:pPr eaLnBrk="1" hangingPunct="1"/>
            <a:endParaRPr lang="en-US" altLang="en-US" dirty="0"/>
          </a:p>
          <a:p>
            <a:pPr eaLnBrk="1" hangingPunct="1">
              <a:buFontTx/>
              <a:buNone/>
            </a:pPr>
            <a:endParaRPr lang="en-US" altLang="en-US" dirty="0"/>
          </a:p>
          <a:p>
            <a:pPr eaLnBrk="1" hangingPunct="1">
              <a:buFontTx/>
              <a:buNone/>
            </a:pPr>
            <a:endParaRPr lang="en-US" altLang="en-US" dirty="0"/>
          </a:p>
        </p:txBody>
      </p:sp>
      <p:sp>
        <p:nvSpPr>
          <p:cNvPr id="5427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73BF1AE-4BEC-8044-A993-408E45BB54EC}" type="slidenum">
              <a:rPr lang="en-US" altLang="en-US">
                <a:solidFill>
                  <a:srgbClr val="618DD1"/>
                </a:solidFill>
                <a:ea typeface="Arial" charset="0"/>
                <a:cs typeface="Arial" charset="0"/>
              </a:rPr>
              <a:pPr>
                <a:spcBef>
                  <a:spcPct val="0"/>
                </a:spcBef>
                <a:buFontTx/>
                <a:buNone/>
              </a:pPr>
              <a:t>35</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392869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dirty="0"/>
              <a:t>Keeping Telecommuters Informed and Involved (cont.)</a:t>
            </a:r>
          </a:p>
        </p:txBody>
      </p:sp>
      <p:sp>
        <p:nvSpPr>
          <p:cNvPr id="56323" name="Content Placeholder 2"/>
          <p:cNvSpPr>
            <a:spLocks noGrp="1"/>
          </p:cNvSpPr>
          <p:nvPr>
            <p:ph idx="1"/>
          </p:nvPr>
        </p:nvSpPr>
        <p:spPr/>
        <p:txBody>
          <a:bodyPr/>
          <a:lstStyle/>
          <a:p>
            <a:r>
              <a:rPr lang="en-US" altLang="en-US" dirty="0"/>
              <a:t>You may want to assign a more experienced telecommuter to serve as a “mentor” or “reality check.”</a:t>
            </a:r>
          </a:p>
          <a:p>
            <a:r>
              <a:rPr lang="en-US" altLang="en-US" dirty="0"/>
              <a:t>Establishing a clear understanding of the following can help keep both telecommuters and onsite employees informed, connected and involved:</a:t>
            </a:r>
          </a:p>
          <a:p>
            <a:pPr marL="285750" indent="-285750">
              <a:buFont typeface="Arial" charset="0"/>
              <a:buChar char="•"/>
            </a:pPr>
            <a:r>
              <a:rPr lang="en-US" altLang="en-US" dirty="0"/>
              <a:t>How often telecommuters will “check in” with the office.</a:t>
            </a:r>
            <a:endParaRPr lang="en-US" altLang="en-US" i="1" dirty="0"/>
          </a:p>
          <a:p>
            <a:pPr marL="285750" indent="-285750">
              <a:buFont typeface="Arial" charset="0"/>
              <a:buChar char="•"/>
            </a:pPr>
            <a:r>
              <a:rPr lang="en-US" altLang="en-US" dirty="0"/>
              <a:t>When and how often telecommuters are expected in the office.</a:t>
            </a:r>
          </a:p>
          <a:p>
            <a:pPr marL="285750" indent="-285750">
              <a:buFont typeface="Arial" panose="020B0604020202020204" pitchFamily="34" charset="0"/>
              <a:buChar char="•"/>
            </a:pPr>
            <a:r>
              <a:rPr lang="en-US" altLang="en-US" dirty="0"/>
              <a:t>How often telecommuters should check their phone and e-mail messages. </a:t>
            </a:r>
          </a:p>
          <a:p>
            <a:r>
              <a:rPr lang="en-US" altLang="en-US" dirty="0"/>
              <a:t>Include telecommuters in office celebrations, either by making arrangements for them to be onsite or through the use of technology (e.g., audio or videoconferencing).</a:t>
            </a:r>
          </a:p>
          <a:p>
            <a:endParaRPr lang="en-US" altLang="en-US" dirty="0"/>
          </a:p>
        </p:txBody>
      </p:sp>
      <p:sp>
        <p:nvSpPr>
          <p:cNvPr id="5632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10C445F-3A91-2A4E-A666-8495F9E65DC0}" type="slidenum">
              <a:rPr lang="en-US" altLang="en-US">
                <a:solidFill>
                  <a:srgbClr val="618DD1"/>
                </a:solidFill>
                <a:ea typeface="Arial" charset="0"/>
                <a:cs typeface="Arial" charset="0"/>
              </a:rPr>
              <a:pPr>
                <a:spcBef>
                  <a:spcPct val="0"/>
                </a:spcBef>
                <a:buFontTx/>
                <a:buNone/>
              </a:pPr>
              <a:t>36</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296430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37</a:t>
            </a:fld>
            <a:endParaRPr lang="en-US" dirty="0">
              <a:solidFill>
                <a:srgbClr val="618DD1"/>
              </a:solidFill>
            </a:endParaRPr>
          </a:p>
        </p:txBody>
      </p:sp>
    </p:spTree>
    <p:extLst>
      <p:ext uri="{BB962C8B-B14F-4D97-AF65-F5344CB8AC3E}">
        <p14:creationId xmlns:p14="http://schemas.microsoft.com/office/powerpoint/2010/main" val="1828238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a:t>Technology</a:t>
            </a:r>
          </a:p>
        </p:txBody>
      </p:sp>
      <p:sp>
        <p:nvSpPr>
          <p:cNvPr id="33795" name="Content Placeholder 2"/>
          <p:cNvSpPr>
            <a:spLocks noGrp="1"/>
          </p:cNvSpPr>
          <p:nvPr>
            <p:ph idx="1"/>
          </p:nvPr>
        </p:nvSpPr>
        <p:spPr/>
        <p:txBody>
          <a:bodyPr/>
          <a:lstStyle/>
          <a:p>
            <a:pPr marL="0" indent="0" eaLnBrk="1" hangingPunct="1">
              <a:buFontTx/>
              <a:buNone/>
              <a:defRPr/>
            </a:pPr>
            <a:r>
              <a:rPr lang="en-US" dirty="0"/>
              <a:t>Technology can be used for keeping telecommuters informed and feeling a part of the workgroup.</a:t>
            </a:r>
          </a:p>
          <a:p>
            <a:pPr marL="0" indent="0" eaLnBrk="1" hangingPunct="1">
              <a:buFontTx/>
              <a:buNone/>
              <a:defRPr/>
            </a:pPr>
            <a:r>
              <a:rPr lang="en-US" dirty="0"/>
              <a:t>Videoconferencing, the company’s intranet, bulletin boards, instant messaging (IM) and phone calls are effective communication and management tools.</a:t>
            </a:r>
          </a:p>
          <a:p>
            <a:pPr marL="0" indent="0" eaLnBrk="1" hangingPunct="1">
              <a:buFontTx/>
              <a:buNone/>
              <a:defRPr/>
            </a:pPr>
            <a:endParaRPr lang="en-US" dirty="0"/>
          </a:p>
          <a:p>
            <a:pPr>
              <a:defRPr/>
            </a:pPr>
            <a:endParaRPr lang="en-US" dirty="0"/>
          </a:p>
        </p:txBody>
      </p:sp>
      <p:sp>
        <p:nvSpPr>
          <p:cNvPr id="5837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CEF32A7-6B6D-8145-B1BF-2205A666EC8C}" type="slidenum">
              <a:rPr lang="en-US" altLang="en-US">
                <a:solidFill>
                  <a:srgbClr val="618DD1"/>
                </a:solidFill>
                <a:ea typeface="Arial" charset="0"/>
                <a:cs typeface="Arial" charset="0"/>
              </a:rPr>
              <a:pPr>
                <a:spcBef>
                  <a:spcPct val="0"/>
                </a:spcBef>
                <a:buFontTx/>
                <a:buNone/>
              </a:pPr>
              <a:t>38</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48441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4340" name="Rectangle 3"/>
          <p:cNvSpPr>
            <a:spLocks noGrp="1" noChangeArrowheads="1"/>
          </p:cNvSpPr>
          <p:nvPr>
            <p:ph idx="1"/>
          </p:nvPr>
        </p:nvSpPr>
        <p:spPr/>
        <p:txBody>
          <a:bodyPr/>
          <a:lstStyle/>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p:txBody>
      </p:sp>
      <p:sp>
        <p:nvSpPr>
          <p:cNvPr id="14338"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10FC2F0-1942-914B-B0CC-9768C7E90751}" type="slidenum">
              <a:rPr lang="en-US">
                <a:solidFill>
                  <a:srgbClr val="618DD1"/>
                </a:solidFill>
              </a:rPr>
              <a:pPr/>
              <a:t>39</a:t>
            </a:fld>
            <a:endParaRPr lang="en-US" dirty="0">
              <a:solidFill>
                <a:srgbClr val="618DD1"/>
              </a:solidFill>
            </a:endParaRPr>
          </a:p>
        </p:txBody>
      </p:sp>
    </p:spTree>
    <p:extLst>
      <p:ext uri="{BB962C8B-B14F-4D97-AF65-F5344CB8AC3E}">
        <p14:creationId xmlns:p14="http://schemas.microsoft.com/office/powerpoint/2010/main" val="3948924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4"/>
          <p:cNvSpPr>
            <a:spLocks noGrp="1"/>
          </p:cNvSpPr>
          <p:nvPr>
            <p:ph type="title"/>
          </p:nvPr>
        </p:nvSpPr>
        <p:spPr/>
        <p:txBody>
          <a:bodyPr/>
          <a:lstStyle/>
          <a:p>
            <a:r>
              <a:rPr lang="en-US" altLang="en-US" dirty="0"/>
              <a:t>Positions Suitable for Telecommuting</a:t>
            </a:r>
          </a:p>
        </p:txBody>
      </p:sp>
      <p:sp>
        <p:nvSpPr>
          <p:cNvPr id="11267" name="Rectangle 3"/>
          <p:cNvSpPr>
            <a:spLocks noGrp="1" noChangeArrowheads="1"/>
          </p:cNvSpPr>
          <p:nvPr>
            <p:ph idx="1"/>
          </p:nvPr>
        </p:nvSpPr>
        <p:spPr/>
        <p:txBody>
          <a:bodyPr/>
          <a:lstStyle/>
          <a:p>
            <a:pPr>
              <a:buFontTx/>
              <a:buNone/>
            </a:pPr>
            <a:r>
              <a:rPr lang="en-US" altLang="en-US" b="1" dirty="0"/>
              <a:t>Not all positions are suitable for telecommuting. </a:t>
            </a:r>
          </a:p>
          <a:p>
            <a:r>
              <a:rPr lang="en-US" altLang="en-US" dirty="0"/>
              <a:t>Management must consider whether the job purpose and respective duties are location-specific. For example, the “receptionist” and “warehouse manager” job functions are not suitable for telecommuting because the job duties must be performed onsite. Trainee positions are also not usually suitable for telecommuting.</a:t>
            </a:r>
          </a:p>
          <a:p>
            <a:r>
              <a:rPr lang="en-US" altLang="en-US" dirty="0"/>
              <a:t>Positions for which the majority of the work involves the electronic transmission of information or documents may be suitable for telecommuting, when company or client privacy or confidentiality are not at risk.</a:t>
            </a:r>
          </a:p>
          <a:p>
            <a:endParaRPr lang="en-US" altLang="en-US" sz="2000" dirty="0"/>
          </a:p>
          <a:p>
            <a:endParaRPr lang="en-US" altLang="en-US" sz="2000" dirty="0"/>
          </a:p>
          <a:p>
            <a:pPr>
              <a:buFontTx/>
              <a:buNone/>
            </a:pPr>
            <a:endParaRPr lang="en-US" altLang="en-US" dirty="0"/>
          </a:p>
        </p:txBody>
      </p:sp>
      <p:sp>
        <p:nvSpPr>
          <p:cNvPr id="1126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E4EFB66-7446-164C-B95E-A239B910EC36}" type="slidenum">
              <a:rPr lang="en-US" altLang="en-US">
                <a:solidFill>
                  <a:srgbClr val="618DD1"/>
                </a:solidFill>
                <a:ea typeface="Arial" charset="0"/>
                <a:cs typeface="Arial" charset="0"/>
              </a:rPr>
              <a:pPr>
                <a:spcBef>
                  <a:spcPct val="0"/>
                </a:spcBef>
                <a:buFontTx/>
                <a:buNone/>
              </a:pPr>
              <a:t>4</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079400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a:t>Tips for Effective Management of Telecommuters</a:t>
            </a:r>
          </a:p>
        </p:txBody>
      </p:sp>
      <p:sp>
        <p:nvSpPr>
          <p:cNvPr id="60419" name="Content Placeholder 2"/>
          <p:cNvSpPr>
            <a:spLocks noGrp="1"/>
          </p:cNvSpPr>
          <p:nvPr>
            <p:ph idx="1"/>
          </p:nvPr>
        </p:nvSpPr>
        <p:spPr/>
        <p:txBody>
          <a:bodyPr/>
          <a:lstStyle/>
          <a:p>
            <a:pPr marL="342900" indent="-342900">
              <a:buFont typeface="+mj-lt"/>
              <a:buAutoNum type="arabicPeriod"/>
            </a:pPr>
            <a:r>
              <a:rPr lang="en-US" altLang="en-US" dirty="0"/>
              <a:t>Familiarize yourself with the company’s telecommuting policies. </a:t>
            </a:r>
          </a:p>
          <a:p>
            <a:pPr marL="342900" indent="-342900">
              <a:buFont typeface="+mj-lt"/>
              <a:buAutoNum type="arabicPeriod"/>
            </a:pPr>
            <a:r>
              <a:rPr lang="en-US" altLang="en-US" dirty="0"/>
              <a:t>Be sure you understand the selection methods used and can communicate this information to employees.</a:t>
            </a:r>
          </a:p>
          <a:p>
            <a:pPr marL="342900" indent="-342900">
              <a:buFont typeface="+mj-lt"/>
              <a:buAutoNum type="arabicPeriod"/>
            </a:pPr>
            <a:r>
              <a:rPr lang="en-US" altLang="en-US" dirty="0"/>
              <a:t>Remember, not all employees or positions are suitable for telecommuting. </a:t>
            </a:r>
          </a:p>
          <a:p>
            <a:pPr marL="342900" indent="-342900">
              <a:buFont typeface="+mj-lt"/>
              <a:buAutoNum type="arabicPeriod"/>
            </a:pPr>
            <a:r>
              <a:rPr lang="en-US" altLang="en-US" dirty="0"/>
              <a:t>Have employees test-drive the company’s telecommuting equipment before “going live.”</a:t>
            </a:r>
          </a:p>
          <a:p>
            <a:endParaRPr lang="en-US" altLang="en-US" dirty="0"/>
          </a:p>
        </p:txBody>
      </p:sp>
      <p:sp>
        <p:nvSpPr>
          <p:cNvPr id="6042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CE06CCFE-3D6B-1848-A002-3E865129D8F2}" type="slidenum">
              <a:rPr lang="en-US" altLang="en-US">
                <a:solidFill>
                  <a:srgbClr val="618DD1"/>
                </a:solidFill>
                <a:ea typeface="Arial" charset="0"/>
                <a:cs typeface="Arial" charset="0"/>
              </a:rPr>
              <a:pPr>
                <a:spcBef>
                  <a:spcPct val="0"/>
                </a:spcBef>
                <a:buFontTx/>
                <a:buNone/>
              </a:pPr>
              <a:t>40</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97103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a:t>Tips for Effective Management of Telecommuters (cont.)</a:t>
            </a:r>
          </a:p>
        </p:txBody>
      </p:sp>
      <p:sp>
        <p:nvSpPr>
          <p:cNvPr id="60419" name="Content Placeholder 2"/>
          <p:cNvSpPr>
            <a:spLocks noGrp="1"/>
          </p:cNvSpPr>
          <p:nvPr>
            <p:ph idx="1"/>
          </p:nvPr>
        </p:nvSpPr>
        <p:spPr/>
        <p:txBody>
          <a:bodyPr/>
          <a:lstStyle/>
          <a:p>
            <a:pPr marL="342900" indent="-342900">
              <a:buFont typeface="+mj-lt"/>
              <a:buAutoNum type="arabicPeriod" startAt="5"/>
            </a:pPr>
            <a:r>
              <a:rPr lang="en-US" altLang="en-US" dirty="0"/>
              <a:t>Plan for IT issues and develop contingency plans.</a:t>
            </a:r>
          </a:p>
          <a:p>
            <a:pPr marL="342900" indent="-342900">
              <a:buFont typeface="+mj-lt"/>
              <a:buAutoNum type="arabicPeriod" startAt="5"/>
            </a:pPr>
            <a:r>
              <a:rPr lang="en-US" altLang="en-US" dirty="0"/>
              <a:t>Develop telecommuting orientation and training.</a:t>
            </a:r>
          </a:p>
          <a:p>
            <a:pPr marL="342900" indent="-342900">
              <a:buFont typeface="+mj-lt"/>
              <a:buAutoNum type="arabicPeriod" startAt="5"/>
            </a:pPr>
            <a:r>
              <a:rPr lang="en-US" altLang="en-US" dirty="0"/>
              <a:t>Develop checklists of supplies needed and provided to employees. </a:t>
            </a:r>
          </a:p>
          <a:p>
            <a:pPr marL="342900" indent="-342900">
              <a:buFont typeface="+mj-lt"/>
              <a:buAutoNum type="arabicPeriod" startAt="5"/>
            </a:pPr>
            <a:r>
              <a:rPr lang="en-US" altLang="en-US" dirty="0"/>
              <a:t>Recognize that wage and hour issues, employee safety, workers’ compensation, FMLA, and ADA compliance may be slightly different when managing telecommuters.</a:t>
            </a:r>
          </a:p>
          <a:p>
            <a:endParaRPr lang="en-US" altLang="en-US" dirty="0"/>
          </a:p>
        </p:txBody>
      </p:sp>
      <p:sp>
        <p:nvSpPr>
          <p:cNvPr id="6042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CE06CCFE-3D6B-1848-A002-3E865129D8F2}" type="slidenum">
              <a:rPr lang="en-US" altLang="en-US">
                <a:solidFill>
                  <a:srgbClr val="618DD1"/>
                </a:solidFill>
                <a:ea typeface="Arial" charset="0"/>
                <a:cs typeface="Arial" charset="0"/>
              </a:rPr>
              <a:pPr>
                <a:spcBef>
                  <a:spcPct val="0"/>
                </a:spcBef>
                <a:buFontTx/>
                <a:buNone/>
              </a:pPr>
              <a:t>41</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921626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itle 4"/>
          <p:cNvSpPr>
            <a:spLocks noGrp="1"/>
          </p:cNvSpPr>
          <p:nvPr>
            <p:ph type="title"/>
          </p:nvPr>
        </p:nvSpPr>
        <p:spPr/>
        <p:txBody>
          <a:bodyPr/>
          <a:lstStyle/>
          <a:p>
            <a:r>
              <a:rPr lang="en-US" altLang="en-US" dirty="0"/>
              <a:t>Tips for Effective Management of Telecommuters (cont.)</a:t>
            </a:r>
          </a:p>
        </p:txBody>
      </p:sp>
      <p:sp>
        <p:nvSpPr>
          <p:cNvPr id="62466" name="Content Placeholder 2"/>
          <p:cNvSpPr>
            <a:spLocks noGrp="1"/>
          </p:cNvSpPr>
          <p:nvPr>
            <p:ph idx="1"/>
          </p:nvPr>
        </p:nvSpPr>
        <p:spPr/>
        <p:txBody>
          <a:bodyPr/>
          <a:lstStyle/>
          <a:p>
            <a:r>
              <a:rPr lang="en-US" altLang="en-US" dirty="0"/>
              <a:t>Clearly define and enforce your ground rules and expectations:</a:t>
            </a:r>
          </a:p>
          <a:p>
            <a:pPr marL="285750" indent="-285750">
              <a:buFont typeface="Arial" charset="0"/>
              <a:buChar char="•"/>
            </a:pPr>
            <a:r>
              <a:rPr lang="en-US" altLang="en-US" dirty="0"/>
              <a:t>How often telecommuters will check in with </a:t>
            </a:r>
            <a:r>
              <a:rPr lang="en-US" altLang="en-US" i="1" dirty="0"/>
              <a:t>you.</a:t>
            </a:r>
          </a:p>
          <a:p>
            <a:pPr marL="285750" indent="-285750">
              <a:buFont typeface="Arial" charset="0"/>
              <a:buChar char="•"/>
            </a:pPr>
            <a:r>
              <a:rPr lang="en-US" altLang="en-US" dirty="0"/>
              <a:t>Your preferred contact method. </a:t>
            </a:r>
          </a:p>
          <a:p>
            <a:pPr marL="285750" indent="-285750">
              <a:buFont typeface="Arial" charset="0"/>
              <a:buChar char="•"/>
            </a:pPr>
            <a:r>
              <a:rPr lang="en-US" altLang="en-US" dirty="0"/>
              <a:t>Notifying you and/or IT of equipment problems.</a:t>
            </a:r>
          </a:p>
          <a:p>
            <a:pPr marL="285750" indent="-285750">
              <a:buFont typeface="Arial" charset="0"/>
              <a:buChar char="•"/>
            </a:pPr>
            <a:r>
              <a:rPr lang="en-US" altLang="en-US" dirty="0"/>
              <a:t>Reporting personal injuries or damage to equipment.</a:t>
            </a:r>
          </a:p>
          <a:p>
            <a:endParaRPr lang="en-US" altLang="en-US" dirty="0"/>
          </a:p>
        </p:txBody>
      </p:sp>
      <p:sp>
        <p:nvSpPr>
          <p:cNvPr id="62467"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4D0A44B-E2C3-9F44-B3C4-38BF62CF80C0}" type="slidenum">
              <a:rPr lang="en-US" altLang="en-US">
                <a:solidFill>
                  <a:srgbClr val="618DD1"/>
                </a:solidFill>
                <a:ea typeface="Arial" charset="0"/>
                <a:cs typeface="Arial" charset="0"/>
              </a:rPr>
              <a:pPr>
                <a:spcBef>
                  <a:spcPct val="0"/>
                </a:spcBef>
                <a:buFontTx/>
                <a:buNone/>
              </a:pPr>
              <a:t>42</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2287185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itle 4"/>
          <p:cNvSpPr>
            <a:spLocks noGrp="1"/>
          </p:cNvSpPr>
          <p:nvPr>
            <p:ph type="title"/>
          </p:nvPr>
        </p:nvSpPr>
        <p:spPr/>
        <p:txBody>
          <a:bodyPr/>
          <a:lstStyle/>
          <a:p>
            <a:r>
              <a:rPr lang="en-US" altLang="en-US" dirty="0"/>
              <a:t>Tips for Effective Management of Telecommuters (cont.)</a:t>
            </a:r>
          </a:p>
        </p:txBody>
      </p:sp>
      <p:sp>
        <p:nvSpPr>
          <p:cNvPr id="62466" name="Content Placeholder 2"/>
          <p:cNvSpPr>
            <a:spLocks noGrp="1"/>
          </p:cNvSpPr>
          <p:nvPr>
            <p:ph idx="1"/>
          </p:nvPr>
        </p:nvSpPr>
        <p:spPr/>
        <p:txBody>
          <a:bodyPr/>
          <a:lstStyle/>
          <a:p>
            <a:r>
              <a:rPr lang="en-US" altLang="en-US" dirty="0"/>
              <a:t>Clearly define and enforce your ground rules and expectations (cont.):</a:t>
            </a:r>
          </a:p>
          <a:p>
            <a:pPr marL="285750" indent="-285750">
              <a:buFont typeface="Arial" charset="0"/>
              <a:buChar char="•"/>
            </a:pPr>
            <a:r>
              <a:rPr lang="en-US" altLang="en-US" dirty="0"/>
              <a:t>Number of hours they are expected to work. </a:t>
            </a:r>
          </a:p>
          <a:p>
            <a:pPr marL="285750" indent="-285750">
              <a:buFont typeface="Arial" charset="0"/>
              <a:buChar char="•"/>
            </a:pPr>
            <a:r>
              <a:rPr lang="en-US" altLang="en-US" dirty="0"/>
              <a:t>How unplanned overtime will be handled.</a:t>
            </a:r>
          </a:p>
          <a:p>
            <a:pPr marL="285750" indent="-285750">
              <a:buFont typeface="Arial" charset="0"/>
              <a:buChar char="•"/>
            </a:pPr>
            <a:r>
              <a:rPr lang="en-US" altLang="en-US" dirty="0"/>
              <a:t>When telecommuters are expected in the office and the frequency of their visits.</a:t>
            </a:r>
          </a:p>
          <a:p>
            <a:pPr marL="285750" indent="-285750">
              <a:buFont typeface="Arial" charset="0"/>
              <a:buChar char="•"/>
            </a:pPr>
            <a:r>
              <a:rPr lang="en-US" altLang="en-US" dirty="0"/>
              <a:t>How often employees should check their phone and e-mail messages. 		</a:t>
            </a:r>
          </a:p>
          <a:p>
            <a:endParaRPr lang="en-US" altLang="en-US" dirty="0"/>
          </a:p>
        </p:txBody>
      </p:sp>
      <p:sp>
        <p:nvSpPr>
          <p:cNvPr id="62467"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4D0A44B-E2C3-9F44-B3C4-38BF62CF80C0}" type="slidenum">
              <a:rPr lang="en-US" altLang="en-US">
                <a:solidFill>
                  <a:srgbClr val="618DD1"/>
                </a:solidFill>
                <a:ea typeface="Arial" charset="0"/>
                <a:cs typeface="Arial" charset="0"/>
              </a:rPr>
              <a:pPr>
                <a:spcBef>
                  <a:spcPct val="0"/>
                </a:spcBef>
                <a:buFontTx/>
                <a:buNone/>
              </a:pPr>
              <a:t>43</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771308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a:t>Tips for Effective Management of Telecommuters (cont.)</a:t>
            </a:r>
          </a:p>
        </p:txBody>
      </p:sp>
      <p:sp>
        <p:nvSpPr>
          <p:cNvPr id="64515" name="Content Placeholder 2"/>
          <p:cNvSpPr>
            <a:spLocks noGrp="1"/>
          </p:cNvSpPr>
          <p:nvPr>
            <p:ph idx="1"/>
          </p:nvPr>
        </p:nvSpPr>
        <p:spPr/>
        <p:txBody>
          <a:bodyPr/>
          <a:lstStyle/>
          <a:p>
            <a:pPr marL="285750" indent="-285750">
              <a:buFont typeface="Arial" charset="0"/>
              <a:buChar char="•"/>
            </a:pPr>
            <a:r>
              <a:rPr lang="en-US" altLang="en-US" dirty="0"/>
              <a:t>Establish a schedule for face-to-face contact, but be flexible. </a:t>
            </a:r>
          </a:p>
          <a:p>
            <a:pPr marL="285750" indent="-285750">
              <a:buFont typeface="Arial" charset="0"/>
              <a:buChar char="•"/>
            </a:pPr>
            <a:r>
              <a:rPr lang="en-US" altLang="en-US" dirty="0"/>
              <a:t>Recognize that the attributes of an effective telecommuter (self-motivated, works well with limited supervision, low affiliation needs) can also subject the employee to “out of sight, out of mind syndrome” and/or feelings of isolation. Develop resources for addressing these issues.</a:t>
            </a:r>
          </a:p>
        </p:txBody>
      </p:sp>
      <p:sp>
        <p:nvSpPr>
          <p:cNvPr id="6451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7829D37-E032-EB46-BCEB-D3989B886595}" type="slidenum">
              <a:rPr lang="en-US" altLang="en-US">
                <a:solidFill>
                  <a:srgbClr val="618DD1"/>
                </a:solidFill>
                <a:ea typeface="Arial" charset="0"/>
                <a:cs typeface="Arial" charset="0"/>
              </a:rPr>
              <a:pPr>
                <a:spcBef>
                  <a:spcPct val="0"/>
                </a:spcBef>
                <a:buFontTx/>
                <a:buNone/>
              </a:pPr>
              <a:t>44</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2371030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a:t>Tips for Effective Management of Telecommuters (cont.)</a:t>
            </a:r>
          </a:p>
        </p:txBody>
      </p:sp>
      <p:sp>
        <p:nvSpPr>
          <p:cNvPr id="64515" name="Content Placeholder 2"/>
          <p:cNvSpPr>
            <a:spLocks noGrp="1"/>
          </p:cNvSpPr>
          <p:nvPr>
            <p:ph idx="1"/>
          </p:nvPr>
        </p:nvSpPr>
        <p:spPr/>
        <p:txBody>
          <a:bodyPr/>
          <a:lstStyle/>
          <a:p>
            <a:pPr marL="285750" indent="-285750">
              <a:buFont typeface="Arial" charset="0"/>
              <a:buChar char="•"/>
            </a:pPr>
            <a:r>
              <a:rPr lang="en-US" altLang="en-US" dirty="0"/>
              <a:t>Develop methods for keeping telecommuters informed, integrated and able to collaborate with onsite employees and management.</a:t>
            </a:r>
          </a:p>
          <a:p>
            <a:pPr marL="285750" indent="-285750">
              <a:buFont typeface="Arial" charset="0"/>
              <a:buChar char="•"/>
            </a:pPr>
            <a:r>
              <a:rPr lang="en-US" altLang="en-US" dirty="0"/>
              <a:t>Seek your own support system, such as mentors or coaches, and ask for advice from managers experienced in supervising telecommuters. </a:t>
            </a:r>
          </a:p>
        </p:txBody>
      </p:sp>
      <p:sp>
        <p:nvSpPr>
          <p:cNvPr id="6451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7829D37-E032-EB46-BCEB-D3989B886595}" type="slidenum">
              <a:rPr lang="en-US" altLang="en-US">
                <a:solidFill>
                  <a:srgbClr val="618DD1"/>
                </a:solidFill>
                <a:ea typeface="Arial" charset="0"/>
                <a:cs typeface="Arial" charset="0"/>
              </a:rPr>
              <a:pPr>
                <a:spcBef>
                  <a:spcPct val="0"/>
                </a:spcBef>
                <a:buFontTx/>
                <a:buNone/>
              </a:pPr>
              <a:t>45</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193220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dirty="0"/>
              <a:t>Group Discussion #6</a:t>
            </a:r>
          </a:p>
        </p:txBody>
      </p:sp>
      <p:sp>
        <p:nvSpPr>
          <p:cNvPr id="66563" name="Content Placeholder 2"/>
          <p:cNvSpPr>
            <a:spLocks noGrp="1"/>
          </p:cNvSpPr>
          <p:nvPr>
            <p:ph idx="1"/>
          </p:nvPr>
        </p:nvSpPr>
        <p:spPr/>
        <p:txBody>
          <a:bodyPr/>
          <a:lstStyle/>
          <a:p>
            <a:pPr>
              <a:buFontTx/>
              <a:buNone/>
            </a:pPr>
            <a:r>
              <a:rPr lang="en-US" altLang="en-US" dirty="0"/>
              <a:t>In your small groups, discuss three ways you plan to:</a:t>
            </a:r>
          </a:p>
          <a:p>
            <a:pPr marL="342900" indent="-342900">
              <a:buFont typeface="Arial" charset="0"/>
              <a:buChar char="•"/>
            </a:pPr>
            <a:r>
              <a:rPr lang="en-US" altLang="en-US" dirty="0"/>
              <a:t>Keep your telecommuters informed.</a:t>
            </a:r>
          </a:p>
          <a:p>
            <a:pPr marL="342900" indent="-342900" eaLnBrk="1" hangingPunct="1">
              <a:buFont typeface="Arial" charset="0"/>
              <a:buChar char="•"/>
            </a:pPr>
            <a:r>
              <a:rPr lang="en-US" altLang="en-US" dirty="0"/>
              <a:t>Foster a collaborative environment.</a:t>
            </a:r>
          </a:p>
          <a:p>
            <a:endParaRPr lang="en-US" altLang="en-US" dirty="0"/>
          </a:p>
          <a:p>
            <a:endParaRPr lang="en-US" altLang="en-US" dirty="0"/>
          </a:p>
          <a:p>
            <a:pPr>
              <a:buFontTx/>
              <a:buNone/>
            </a:pPr>
            <a:endParaRPr lang="en-US" altLang="en-US" dirty="0"/>
          </a:p>
        </p:txBody>
      </p:sp>
      <p:sp>
        <p:nvSpPr>
          <p:cNvPr id="6656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3369D07-83DD-BD44-946E-495F41D32566}" type="slidenum">
              <a:rPr lang="en-US" altLang="en-US">
                <a:solidFill>
                  <a:srgbClr val="618DD1"/>
                </a:solidFill>
                <a:ea typeface="Arial" charset="0"/>
                <a:cs typeface="Arial" charset="0"/>
              </a:rPr>
              <a:pPr>
                <a:spcBef>
                  <a:spcPct val="0"/>
                </a:spcBef>
                <a:buFontTx/>
                <a:buNone/>
              </a:pPr>
              <a:t>46</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889888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47</a:t>
            </a:fld>
            <a:endParaRPr lang="en-US" dirty="0">
              <a:solidFill>
                <a:srgbClr val="618DD1"/>
              </a:solidFill>
            </a:endParaRPr>
          </a:p>
        </p:txBody>
      </p:sp>
    </p:spTree>
    <p:extLst>
      <p:ext uri="{BB962C8B-B14F-4D97-AF65-F5344CB8AC3E}">
        <p14:creationId xmlns:p14="http://schemas.microsoft.com/office/powerpoint/2010/main" val="2662398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dirty="0"/>
              <a:t>Summary</a:t>
            </a:r>
          </a:p>
        </p:txBody>
      </p:sp>
      <p:sp>
        <p:nvSpPr>
          <p:cNvPr id="68611" name="Content Placeholder 2"/>
          <p:cNvSpPr>
            <a:spLocks noGrp="1"/>
          </p:cNvSpPr>
          <p:nvPr>
            <p:ph idx="1"/>
          </p:nvPr>
        </p:nvSpPr>
        <p:spPr/>
        <p:txBody>
          <a:bodyPr/>
          <a:lstStyle/>
          <a:p>
            <a:r>
              <a:rPr lang="en-US" altLang="en-US" dirty="0"/>
              <a:t>Not all positions and not all employees are suitable for telecommuting. You must follow our criteria for selection of a telecommuting position and for the characteristics of a successful telecommuting employee.</a:t>
            </a:r>
          </a:p>
          <a:p>
            <a:r>
              <a:rPr lang="en-US" altLang="en-US" dirty="0"/>
              <a:t>Major federal employment laws that apply to telecommuters are the FLSA, workers’ compensation, the OSH Act, the ADA, and the FMLA.</a:t>
            </a:r>
          </a:p>
          <a:p>
            <a:r>
              <a:rPr lang="en-US" altLang="en-US" dirty="0"/>
              <a:t>It is extremely important to keep telecommuters informed and feeling part of their workgroup and of the company.</a:t>
            </a:r>
          </a:p>
        </p:txBody>
      </p:sp>
      <p:sp>
        <p:nvSpPr>
          <p:cNvPr id="6861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A270CE3-8326-1D47-A5C3-0D0C08F57BF0}" type="slidenum">
              <a:rPr lang="en-US" altLang="en-US">
                <a:solidFill>
                  <a:srgbClr val="618DD1"/>
                </a:solidFill>
                <a:ea typeface="Arial" charset="0"/>
                <a:cs typeface="Arial" charset="0"/>
              </a:rPr>
              <a:pPr>
                <a:spcBef>
                  <a:spcPct val="0"/>
                </a:spcBef>
                <a:buFontTx/>
                <a:buNone/>
              </a:pPr>
              <a:t>48</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885762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lstStyle/>
          <a:p>
            <a:pPr eaLnBrk="1" hangingPunct="1"/>
            <a:r>
              <a:rPr lang="en-US" altLang="en-US" dirty="0"/>
              <a:t>Summary (cont.)</a:t>
            </a:r>
          </a:p>
        </p:txBody>
      </p:sp>
      <p:sp>
        <p:nvSpPr>
          <p:cNvPr id="70660" name="Rectangle 3"/>
          <p:cNvSpPr>
            <a:spLocks noGrp="1" noChangeArrowheads="1"/>
          </p:cNvSpPr>
          <p:nvPr>
            <p:ph idx="1"/>
          </p:nvPr>
        </p:nvSpPr>
        <p:spPr/>
        <p:txBody>
          <a:bodyPr/>
          <a:lstStyle/>
          <a:p>
            <a:r>
              <a:rPr lang="en-US" altLang="en-US" dirty="0"/>
              <a:t>Having the best technological resources and planning on how to handle technical difficulties is critical to the successful management of telecommuters.</a:t>
            </a:r>
          </a:p>
          <a:p>
            <a:pPr eaLnBrk="1" hangingPunct="1"/>
            <a:r>
              <a:rPr lang="en-US" altLang="en-US" dirty="0"/>
              <a:t>Tips for the effective management of telecommuters include having a good knowledge of our telecommuting policies, selecting the right jobs and employees for telecommuting, and setting and enforcing clear ground rules and expectations for these offsite employees. </a:t>
            </a:r>
          </a:p>
          <a:p>
            <a:pPr eaLnBrk="1" hangingPunct="1"/>
            <a:endParaRPr lang="en-US" altLang="en-US" dirty="0"/>
          </a:p>
        </p:txBody>
      </p:sp>
      <p:sp>
        <p:nvSpPr>
          <p:cNvPr id="7065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A1368A0-6C99-9E4B-8FB5-2149A2EA961C}" type="slidenum">
              <a:rPr lang="en-US" altLang="en-US">
                <a:solidFill>
                  <a:srgbClr val="618DD1"/>
                </a:solidFill>
                <a:ea typeface="Arial" charset="0"/>
                <a:cs typeface="Arial" charset="0"/>
              </a:rPr>
              <a:pPr>
                <a:spcBef>
                  <a:spcPct val="0"/>
                </a:spcBef>
                <a:buFontTx/>
                <a:buNone/>
              </a:pPr>
              <a:t>49</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34039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Positions Suitable for Telecommuting (cont.)</a:t>
            </a:r>
          </a:p>
        </p:txBody>
      </p:sp>
      <p:sp>
        <p:nvSpPr>
          <p:cNvPr id="13315" name="Content Placeholder 2"/>
          <p:cNvSpPr>
            <a:spLocks noGrp="1"/>
          </p:cNvSpPr>
          <p:nvPr>
            <p:ph idx="1"/>
          </p:nvPr>
        </p:nvSpPr>
        <p:spPr/>
        <p:txBody>
          <a:bodyPr/>
          <a:lstStyle/>
          <a:p>
            <a:r>
              <a:rPr lang="en-US" altLang="en-US" dirty="0"/>
              <a:t>Other characteristics that make a position suitable for telecommuting include minimal supervision requirements or limited face-to-face contact with customers or clients.</a:t>
            </a:r>
          </a:p>
          <a:p>
            <a:r>
              <a:rPr lang="en-US" altLang="en-US" dirty="0"/>
              <a:t>Telecommuting may be considered on a case-by-case basis in situations such as light-duty assignments or Americans with Disabilities Act (ADA) or religious accommodation requests.</a:t>
            </a:r>
          </a:p>
          <a:p>
            <a:pPr>
              <a:buFontTx/>
              <a:buNone/>
            </a:pPr>
            <a:r>
              <a:rPr lang="en-US" altLang="en-US" dirty="0"/>
              <a:t>A position’s suitability, however, does not guarantee that the </a:t>
            </a:r>
            <a:r>
              <a:rPr lang="en-US" altLang="en-US" i="1" dirty="0"/>
              <a:t>employee </a:t>
            </a:r>
            <a:r>
              <a:rPr lang="en-US" altLang="en-US" dirty="0"/>
              <a:t>is suitable for telecommuting.</a:t>
            </a:r>
          </a:p>
        </p:txBody>
      </p:sp>
      <p:sp>
        <p:nvSpPr>
          <p:cNvPr id="1331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F500B6D-43DE-EB4A-903C-7993B3B69A31}" type="slidenum">
              <a:rPr lang="en-US" altLang="en-US">
                <a:solidFill>
                  <a:srgbClr val="618DD1"/>
                </a:solidFill>
                <a:ea typeface="Arial" charset="0"/>
                <a:cs typeface="Arial" charset="0"/>
              </a:rPr>
              <a:pPr>
                <a:spcBef>
                  <a:spcPct val="0"/>
                </a:spcBef>
                <a:buFontTx/>
                <a:buNone/>
              </a:pPr>
              <a:t>5</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2786773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t>Please complete the evaluation sheet you received with your handouts</a:t>
            </a:r>
            <a:r>
              <a:rPr lang="en-US" dirty="0">
                <a:latin typeface="Arial" charset="0"/>
              </a:rPr>
              <a:t>.</a:t>
            </a:r>
          </a:p>
          <a:p>
            <a:pPr eaLnBrk="1" hangingPunct="1">
              <a:lnSpc>
                <a:spcPct val="90000"/>
              </a:lnSpc>
            </a:pPr>
            <a:r>
              <a:rPr lang="en-US" dirty="0">
                <a:latin typeface="Arial" charset="0"/>
              </a:rPr>
              <a:t>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50</a:t>
            </a:fld>
            <a:endParaRPr lang="en-US" dirty="0">
              <a:solidFill>
                <a:srgbClr val="618DD1"/>
              </a:solidFill>
            </a:endParaRPr>
          </a:p>
        </p:txBody>
      </p:sp>
    </p:spTree>
    <p:extLst>
      <p:ext uri="{BB962C8B-B14F-4D97-AF65-F5344CB8AC3E}">
        <p14:creationId xmlns:p14="http://schemas.microsoft.com/office/powerpoint/2010/main" val="128838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dirty="0"/>
              <a:t>Questions? Comments? </a:t>
            </a:r>
          </a:p>
        </p:txBody>
      </p:sp>
      <p:sp>
        <p:nvSpPr>
          <p:cNvPr id="72707" name="Content Placeholder 2"/>
          <p:cNvSpPr>
            <a:spLocks noGrp="1"/>
          </p:cNvSpPr>
          <p:nvPr>
            <p:ph idx="1"/>
          </p:nvPr>
        </p:nvSpPr>
        <p:spPr/>
        <p:txBody>
          <a:bodyPr/>
          <a:lstStyle/>
          <a:p>
            <a:pPr>
              <a:buFontTx/>
              <a:buNone/>
            </a:pPr>
            <a:r>
              <a:rPr lang="en-US" altLang="en-US" dirty="0"/>
              <a:t> </a:t>
            </a:r>
          </a:p>
        </p:txBody>
      </p:sp>
      <p:sp>
        <p:nvSpPr>
          <p:cNvPr id="7270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D0845D8-53CC-7144-A15D-EE5C3D561362}" type="slidenum">
              <a:rPr lang="en-US" altLang="en-US">
                <a:solidFill>
                  <a:srgbClr val="618DD1"/>
                </a:solidFill>
                <a:ea typeface="Arial" charset="0"/>
                <a:cs typeface="Arial" charset="0"/>
              </a:rPr>
              <a:pPr>
                <a:spcBef>
                  <a:spcPct val="0"/>
                </a:spcBef>
                <a:buFontTx/>
                <a:buNone/>
              </a:pPr>
              <a:t>6</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35364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Characteristics of a Successful Telecommuter</a:t>
            </a:r>
          </a:p>
        </p:txBody>
      </p:sp>
      <p:sp>
        <p:nvSpPr>
          <p:cNvPr id="15363" name="Content Placeholder 2"/>
          <p:cNvSpPr>
            <a:spLocks noGrp="1"/>
          </p:cNvSpPr>
          <p:nvPr>
            <p:ph idx="1"/>
          </p:nvPr>
        </p:nvSpPr>
        <p:spPr/>
        <p:txBody>
          <a:bodyPr/>
          <a:lstStyle/>
          <a:p>
            <a:pPr>
              <a:buFontTx/>
              <a:buNone/>
            </a:pPr>
            <a:r>
              <a:rPr lang="en-US" altLang="en-US" sz="2000" dirty="0"/>
              <a:t>Employees who are eligible and make the best telecommuters possess the following characteristics:</a:t>
            </a:r>
          </a:p>
          <a:p>
            <a:pPr marL="285750" indent="-285750">
              <a:buFont typeface="Arial" charset="0"/>
              <a:buChar char="•"/>
            </a:pPr>
            <a:r>
              <a:rPr lang="en-US" altLang="en-US" dirty="0"/>
              <a:t>Strong organizational skills.</a:t>
            </a:r>
          </a:p>
          <a:p>
            <a:pPr marL="285750" indent="-285750">
              <a:buFont typeface="Arial" charset="0"/>
              <a:buChar char="•"/>
            </a:pPr>
            <a:r>
              <a:rPr lang="en-US" altLang="en-US" dirty="0"/>
              <a:t>Excellent time management skills.</a:t>
            </a:r>
          </a:p>
          <a:p>
            <a:pPr marL="285750" indent="-285750">
              <a:buFont typeface="Arial" charset="0"/>
              <a:buChar char="•"/>
            </a:pPr>
            <a:r>
              <a:rPr lang="en-US" altLang="en-US" dirty="0"/>
              <a:t>Self-motivated/self-starters.</a:t>
            </a:r>
          </a:p>
          <a:p>
            <a:pPr marL="285750" indent="-285750">
              <a:buFont typeface="Arial" charset="0"/>
              <a:buChar char="•"/>
            </a:pPr>
            <a:r>
              <a:rPr lang="en-US" altLang="en-US" dirty="0"/>
              <a:t>Strong written and verbal communication skills.</a:t>
            </a:r>
          </a:p>
        </p:txBody>
      </p:sp>
      <p:sp>
        <p:nvSpPr>
          <p:cNvPr id="1536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EF1E87B-6252-F54E-B430-3762BDDDFC61}" type="slidenum">
              <a:rPr lang="en-US" altLang="en-US">
                <a:solidFill>
                  <a:srgbClr val="618DD1"/>
                </a:solidFill>
                <a:ea typeface="Arial" charset="0"/>
                <a:cs typeface="Arial" charset="0"/>
              </a:rPr>
              <a:pPr>
                <a:spcBef>
                  <a:spcPct val="0"/>
                </a:spcBef>
                <a:buFontTx/>
                <a:buNone/>
              </a:pPr>
              <a:t>7</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138420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Characteristics of a Successful Telecommuter (cont.)</a:t>
            </a:r>
          </a:p>
        </p:txBody>
      </p:sp>
      <p:sp>
        <p:nvSpPr>
          <p:cNvPr id="15363" name="Content Placeholder 2"/>
          <p:cNvSpPr>
            <a:spLocks noGrp="1"/>
          </p:cNvSpPr>
          <p:nvPr>
            <p:ph idx="1"/>
          </p:nvPr>
        </p:nvSpPr>
        <p:spPr/>
        <p:txBody>
          <a:bodyPr/>
          <a:lstStyle/>
          <a:p>
            <a:r>
              <a:rPr lang="en-US" altLang="en-US" dirty="0"/>
              <a:t>Employees who are eligible and make the best telecommuters possess the following characteristics (cont.):</a:t>
            </a:r>
          </a:p>
          <a:p>
            <a:pPr marL="285750" indent="-285750">
              <a:buFont typeface="Arial" charset="0"/>
              <a:buChar char="•"/>
            </a:pPr>
            <a:r>
              <a:rPr lang="en-US" altLang="en-US" dirty="0"/>
              <a:t>Ability to work well with limited supervision.</a:t>
            </a:r>
          </a:p>
          <a:p>
            <a:pPr marL="285750" indent="-285750">
              <a:buFont typeface="Arial" charset="0"/>
              <a:buChar char="•"/>
            </a:pPr>
            <a:r>
              <a:rPr lang="en-US" altLang="en-US" dirty="0"/>
              <a:t>Self-discipline.</a:t>
            </a:r>
          </a:p>
          <a:p>
            <a:pPr marL="285750" indent="-285750">
              <a:buFont typeface="Arial" charset="0"/>
              <a:buChar char="•"/>
            </a:pPr>
            <a:r>
              <a:rPr lang="en-US" altLang="en-US" dirty="0"/>
              <a:t>Strong performance record and job knowledge.</a:t>
            </a:r>
          </a:p>
          <a:p>
            <a:pPr marL="285750" indent="-285750">
              <a:buFont typeface="Arial" charset="0"/>
              <a:buChar char="•"/>
            </a:pPr>
            <a:r>
              <a:rPr lang="en-US" altLang="en-US" dirty="0"/>
              <a:t>Successful completion of their training phase.</a:t>
            </a:r>
          </a:p>
          <a:p>
            <a:pPr marL="285750" indent="-285750">
              <a:buFont typeface="Arial" charset="0"/>
              <a:buChar char="•"/>
            </a:pPr>
            <a:r>
              <a:rPr lang="en-US" altLang="en-US" dirty="0"/>
              <a:t>Ability to use telecommuting equipment.</a:t>
            </a:r>
          </a:p>
          <a:p>
            <a:pPr>
              <a:buFont typeface="Wingdings" charset="2"/>
              <a:buChar char="Ø"/>
            </a:pPr>
            <a:endParaRPr lang="en-US" altLang="en-US" dirty="0"/>
          </a:p>
        </p:txBody>
      </p:sp>
      <p:sp>
        <p:nvSpPr>
          <p:cNvPr id="1536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EF1E87B-6252-F54E-B430-3762BDDDFC61}" type="slidenum">
              <a:rPr lang="en-US" altLang="en-US">
                <a:solidFill>
                  <a:srgbClr val="618DD1"/>
                </a:solidFill>
                <a:ea typeface="Arial" charset="0"/>
                <a:cs typeface="Arial" charset="0"/>
              </a:rPr>
              <a:pPr>
                <a:spcBef>
                  <a:spcPct val="0"/>
                </a:spcBef>
                <a:buFontTx/>
                <a:buNone/>
              </a:pPr>
              <a:t>8</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381181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Characteristics of a Successful Telecommuter (cont.)</a:t>
            </a:r>
          </a:p>
        </p:txBody>
      </p:sp>
      <p:sp>
        <p:nvSpPr>
          <p:cNvPr id="17411" name="Content Placeholder 2"/>
          <p:cNvSpPr>
            <a:spLocks noGrp="1"/>
          </p:cNvSpPr>
          <p:nvPr>
            <p:ph idx="1"/>
          </p:nvPr>
        </p:nvSpPr>
        <p:spPr/>
        <p:txBody>
          <a:bodyPr/>
          <a:lstStyle/>
          <a:p>
            <a:r>
              <a:rPr lang="en-US" altLang="en-US" dirty="0"/>
              <a:t>Employees who are eligible and make the best telecommuters possess the following characteristics (cont.):</a:t>
            </a:r>
          </a:p>
          <a:p>
            <a:pPr marL="342900" indent="-342900">
              <a:buFont typeface="Arial" charset="0"/>
              <a:buChar char="•"/>
            </a:pPr>
            <a:r>
              <a:rPr lang="en-US" altLang="en-US" dirty="0"/>
              <a:t>Willingness to work alone.</a:t>
            </a:r>
          </a:p>
          <a:p>
            <a:pPr marL="342900" indent="-342900">
              <a:buFont typeface="Arial" charset="0"/>
              <a:buChar char="•"/>
            </a:pPr>
            <a:r>
              <a:rPr lang="en-US" altLang="en-US" dirty="0"/>
              <a:t>Resourcefulness when handling technology issues.</a:t>
            </a:r>
          </a:p>
          <a:p>
            <a:pPr marL="342900" indent="-342900">
              <a:buFont typeface="Arial" charset="0"/>
              <a:buChar char="•"/>
            </a:pPr>
            <a:r>
              <a:rPr lang="en-US" altLang="en-US" dirty="0"/>
              <a:t>Ability to communicate effectively using various media such as phones, e-mail and videoconferencing.</a:t>
            </a:r>
          </a:p>
          <a:p>
            <a:pPr marL="342900" indent="-342900">
              <a:buFont typeface="Arial" charset="0"/>
              <a:buChar char="•"/>
            </a:pPr>
            <a:r>
              <a:rPr lang="en-US" altLang="en-US" dirty="0"/>
              <a:t>Ability to establish work-life/home-life boundaries.</a:t>
            </a:r>
          </a:p>
          <a:p>
            <a:pPr marL="342900" indent="-342900">
              <a:buFont typeface="Arial" charset="0"/>
              <a:buChar char="•"/>
            </a:pPr>
            <a:r>
              <a:rPr lang="en-US" altLang="en-US" dirty="0"/>
              <a:t>Supportive home environment free from household distractions.</a:t>
            </a:r>
          </a:p>
          <a:p>
            <a:endParaRPr lang="en-US" altLang="en-US" sz="2000" dirty="0"/>
          </a:p>
        </p:txBody>
      </p:sp>
      <p:sp>
        <p:nvSpPr>
          <p:cNvPr id="1741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3F138F6-1240-8A4A-BA45-75BB65C47FB3}" type="slidenum">
              <a:rPr lang="en-US" altLang="en-US">
                <a:solidFill>
                  <a:srgbClr val="618DD1"/>
                </a:solidFill>
                <a:ea typeface="Arial" charset="0"/>
                <a:cs typeface="Arial" charset="0"/>
              </a:rPr>
              <a:pPr>
                <a:spcBef>
                  <a:spcPct val="0"/>
                </a:spcBef>
                <a:buFontTx/>
                <a:buNone/>
              </a:pPr>
              <a:t>9</a:t>
            </a:fld>
            <a:endParaRPr lang="en-US" altLang="en-US" dirty="0">
              <a:solidFill>
                <a:srgbClr val="618DD1"/>
              </a:solidFill>
              <a:ea typeface="Arial" charset="0"/>
              <a:cs typeface="Arial" charset="0"/>
            </a:endParaRPr>
          </a:p>
        </p:txBody>
      </p:sp>
    </p:spTree>
    <p:extLst>
      <p:ext uri="{BB962C8B-B14F-4D97-AF65-F5344CB8AC3E}">
        <p14:creationId xmlns:p14="http://schemas.microsoft.com/office/powerpoint/2010/main" val="2199388144"/>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Acumen - Updated v02" id="{5B991DCC-8B72-CF49-9A36-548230BC490E}" vid="{8B484F87-B500-7746-BB86-C9681EB1B11F}"/>
    </a:ext>
  </a:extLst>
</a:theme>
</file>

<file path=ppt/theme/theme2.xml><?xml version="1.0" encoding="utf-8"?>
<a:theme xmlns:a="http://schemas.openxmlformats.org/drawingml/2006/main" name="1_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13CB7F81-0EBB-0749-A5B1-8DD61C2FFD3C}" vid="{ABB6E05A-5D97-2646-923F-6B118248B5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Acumen - Updated v2</Template>
  <TotalTime>3148</TotalTime>
  <Words>3472</Words>
  <Application>Microsoft Office PowerPoint</Application>
  <PresentationFormat>On-screen Show (4:3)</PresentationFormat>
  <Paragraphs>313</Paragraphs>
  <Slides>50</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ＭＳ Ｐゴシック</vt:lpstr>
      <vt:lpstr>Arial</vt:lpstr>
      <vt:lpstr>Calibri</vt:lpstr>
      <vt:lpstr>Courier New</vt:lpstr>
      <vt:lpstr>Wingdings</vt:lpstr>
      <vt:lpstr>Knowledge Center Design</vt:lpstr>
      <vt:lpstr>1_Knowledge Center Design</vt:lpstr>
      <vt:lpstr>Making Telecommuting Work Training for Supervisors</vt:lpstr>
      <vt:lpstr>Introduction</vt:lpstr>
      <vt:lpstr>Agenda</vt:lpstr>
      <vt:lpstr>Positions Suitable for Telecommuting</vt:lpstr>
      <vt:lpstr>Positions Suitable for Telecommuting (cont.)</vt:lpstr>
      <vt:lpstr>Questions? Comments? </vt:lpstr>
      <vt:lpstr>Characteristics of a Successful Telecommuter</vt:lpstr>
      <vt:lpstr>Characteristics of a Successful Telecommuter (cont.)</vt:lpstr>
      <vt:lpstr>Characteristics of a Successful Telecommuter (cont.)</vt:lpstr>
      <vt:lpstr>Group Discussion #1</vt:lpstr>
      <vt:lpstr>Group Discussion #2</vt:lpstr>
      <vt:lpstr>Questions? Comments? </vt:lpstr>
      <vt:lpstr> Major Federal Employment Laws That Apply to Telecommuters </vt:lpstr>
      <vt:lpstr>Major Federal Employment Laws That Apply to Telecommuters (cont.)</vt:lpstr>
      <vt:lpstr>Major Federal Employment Laws That Apply to Telecommuters (cont.)</vt:lpstr>
      <vt:lpstr> Major Federal Employment Laws That Apply to Telecommuters (cont.)</vt:lpstr>
      <vt:lpstr> Major Federal Employment Laws That Apply to Telecommuters (cont.)</vt:lpstr>
      <vt:lpstr>Major Federal Employment Laws That Apply to Telecommuters (cont.)</vt:lpstr>
      <vt:lpstr>Major Federal Employment Laws That Apply to Telecommuters (cont.)</vt:lpstr>
      <vt:lpstr>Questions? Comments?</vt:lpstr>
      <vt:lpstr>Major Federal Employment Laws That Apply to Telecommuters (cont.)</vt:lpstr>
      <vt:lpstr>Major Federal Employment Laws That Apply to Telecommuters (cont.)</vt:lpstr>
      <vt:lpstr>Questions? Comments? </vt:lpstr>
      <vt:lpstr>Major Federal Employment Laws That Apply to Telecommuters (cont.)</vt:lpstr>
      <vt:lpstr>Major Federal Employment Laws That Apply to Telecommuters (cont.)</vt:lpstr>
      <vt:lpstr>Questions? Comments?</vt:lpstr>
      <vt:lpstr>Major Federal Employment Laws That Apply to Telecommuters (cont.)</vt:lpstr>
      <vt:lpstr>Major Federal Employment Laws That Apply to Telecommuters (cont.)</vt:lpstr>
      <vt:lpstr>Questions? Comments?</vt:lpstr>
      <vt:lpstr>Major Federal Employment Laws That Apply to Telecommuters (cont.)</vt:lpstr>
      <vt:lpstr>Major Federal Employment Laws That Apply to Telecommuters (cont.)</vt:lpstr>
      <vt:lpstr>Group Discussion #3</vt:lpstr>
      <vt:lpstr>Group Discussion #4 &amp; 5 </vt:lpstr>
      <vt:lpstr>Keeping Telecommuters Informed and Involved</vt:lpstr>
      <vt:lpstr>Keeping Telecommuters Informed and Involved (cont.)</vt:lpstr>
      <vt:lpstr>Keeping Telecommuters Informed and Involved (cont.)</vt:lpstr>
      <vt:lpstr>Questions? Comments?</vt:lpstr>
      <vt:lpstr>Technology</vt:lpstr>
      <vt:lpstr>Questions? Comments?</vt:lpstr>
      <vt:lpstr>Tips for Effective Management of Telecommuters</vt:lpstr>
      <vt:lpstr>Tips for Effective Management of Telecommuters (cont.)</vt:lpstr>
      <vt:lpstr>Tips for Effective Management of Telecommuters (cont.)</vt:lpstr>
      <vt:lpstr>Tips for Effective Management of Telecommuters (cont.)</vt:lpstr>
      <vt:lpstr>Tips for Effective Management of Telecommuters (cont.)</vt:lpstr>
      <vt:lpstr>Tips for Effective Management of Telecommuters (cont.)</vt:lpstr>
      <vt:lpstr>Group Discussion #6</vt:lpstr>
      <vt:lpstr>Questions? Comments?</vt:lpstr>
      <vt:lpstr>Summary</vt:lpstr>
      <vt:lpstr>Summary (cont.)</vt:lpstr>
      <vt:lpstr>Training Evaluation</vt:lpstr>
    </vt:vector>
  </TitlesOfParts>
  <Company>SHRM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Northon, Lindsay</dc:creator>
  <cp:lastModifiedBy>Lau, Shari</cp:lastModifiedBy>
  <cp:revision>58</cp:revision>
  <dcterms:created xsi:type="dcterms:W3CDTF">2016-12-15T19:10:35Z</dcterms:created>
  <dcterms:modified xsi:type="dcterms:W3CDTF">2019-06-17T22:50:27Z</dcterms:modified>
</cp:coreProperties>
</file>