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5" r:id="rId3"/>
    <p:sldId id="266" r:id="rId4"/>
    <p:sldId id="267" r:id="rId5"/>
    <p:sldId id="262" r:id="rId6"/>
    <p:sldId id="268" r:id="rId7"/>
    <p:sldId id="284" r:id="rId8"/>
    <p:sldId id="269" r:id="rId9"/>
    <p:sldId id="270" r:id="rId10"/>
    <p:sldId id="285" r:id="rId11"/>
    <p:sldId id="271" r:id="rId12"/>
    <p:sldId id="286" r:id="rId13"/>
    <p:sldId id="272" r:id="rId14"/>
    <p:sldId id="287" r:id="rId15"/>
    <p:sldId id="273" r:id="rId16"/>
    <p:sldId id="282" r:id="rId17"/>
    <p:sldId id="261" r:id="rId18"/>
    <p:sldId id="275" r:id="rId19"/>
    <p:sldId id="288" r:id="rId20"/>
    <p:sldId id="258" r:id="rId21"/>
    <p:sldId id="276" r:id="rId22"/>
    <p:sldId id="289" r:id="rId23"/>
    <p:sldId id="291" r:id="rId24"/>
    <p:sldId id="277" r:id="rId25"/>
    <p:sldId id="278" r:id="rId26"/>
    <p:sldId id="279" r:id="rId27"/>
    <p:sldId id="280" r:id="rId28"/>
    <p:sldId id="259" r:id="rId29"/>
    <p:sldId id="2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Alexander" initials="HA" lastIdx="7" clrIdx="0">
    <p:extLst>
      <p:ext uri="{19B8F6BF-5375-455C-9EA6-DF929625EA0E}">
        <p15:presenceInfo xmlns:p15="http://schemas.microsoft.com/office/powerpoint/2012/main" userId="Holly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EFEDED"/>
    <a:srgbClr val="005695"/>
    <a:srgbClr val="1976D2"/>
    <a:srgbClr val="A6A6A6"/>
    <a:srgbClr val="494949"/>
    <a:srgbClr val="898989"/>
    <a:srgbClr val="595959"/>
    <a:srgbClr val="0088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1335" autoAdjust="0"/>
  </p:normalViewPr>
  <p:slideViewPr>
    <p:cSldViewPr snapToGrid="0" snapToObjects="1">
      <p:cViewPr varScale="1">
        <p:scale>
          <a:sx n="51" d="100"/>
          <a:sy n="51" d="100"/>
        </p:scale>
        <p:origin x="78" y="9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48E6-4D4F-B960-8762F1997CF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48E6-4D4F-B960-8762F1997CF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48E6-4D4F-B960-8762F1997CF6}"/>
            </c:ext>
          </c:extLst>
        </c:ser>
        <c:dLbls>
          <c:showLegendKey val="0"/>
          <c:showVal val="0"/>
          <c:showCatName val="0"/>
          <c:showSerName val="0"/>
          <c:showPercent val="0"/>
          <c:showBubbleSize val="0"/>
        </c:dLbls>
        <c:gapWidth val="219"/>
        <c:overlap val="-27"/>
        <c:axId val="233358632"/>
        <c:axId val="233359024"/>
      </c:barChart>
      <c:catAx>
        <c:axId val="23335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233359024"/>
        <c:crosses val="autoZero"/>
        <c:auto val="1"/>
        <c:lblAlgn val="ctr"/>
        <c:lblOffset val="100"/>
        <c:noMultiLvlLbl val="0"/>
      </c:catAx>
      <c:valAx>
        <c:axId val="233359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358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7769-44F4-B3C7-701332C1C6A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7769-44F4-B3C7-701332C1C6A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7769-44F4-B3C7-701332C1C6A6}"/>
            </c:ext>
          </c:extLst>
        </c:ser>
        <c:dLbls>
          <c:showLegendKey val="0"/>
          <c:showVal val="0"/>
          <c:showCatName val="0"/>
          <c:showSerName val="0"/>
          <c:showPercent val="0"/>
          <c:showBubbleSize val="0"/>
        </c:dLbls>
        <c:gapWidth val="112"/>
        <c:axId val="233359808"/>
        <c:axId val="233360200"/>
      </c:barChart>
      <c:catAx>
        <c:axId val="233359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233360200"/>
        <c:crosses val="autoZero"/>
        <c:auto val="1"/>
        <c:lblAlgn val="ctr"/>
        <c:lblOffset val="100"/>
        <c:noMultiLvlLbl val="0"/>
      </c:catAx>
      <c:valAx>
        <c:axId val="233360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35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Pie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7D0-44A3-BA31-093FC92EC91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7D0-44A3-BA31-093FC92EC91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7D0-44A3-BA31-093FC92EC91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7D0-44A3-BA31-093FC92EC91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88888"/>
                    </a:solidFill>
                    <a:latin typeface="+mn-lt"/>
                    <a:ea typeface="+mn-ea"/>
                    <a:cs typeface="+mn-cs"/>
                  </a:defRPr>
                </a:pPr>
                <a:endParaRPr lang="en-U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97D0-44A3-BA31-093FC92EC913}"/>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Donut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634-4F5A-9351-ECC07E82601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634-4F5A-9351-ECC07E82601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634-4F5A-9351-ECC07E82601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634-4F5A-9351-ECC07E82601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2634-4F5A-9351-ECC07E826016}"/>
            </c:ext>
          </c:extLst>
        </c:ser>
        <c:dLbls>
          <c:showLegendKey val="0"/>
          <c:showVal val="0"/>
          <c:showCatName val="0"/>
          <c:showSerName val="0"/>
          <c:showPercent val="1"/>
          <c:showBubbleSize val="0"/>
          <c:showLeaderLines val="0"/>
        </c:dLbls>
        <c:firstSliceAng val="0"/>
        <c:holeSize val="4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03EE8-2B40-724B-8724-2E3D72F43434}" type="datetimeFigureOut">
              <a:rPr lang="en-US" smtClean="0"/>
              <a:t>3/6/2017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31042-6452-C140-90FD-39A4FA97DB27}" type="slidenum">
              <a:rPr lang="en-US" smtClean="0"/>
              <a:t>‹#›</a:t>
            </a:fld>
            <a:endParaRPr lang="en-US" dirty="0"/>
          </a:p>
        </p:txBody>
      </p:sp>
    </p:spTree>
    <p:extLst>
      <p:ext uri="{BB962C8B-B14F-4D97-AF65-F5344CB8AC3E}">
        <p14:creationId xmlns:p14="http://schemas.microsoft.com/office/powerpoint/2010/main" val="151040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0650A4E-9C93-1B40-A67D-FCBC774DCE3E}" type="slidenum">
              <a:rPr lang="en-US" altLang="en-US"/>
              <a:pPr>
                <a:spcBef>
                  <a:spcPct val="0"/>
                </a:spcBef>
              </a:pPr>
              <a:t>2</a:t>
            </a:fld>
            <a:endParaRPr lang="en-US" alt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Note to presenter: This sample presentation is intended for presentation to all employees. It is designed to be presented by an individual who is knowledgeable in mentoring and the employer’s policy and practices. This is a sample presentation that must be customized to include and match the employer’s own program, policies and practices.</a:t>
            </a:r>
          </a:p>
          <a:p>
            <a:pPr eaLnBrk="1" hangingPunct="1"/>
            <a:endParaRPr lang="en-US" altLang="en-US" dirty="0"/>
          </a:p>
        </p:txBody>
      </p:sp>
    </p:spTree>
    <p:extLst>
      <p:ext uri="{BB962C8B-B14F-4D97-AF65-F5344CB8AC3E}">
        <p14:creationId xmlns:p14="http://schemas.microsoft.com/office/powerpoint/2010/main" val="76657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8D437EE-3E8C-3A43-BD1D-2BDA91C988A9}" type="slidenum">
              <a:rPr lang="en-US" altLang="en-US"/>
              <a:pPr>
                <a:spcBef>
                  <a:spcPct val="0"/>
                </a:spcBef>
              </a:pPr>
              <a:t>12</a:t>
            </a:fld>
            <a:endParaRPr lang="en-US" alt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62177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AD1FDA8-259A-DB48-98ED-9FB0F7FF6B96}" type="slidenum">
              <a:rPr lang="en-US" altLang="en-US"/>
              <a:pPr>
                <a:spcBef>
                  <a:spcPct val="0"/>
                </a:spcBef>
              </a:pPr>
              <a:t>13</a:t>
            </a:fld>
            <a:endParaRPr lang="en-US" alt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80100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AD1FDA8-259A-DB48-98ED-9FB0F7FF6B96}" type="slidenum">
              <a:rPr lang="en-US" altLang="en-US"/>
              <a:pPr>
                <a:spcBef>
                  <a:spcPct val="0"/>
                </a:spcBef>
              </a:pPr>
              <a:t>14</a:t>
            </a:fld>
            <a:endParaRPr lang="en-US" alt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90249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30B7CF4-6B4A-5E4D-837D-2FB1CA9920C7}" type="slidenum">
              <a:rPr lang="en-US" altLang="en-US"/>
              <a:pPr>
                <a:spcBef>
                  <a:spcPct val="0"/>
                </a:spcBef>
              </a:pPr>
              <a:t>15</a:t>
            </a:fld>
            <a:endParaRPr lang="en-US" alt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73005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BF29908-40A8-1743-85A9-2870AE5B7A7A}" type="slidenum">
              <a:rPr lang="en-US" altLang="en-US"/>
              <a:pPr>
                <a:spcBef>
                  <a:spcPct val="0"/>
                </a:spcBef>
              </a:pPr>
              <a:t>18</a:t>
            </a:fld>
            <a:endParaRPr lang="en-US" alt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20715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BF29908-40A8-1743-85A9-2870AE5B7A7A}" type="slidenum">
              <a:rPr lang="en-US" altLang="en-US"/>
              <a:pPr>
                <a:spcBef>
                  <a:spcPct val="0"/>
                </a:spcBef>
              </a:pPr>
              <a:t>19</a:t>
            </a:fld>
            <a:endParaRPr lang="en-US" alt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64494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E3A54AC-8842-614B-8C18-906281777CB5}" type="slidenum">
              <a:rPr lang="en-US" altLang="en-US"/>
              <a:pPr>
                <a:spcBef>
                  <a:spcPct val="0"/>
                </a:spcBef>
              </a:pPr>
              <a:t>21</a:t>
            </a:fld>
            <a:endParaRPr lang="en-US" alt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32307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7EF0347-46B5-6441-8578-A8EE302E1562}" type="slidenum">
              <a:rPr lang="en-US" altLang="en-US"/>
              <a:pPr>
                <a:spcBef>
                  <a:spcPct val="0"/>
                </a:spcBef>
              </a:pPr>
              <a:t>24</a:t>
            </a:fld>
            <a:endParaRPr lang="en-US" alt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94845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35AC3BE-F73E-B243-93B4-5000990B03D4}" type="slidenum">
              <a:rPr lang="en-US" altLang="en-US"/>
              <a:pPr>
                <a:spcBef>
                  <a:spcPct val="0"/>
                </a:spcBef>
              </a:pPr>
              <a:t>25</a:t>
            </a:fld>
            <a:endParaRPr lang="en-US" alt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624411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4243D93-4BBB-494F-9DC7-BA1E53389058}" type="slidenum">
              <a:rPr lang="en-US" altLang="en-US"/>
              <a:pPr>
                <a:spcBef>
                  <a:spcPct val="0"/>
                </a:spcBef>
              </a:pPr>
              <a:t>26</a:t>
            </a:fld>
            <a:endParaRPr lang="en-US" alt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88588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D33C556-4203-F842-AB68-28F36FE39088}" type="slidenum">
              <a:rPr lang="en-US" altLang="en-US"/>
              <a:pPr>
                <a:spcBef>
                  <a:spcPct val="0"/>
                </a:spcBef>
              </a:pPr>
              <a:t>3</a:t>
            </a:fld>
            <a:endParaRPr lang="en-US" alt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086332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C7315F7-34AC-FF49-A271-E20CDA438CD4}" type="slidenum">
              <a:rPr lang="en-US" altLang="en-US"/>
              <a:pPr>
                <a:spcBef>
                  <a:spcPct val="0"/>
                </a:spcBef>
              </a:pPr>
              <a:t>27</a:t>
            </a:fld>
            <a:endParaRPr lang="en-US" alt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42418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57D7A44-B5C8-5B4D-A241-8CAD769D099B}" type="slidenum">
              <a:rPr lang="en-US" altLang="en-US"/>
              <a:pPr>
                <a:spcBef>
                  <a:spcPct val="0"/>
                </a:spcBef>
              </a:pPr>
              <a:t>4</a:t>
            </a:fld>
            <a:endParaRPr lang="en-US" alt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8893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298BA17-3D84-AE49-8903-D849DD0EB82B}" type="slidenum">
              <a:rPr lang="en-US" altLang="en-US"/>
              <a:pPr>
                <a:spcBef>
                  <a:spcPct val="0"/>
                </a:spcBef>
              </a:pPr>
              <a:t>6</a:t>
            </a:fld>
            <a:endParaRPr lang="en-US" alt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3503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298BA17-3D84-AE49-8903-D849DD0EB82B}" type="slidenum">
              <a:rPr lang="en-US" altLang="en-US"/>
              <a:pPr>
                <a:spcBef>
                  <a:spcPct val="0"/>
                </a:spcBef>
              </a:pPr>
              <a:t>7</a:t>
            </a:fld>
            <a:endParaRPr lang="en-US" alt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39831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8024785-147B-1D46-BCAC-DEE9B12AC6C1}" type="slidenum">
              <a:rPr lang="en-US" altLang="en-US"/>
              <a:pPr>
                <a:spcBef>
                  <a:spcPct val="0"/>
                </a:spcBef>
              </a:pPr>
              <a:t>8</a:t>
            </a:fld>
            <a:endParaRPr lang="en-US" alt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425381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A4F2F5C-3FE9-D343-8B1A-7AAA0EC84356}" type="slidenum">
              <a:rPr lang="en-US" altLang="en-US"/>
              <a:pPr>
                <a:spcBef>
                  <a:spcPct val="0"/>
                </a:spcBef>
              </a:pPr>
              <a:t>9</a:t>
            </a:fld>
            <a:endParaRPr lang="en-US" alt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40923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A4F2F5C-3FE9-D343-8B1A-7AAA0EC84356}" type="slidenum">
              <a:rPr lang="en-US" altLang="en-US"/>
              <a:pPr>
                <a:spcBef>
                  <a:spcPct val="0"/>
                </a:spcBef>
              </a:pPr>
              <a:t>10</a:t>
            </a:fld>
            <a:endParaRPr lang="en-US" altLang="en-US"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35597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8D437EE-3E8C-3A43-BD1D-2BDA91C988A9}" type="slidenum">
              <a:rPr lang="en-US" altLang="en-US"/>
              <a:pPr>
                <a:spcBef>
                  <a:spcPct val="0"/>
                </a:spcBef>
              </a:pPr>
              <a:t>11</a:t>
            </a:fld>
            <a:endParaRPr lang="en-US" alt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p>
        </p:txBody>
      </p:sp>
    </p:spTree>
    <p:extLst>
      <p:ext uri="{BB962C8B-B14F-4D97-AF65-F5344CB8AC3E}">
        <p14:creationId xmlns:p14="http://schemas.microsoft.com/office/powerpoint/2010/main" val="1822663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4800600"/>
          </a:xfrm>
          <a:prstGeom prst="rect">
            <a:avLst/>
          </a:prstGeom>
        </p:spPr>
      </p:pic>
      <p:sp>
        <p:nvSpPr>
          <p:cNvPr id="2" name="Title 1"/>
          <p:cNvSpPr>
            <a:spLocks noGrp="1"/>
          </p:cNvSpPr>
          <p:nvPr>
            <p:ph type="title"/>
          </p:nvPr>
        </p:nvSpPr>
        <p:spPr>
          <a:xfrm>
            <a:off x="1905000" y="5198534"/>
            <a:ext cx="6858000" cy="795866"/>
          </a:xfrm>
          <a:prstGeom prst="rect">
            <a:avLst/>
          </a:prstGeom>
        </p:spPr>
        <p:txBody>
          <a:bodyPr/>
          <a:lstStyle>
            <a:lvl1pPr algn="r">
              <a:defRPr sz="3000">
                <a:solidFill>
                  <a:srgbClr val="888888"/>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1905000" y="6104467"/>
            <a:ext cx="6858000" cy="576263"/>
          </a:xfrm>
          <a:prstGeom prst="rect">
            <a:avLst/>
          </a:prstGeom>
        </p:spPr>
        <p:txBody>
          <a:bodyPr/>
          <a:lstStyle>
            <a:lvl1pPr algn="r">
              <a:lnSpc>
                <a:spcPct val="80000"/>
              </a:lnSpc>
              <a:defRPr sz="1600" baseline="0">
                <a:solidFill>
                  <a:schemeClr val="tx1"/>
                </a:solidFill>
              </a:defRPr>
            </a:lvl1pPr>
            <a:lvl2pPr algn="r">
              <a:defRPr/>
            </a:lvl2pPr>
          </a:lstStyle>
          <a:p>
            <a:pPr lvl="0"/>
            <a:r>
              <a:rPr lang="en-US"/>
              <a:t>Click to edit Master text styles</a:t>
            </a:r>
          </a:p>
        </p:txBody>
      </p:sp>
      <p:sp>
        <p:nvSpPr>
          <p:cNvPr id="3" name="Rectangle 2"/>
          <p:cNvSpPr/>
          <p:nvPr userDrawn="1"/>
        </p:nvSpPr>
        <p:spPr>
          <a:xfrm>
            <a:off x="1" y="228600"/>
            <a:ext cx="3147236" cy="448733"/>
          </a:xfrm>
          <a:prstGeom prst="rect">
            <a:avLst/>
          </a:prstGeom>
          <a:solidFill>
            <a:srgbClr val="005695"/>
          </a:solidFill>
          <a:ln>
            <a:noFill/>
          </a:ln>
          <a:effectLst>
            <a:outerShdw blurRad="38100" dist="254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663541" y="320935"/>
            <a:ext cx="2313575" cy="276999"/>
          </a:xfrm>
          <a:prstGeom prst="rect">
            <a:avLst/>
          </a:prstGeom>
          <a:noFill/>
        </p:spPr>
        <p:txBody>
          <a:bodyPr wrap="square" rtlCol="0">
            <a:spAutoFit/>
          </a:bodyPr>
          <a:lstStyle/>
          <a:p>
            <a:pPr algn="l"/>
            <a:r>
              <a:rPr lang="en-US" sz="1200" b="1" i="0" dirty="0">
                <a:solidFill>
                  <a:schemeClr val="bg1"/>
                </a:solidFill>
                <a:latin typeface="Arial" charset="0"/>
                <a:ea typeface="Arial" charset="0"/>
                <a:cs typeface="Arial" charset="0"/>
              </a:rPr>
              <a:t>LEADERSHIP &amp; NAVIGATION</a:t>
            </a:r>
          </a:p>
        </p:txBody>
      </p:sp>
      <p:pic>
        <p:nvPicPr>
          <p:cNvPr id="12" name="Picture 11"/>
          <p:cNvPicPr>
            <a:picLocks noChangeAspect="1"/>
          </p:cNvPicPr>
          <p:nvPr userDrawn="1"/>
        </p:nvPicPr>
        <p:blipFill>
          <a:blip r:embed="rId3"/>
          <a:stretch>
            <a:fillRect/>
          </a:stretch>
        </p:blipFill>
        <p:spPr>
          <a:xfrm>
            <a:off x="320041" y="5198534"/>
            <a:ext cx="1466230" cy="845462"/>
          </a:xfrm>
          <a:prstGeom prst="rect">
            <a:avLst/>
          </a:prstGeom>
        </p:spPr>
      </p:pic>
      <p:pic>
        <p:nvPicPr>
          <p:cNvPr id="4" name="Picture 3"/>
          <p:cNvPicPr>
            <a:picLocks noChangeAspect="1"/>
          </p:cNvPicPr>
          <p:nvPr userDrawn="1"/>
        </p:nvPicPr>
        <p:blipFill>
          <a:blip r:embed="rId4"/>
          <a:stretch>
            <a:fillRect/>
          </a:stretch>
        </p:blipFill>
        <p:spPr>
          <a:xfrm>
            <a:off x="320041" y="279230"/>
            <a:ext cx="305069" cy="347472"/>
          </a:xfrm>
          <a:prstGeom prst="rect">
            <a:avLst/>
          </a:prstGeom>
        </p:spPr>
      </p:pic>
    </p:spTree>
    <p:extLst>
      <p:ext uri="{BB962C8B-B14F-4D97-AF65-F5344CB8AC3E}">
        <p14:creationId xmlns:p14="http://schemas.microsoft.com/office/powerpoint/2010/main" val="44479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10" name="Chart 9"/>
          <p:cNvGraphicFramePr/>
          <p:nvPr userDrawn="1">
            <p:extLst>
              <p:ext uri="{D42A27DB-BD31-4B8C-83A1-F6EECF244321}">
                <p14:modId xmlns:p14="http://schemas.microsoft.com/office/powerpoint/2010/main" val="198063919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60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r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5" name="Chart 4"/>
          <p:cNvGraphicFramePr/>
          <p:nvPr userDrawn="1">
            <p:extLst>
              <p:ext uri="{D42A27DB-BD31-4B8C-83A1-F6EECF244321}">
                <p14:modId xmlns:p14="http://schemas.microsoft.com/office/powerpoint/2010/main" val="11556780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144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ie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2" name="Chart 1"/>
          <p:cNvGraphicFramePr/>
          <p:nvPr userDrawn="1">
            <p:extLst>
              <p:ext uri="{D42A27DB-BD31-4B8C-83A1-F6EECF244321}">
                <p14:modId xmlns:p14="http://schemas.microsoft.com/office/powerpoint/2010/main" val="21886561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86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Donut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5" name="Chart 4"/>
          <p:cNvGraphicFramePr/>
          <p:nvPr userDrawn="1">
            <p:extLst>
              <p:ext uri="{D42A27DB-BD31-4B8C-83A1-F6EECF244321}">
                <p14:modId xmlns:p14="http://schemas.microsoft.com/office/powerpoint/2010/main" val="187695318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2522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Gu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graphicFrame>
        <p:nvGraphicFramePr>
          <p:cNvPr id="6" name="Table 5"/>
          <p:cNvGraphicFramePr>
            <a:graphicFrameLocks noGrp="1"/>
          </p:cNvGraphicFramePr>
          <p:nvPr userDrawn="1">
            <p:extLst>
              <p:ext uri="{D42A27DB-BD31-4B8C-83A1-F6EECF244321}">
                <p14:modId xmlns:p14="http://schemas.microsoft.com/office/powerpoint/2010/main" val="1741576009"/>
              </p:ext>
            </p:extLst>
          </p:nvPr>
        </p:nvGraphicFramePr>
        <p:xfrm>
          <a:off x="863601" y="1397000"/>
          <a:ext cx="7569198" cy="1483360"/>
        </p:xfrm>
        <a:graphic>
          <a:graphicData uri="http://schemas.openxmlformats.org/drawingml/2006/table">
            <a:tbl>
              <a:tblPr firstRow="1" bandRow="1">
                <a:tableStyleId>{68D230F3-CF80-4859-8CE7-A43EE81993B5}</a:tableStyleId>
              </a:tblPr>
              <a:tblGrid>
                <a:gridCol w="2523066">
                  <a:extLst>
                    <a:ext uri="{9D8B030D-6E8A-4147-A177-3AD203B41FA5}">
                      <a16:colId xmlns="" xmlns:a16="http://schemas.microsoft.com/office/drawing/2014/main" val="20000"/>
                    </a:ext>
                  </a:extLst>
                </a:gridCol>
                <a:gridCol w="2523066">
                  <a:extLst>
                    <a:ext uri="{9D8B030D-6E8A-4147-A177-3AD203B41FA5}">
                      <a16:colId xmlns="" xmlns:a16="http://schemas.microsoft.com/office/drawing/2014/main" val="20001"/>
                    </a:ext>
                  </a:extLst>
                </a:gridCol>
                <a:gridCol w="2523066">
                  <a:extLst>
                    <a:ext uri="{9D8B030D-6E8A-4147-A177-3AD203B41FA5}">
                      <a16:colId xmlns="" xmlns:a16="http://schemas.microsoft.com/office/drawing/2014/main" val="20002"/>
                    </a:ext>
                  </a:extLst>
                </a:gridCol>
              </a:tblGrid>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73173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sp>
        <p:nvSpPr>
          <p:cNvPr id="5" name="Chart Placeholder 4"/>
          <p:cNvSpPr>
            <a:spLocks noGrp="1"/>
          </p:cNvSpPr>
          <p:nvPr>
            <p:ph type="chart" sz="quarter" idx="11"/>
          </p:nvPr>
        </p:nvSpPr>
        <p:spPr>
          <a:xfrm>
            <a:off x="640080" y="1965960"/>
            <a:ext cx="7909560" cy="4114800"/>
          </a:xfrm>
          <a:prstGeom prst="rect">
            <a:avLst/>
          </a:prstGeom>
        </p:spPr>
        <p:txBody>
          <a:bodyPr/>
          <a:lstStyle/>
          <a:p>
            <a:r>
              <a:rPr lang="en-US" dirty="0"/>
              <a:t>Click icon to add chart</a:t>
            </a:r>
          </a:p>
        </p:txBody>
      </p:sp>
    </p:spTree>
    <p:extLst>
      <p:ext uri="{BB962C8B-B14F-4D97-AF65-F5344CB8AC3E}">
        <p14:creationId xmlns:p14="http://schemas.microsoft.com/office/powerpoint/2010/main" val="1253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512234" y="1775637"/>
            <a:ext cx="8119533" cy="4218763"/>
          </a:xfrm>
          <a:prstGeom prst="rect">
            <a:avLst/>
          </a:prstGeom>
        </p:spPr>
        <p:txBody>
          <a:bodyPr anchor="ctr"/>
          <a:lstStyle>
            <a:lvl1pPr algn="ctr">
              <a:defRPr sz="4800">
                <a:solidFill>
                  <a:srgbClr val="888888"/>
                </a:solidFill>
              </a:defRPr>
            </a:lvl1pPr>
          </a:lstStyle>
          <a:p>
            <a:r>
              <a:rPr lang="en-US" dirty="0"/>
              <a:t>Dividing Slide Name</a:t>
            </a:r>
          </a:p>
        </p:txBody>
      </p:sp>
      <p:sp>
        <p:nvSpPr>
          <p:cNvPr id="11" name="TextBox 10"/>
          <p:cNvSpPr txBox="1"/>
          <p:nvPr userDrawn="1"/>
        </p:nvSpPr>
        <p:spPr>
          <a:xfrm>
            <a:off x="2997200" y="1153434"/>
            <a:ext cx="3149600" cy="276999"/>
          </a:xfrm>
          <a:prstGeom prst="rect">
            <a:avLst/>
          </a:prstGeom>
          <a:noFill/>
        </p:spPr>
        <p:txBody>
          <a:bodyPr wrap="square" rtlCol="0">
            <a:spAutoFit/>
          </a:bodyPr>
          <a:lstStyle/>
          <a:p>
            <a:pPr algn="ctr"/>
            <a:r>
              <a:rPr lang="en-US" sz="1200" b="1" i="0" dirty="0">
                <a:solidFill>
                  <a:srgbClr val="888888"/>
                </a:solidFill>
                <a:latin typeface="Arial" charset="0"/>
                <a:ea typeface="Arial" charset="0"/>
                <a:cs typeface="Arial" charset="0"/>
              </a:rPr>
              <a:t>LEADERSHIP &amp; NAVIGATION</a:t>
            </a:r>
          </a:p>
        </p:txBody>
      </p:sp>
      <p:pic>
        <p:nvPicPr>
          <p:cNvPr id="3" name="Picture 2"/>
          <p:cNvPicPr>
            <a:picLocks noChangeAspect="1"/>
          </p:cNvPicPr>
          <p:nvPr userDrawn="1"/>
        </p:nvPicPr>
        <p:blipFill>
          <a:blip r:embed="rId2"/>
          <a:stretch>
            <a:fillRect/>
          </a:stretch>
        </p:blipFill>
        <p:spPr>
          <a:xfrm>
            <a:off x="4177284" y="169214"/>
            <a:ext cx="789432" cy="899160"/>
          </a:xfrm>
          <a:prstGeom prst="rect">
            <a:avLst/>
          </a:prstGeom>
        </p:spPr>
      </p:pic>
    </p:spTree>
    <p:extLst>
      <p:ext uri="{BB962C8B-B14F-4D97-AF65-F5344CB8AC3E}">
        <p14:creationId xmlns:p14="http://schemas.microsoft.com/office/powerpoint/2010/main" val="103001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able of 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079" y="637191"/>
            <a:ext cx="7909560" cy="1143000"/>
          </a:xfrm>
          <a:prstGeom prst="rect">
            <a:avLst/>
          </a:prstGeom>
        </p:spPr>
        <p:txBody>
          <a:bodyPr anchor="b"/>
          <a:lstStyle>
            <a:lvl1pPr algn="l">
              <a:defRPr sz="3600">
                <a:solidFill>
                  <a:srgbClr val="888888"/>
                </a:solidFill>
              </a:defRPr>
            </a:lvl1pPr>
          </a:lstStyle>
          <a:p>
            <a:r>
              <a:rPr lang="en-US" dirty="0"/>
              <a:t>Table of Contents</a:t>
            </a:r>
          </a:p>
        </p:txBody>
      </p:sp>
      <p:sp>
        <p:nvSpPr>
          <p:cNvPr id="3" name="Subtitle 2"/>
          <p:cNvSpPr>
            <a:spLocks noGrp="1"/>
          </p:cNvSpPr>
          <p:nvPr>
            <p:ph type="subTitle" idx="1" hasCustomPrompt="1"/>
          </p:nvPr>
        </p:nvSpPr>
        <p:spPr>
          <a:xfrm>
            <a:off x="640080" y="1965960"/>
            <a:ext cx="7909560" cy="4114800"/>
          </a:xfrm>
          <a:prstGeom prst="rect">
            <a:avLst/>
          </a:prstGeom>
        </p:spPr>
        <p:txBody>
          <a:bodyPr anchor="t" anchorCtr="0"/>
          <a:lstStyle>
            <a:lvl1pPr marL="457200" indent="-457200" algn="l">
              <a:buAutoNum type="arabicPlain"/>
              <a:defRPr sz="2000" baseline="0">
                <a:solidFill>
                  <a:srgbClr val="49494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 Here</a:t>
            </a:r>
          </a:p>
          <a:p>
            <a:r>
              <a:rPr lang="en-US" dirty="0"/>
              <a:t>Title Here</a:t>
            </a:r>
          </a:p>
          <a:p>
            <a:r>
              <a:rPr lang="en-US" dirty="0"/>
              <a:t>Title Here</a:t>
            </a:r>
          </a:p>
          <a:p>
            <a:r>
              <a:rPr lang="en-US" dirty="0"/>
              <a:t>Title Here</a:t>
            </a:r>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184476826"/>
      </p:ext>
    </p:extLst>
  </p:cSld>
  <p:clrMapOvr>
    <a:masterClrMapping/>
  </p:clrMapOvr>
  <p:extLst mod="1">
    <p:ext uri="{DCECCB84-F9BA-43D5-87BE-67443E8EF086}">
      <p15:sldGuideLst xmlns:p15="http://schemas.microsoft.com/office/powerpoint/2012/main">
        <p15:guide id="1" orient="horz" pos="384"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53956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Body - 1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anchor="t" anchorCtr="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1175204161"/>
      </p:ext>
    </p:extLst>
  </p:cSld>
  <p:clrMapOvr>
    <a:masterClrMapping/>
  </p:clrMapOvr>
  <p:extLst mod="1">
    <p:ext uri="{DCECCB84-F9BA-43D5-87BE-67443E8EF086}">
      <p15:sldGuideLst xmlns:p15="http://schemas.microsoft.com/office/powerpoint/2012/main">
        <p15:guide id="1" orient="horz" pos="3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Body - 2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numCol="2" spcCol="36576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 </a:t>
            </a:r>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7351678"/>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3-level bullets">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p:nvPr>
        </p:nvSpPr>
        <p:spPr>
          <a:xfrm>
            <a:off x="640080" y="1965960"/>
            <a:ext cx="7909560" cy="4114800"/>
          </a:xfrm>
          <a:prstGeom prst="rect">
            <a:avLst/>
          </a:prstGeom>
        </p:spPr>
        <p:txBody>
          <a:bodyPr/>
          <a:lstStyle>
            <a:lvl1pPr marL="285750" indent="-285750">
              <a:buFont typeface="Arial" charset="0"/>
              <a:buChar char="•"/>
              <a:defRPr>
                <a:solidFill>
                  <a:srgbClr val="494949"/>
                </a:solidFill>
              </a:defRPr>
            </a:lvl1pPr>
            <a:lvl2pPr marL="628650" indent="-285750">
              <a:buFont typeface="Arial" charset="0"/>
              <a:buChar char="•"/>
              <a:defRPr>
                <a:solidFill>
                  <a:srgbClr val="494949"/>
                </a:solidFill>
              </a:defRPr>
            </a:lvl2pPr>
            <a:lvl3pPr marL="971550" indent="-285750">
              <a:buFont typeface="Arial" charset="0"/>
              <a:buChar char="•"/>
              <a:defRPr>
                <a:solidFill>
                  <a:srgbClr val="494949"/>
                </a:solidFill>
              </a:defRPr>
            </a:lvl3pPr>
            <a:lvl4pPr marL="1200150" indent="-171450">
              <a:buFont typeface="Arial" charset="0"/>
              <a:buChar char="•"/>
              <a:defRPr/>
            </a:lvl4pPr>
            <a:lvl5pPr marL="1543050" indent="-171450">
              <a:buFont typeface="Arial"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867956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78"/>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hasCustomPrompt="1"/>
          </p:nvPr>
        </p:nvSpPr>
        <p:spPr>
          <a:xfrm>
            <a:off x="640080" y="1965960"/>
            <a:ext cx="7909560" cy="4114800"/>
          </a:xfrm>
          <a:prstGeom prst="rect">
            <a:avLst/>
          </a:prstGeom>
        </p:spPr>
        <p:txBody>
          <a:bodyPr/>
          <a:lstStyle>
            <a:lvl1pPr marL="342900" indent="-342900">
              <a:buFont typeface="+mj-lt"/>
              <a:buAutoNum type="arabicPeriod"/>
              <a:defRPr baseline="0">
                <a:solidFill>
                  <a:srgbClr val="494949"/>
                </a:solidFill>
              </a:defRPr>
            </a:lvl1pPr>
            <a:lvl2pPr marL="628650" indent="-285750">
              <a:buFont typeface="Arial" charset="0"/>
              <a:buChar char="•"/>
              <a:defRPr/>
            </a:lvl2pPr>
            <a:lvl3pPr marL="971550" indent="-285750">
              <a:buFont typeface="Arial" charset="0"/>
              <a:buChar char="•"/>
              <a:defRPr/>
            </a:lvl3pPr>
            <a:lvl4pPr marL="1200150" indent="-171450">
              <a:buFont typeface="Arial" charset="0"/>
              <a:buChar char="•"/>
              <a:defRPr/>
            </a:lvl4pPr>
            <a:lvl5pPr marL="1543050" indent="-171450">
              <a:buFont typeface="Arial" charset="0"/>
              <a:buChar char="•"/>
              <a:defRPr/>
            </a:lvl5pPr>
          </a:lstStyle>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p:txBody>
      </p:sp>
    </p:spTree>
    <p:extLst>
      <p:ext uri="{BB962C8B-B14F-4D97-AF65-F5344CB8AC3E}">
        <p14:creationId xmlns:p14="http://schemas.microsoft.com/office/powerpoint/2010/main" val="176352490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Head/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4008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6344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6917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tif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57533" y="6441021"/>
            <a:ext cx="1183218"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506414DB-A8E4-F441-AE2B-1CF7F6F991BF}" type="slidenum">
              <a:rPr lang="en-US" smtClean="0"/>
              <a:t>‹#›</a:t>
            </a:fld>
            <a:endParaRPr lang="en-US" dirty="0"/>
          </a:p>
        </p:txBody>
      </p:sp>
      <p:sp>
        <p:nvSpPr>
          <p:cNvPr id="7" name="Rectangle 6"/>
          <p:cNvSpPr/>
          <p:nvPr userDrawn="1"/>
        </p:nvSpPr>
        <p:spPr>
          <a:xfrm>
            <a:off x="0" y="0"/>
            <a:ext cx="9144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829730" y="6441021"/>
            <a:ext cx="2286000" cy="215444"/>
          </a:xfrm>
          <a:prstGeom prst="rect">
            <a:avLst/>
          </a:prstGeom>
          <a:noFill/>
        </p:spPr>
        <p:txBody>
          <a:bodyPr wrap="square" rtlCol="0">
            <a:spAutoFit/>
          </a:bodyPr>
          <a:lstStyle/>
          <a:p>
            <a:r>
              <a:rPr lang="en-US" sz="800" dirty="0">
                <a:solidFill>
                  <a:srgbClr val="898989"/>
                </a:solidFill>
              </a:rPr>
              <a:t>LEADERSHIP &amp; NAVIGATION</a:t>
            </a:r>
          </a:p>
        </p:txBody>
      </p:sp>
      <p:sp>
        <p:nvSpPr>
          <p:cNvPr id="2" name="TextBox 1"/>
          <p:cNvSpPr txBox="1"/>
          <p:nvPr userDrawn="1"/>
        </p:nvSpPr>
        <p:spPr>
          <a:xfrm>
            <a:off x="3031236" y="6441021"/>
            <a:ext cx="3081528" cy="22860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lumMod val="50000"/>
                  </a:schemeClr>
                </a:solidFill>
              </a:rPr>
              <a:t>© 2016 SHRM. All rights reserved.</a:t>
            </a:r>
          </a:p>
          <a:p>
            <a:endParaRPr lang="en-US" dirty="0"/>
          </a:p>
        </p:txBody>
      </p:sp>
      <p:pic>
        <p:nvPicPr>
          <p:cNvPr id="4" name="Picture 3"/>
          <p:cNvPicPr>
            <a:picLocks noChangeAspect="1"/>
          </p:cNvPicPr>
          <p:nvPr userDrawn="1"/>
        </p:nvPicPr>
        <p:blipFill>
          <a:blip r:embed="rId17"/>
          <a:stretch>
            <a:fillRect/>
          </a:stretch>
        </p:blipFill>
        <p:spPr>
          <a:xfrm>
            <a:off x="640080" y="6417232"/>
            <a:ext cx="200703" cy="228600"/>
          </a:xfrm>
          <a:prstGeom prst="rect">
            <a:avLst/>
          </a:prstGeom>
        </p:spPr>
      </p:pic>
    </p:spTree>
    <p:extLst>
      <p:ext uri="{BB962C8B-B14F-4D97-AF65-F5344CB8AC3E}">
        <p14:creationId xmlns:p14="http://schemas.microsoft.com/office/powerpoint/2010/main" val="1437075805"/>
      </p:ext>
    </p:extLst>
  </p:cSld>
  <p:clrMap bg1="lt1" tx1="dk1" bg2="lt2" tx2="dk2" accent1="accent1" accent2="accent2" accent3="accent3" accent4="accent4" accent5="accent5" accent6="accent6" hlink="hlink" folHlink="folHlink"/>
  <p:sldLayoutIdLst>
    <p:sldLayoutId id="2147483680" r:id="rId1"/>
    <p:sldLayoutId id="2147483654" r:id="rId2"/>
    <p:sldLayoutId id="2147483649" r:id="rId3"/>
    <p:sldLayoutId id="2147483655" r:id="rId4"/>
    <p:sldLayoutId id="2147483650" r:id="rId5"/>
    <p:sldLayoutId id="2147483670" r:id="rId6"/>
    <p:sldLayoutId id="2147483671" r:id="rId7"/>
    <p:sldLayoutId id="2147483673" r:id="rId8"/>
    <p:sldLayoutId id="2147483674" r:id="rId9"/>
    <p:sldLayoutId id="2147483675" r:id="rId10"/>
    <p:sldLayoutId id="2147483676" r:id="rId11"/>
    <p:sldLayoutId id="2147483677" r:id="rId12"/>
    <p:sldLayoutId id="2147483678" r:id="rId13"/>
    <p:sldLayoutId id="2147483681" r:id="rId14"/>
    <p:sldLayoutId id="2147483682" r:id="rId15"/>
  </p:sldLayoutIdLst>
  <p:txStyles>
    <p:titleStyle>
      <a:lvl1pPr algn="l" defTabSz="685800" rtl="0" eaLnBrk="1" latinLnBrk="0" hangingPunct="1">
        <a:lnSpc>
          <a:spcPct val="80000"/>
        </a:lnSpc>
        <a:spcBef>
          <a:spcPct val="0"/>
        </a:spcBef>
        <a:buNone/>
        <a:defRPr sz="4200" b="1" i="0" kern="1200" baseline="0">
          <a:solidFill>
            <a:srgbClr val="A6A6A6"/>
          </a:solidFill>
          <a:latin typeface="Arial" charset="0"/>
          <a:ea typeface="+mj-ea"/>
          <a:cs typeface="+mj-cs"/>
        </a:defRPr>
      </a:lvl1pPr>
    </p:titleStyle>
    <p:bodyStyle>
      <a:lvl1pPr marL="0" marR="0" indent="0" algn="l" defTabSz="685800" rtl="0" eaLnBrk="1" fontAlgn="auto" latinLnBrk="0" hangingPunct="1">
        <a:lnSpc>
          <a:spcPct val="100000"/>
        </a:lnSpc>
        <a:spcBef>
          <a:spcPts val="750"/>
        </a:spcBef>
        <a:spcAft>
          <a:spcPts val="0"/>
        </a:spcAft>
        <a:buClrTx/>
        <a:buSzTx/>
        <a:buFont typeface="Arial"/>
        <a:buNone/>
        <a:tabLst/>
        <a:defRPr sz="1800" kern="1200" baseline="0">
          <a:solidFill>
            <a:srgbClr val="595959"/>
          </a:solidFill>
          <a:latin typeface="+mn-lt"/>
          <a:ea typeface="+mn-ea"/>
          <a:cs typeface="+mn-cs"/>
        </a:defRPr>
      </a:lvl1pPr>
      <a:lvl2pPr marL="342900" marR="0" indent="0" algn="l" defTabSz="685800" rtl="0" eaLnBrk="1" fontAlgn="auto" latinLnBrk="0" hangingPunct="1">
        <a:lnSpc>
          <a:spcPct val="90000"/>
        </a:lnSpc>
        <a:spcBef>
          <a:spcPts val="375"/>
        </a:spcBef>
        <a:spcAft>
          <a:spcPts val="0"/>
        </a:spcAft>
        <a:buClrTx/>
        <a:buSzTx/>
        <a:buFont typeface="Courier New" charset="0"/>
        <a:buNone/>
        <a:tabLst/>
        <a:defRPr sz="1800" kern="1200">
          <a:solidFill>
            <a:srgbClr val="595959"/>
          </a:solidFill>
          <a:latin typeface="+mn-lt"/>
          <a:ea typeface="+mn-ea"/>
          <a:cs typeface="+mn-cs"/>
        </a:defRPr>
      </a:lvl2pPr>
      <a:lvl3pPr marL="685800" indent="0" algn="l" defTabSz="685800" rtl="0" eaLnBrk="1" latinLnBrk="0" hangingPunct="1">
        <a:lnSpc>
          <a:spcPct val="90000"/>
        </a:lnSpc>
        <a:spcBef>
          <a:spcPts val="375"/>
        </a:spcBef>
        <a:buFont typeface="Arial" charset="0"/>
        <a:buNone/>
        <a:defRPr sz="1500" kern="1200">
          <a:solidFill>
            <a:srgbClr val="595959"/>
          </a:solidFill>
          <a:latin typeface="+mn-lt"/>
          <a:ea typeface="+mn-ea"/>
          <a:cs typeface="+mn-cs"/>
        </a:defRPr>
      </a:lvl3pPr>
      <a:lvl4pPr marL="1200150" indent="-171450" algn="l" defTabSz="685800" rtl="0" eaLnBrk="1" latinLnBrk="0" hangingPunct="1">
        <a:lnSpc>
          <a:spcPct val="90000"/>
        </a:lnSpc>
        <a:spcBef>
          <a:spcPts val="375"/>
        </a:spcBef>
        <a:buFont typeface="Courier New"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432450"/>
            <a:ext cx="6858000" cy="532415"/>
          </a:xfrm>
        </p:spPr>
        <p:txBody>
          <a:bodyPr/>
          <a:lstStyle/>
          <a:p>
            <a:r>
              <a:rPr lang="en-US" dirty="0"/>
              <a:t>Our Mentoring Program</a:t>
            </a:r>
          </a:p>
        </p:txBody>
      </p:sp>
      <p:sp>
        <p:nvSpPr>
          <p:cNvPr id="3" name="Text Placeholder 2"/>
          <p:cNvSpPr>
            <a:spLocks noGrp="1"/>
          </p:cNvSpPr>
          <p:nvPr>
            <p:ph type="body" sz="quarter" idx="10"/>
          </p:nvPr>
        </p:nvSpPr>
        <p:spPr>
          <a:xfrm>
            <a:off x="1905000" y="5964865"/>
            <a:ext cx="6858000" cy="576263"/>
          </a:xfrm>
        </p:spPr>
        <p:txBody>
          <a:bodyPr/>
          <a:lstStyle/>
          <a:p>
            <a:r>
              <a:rPr lang="en-US" dirty="0"/>
              <a:t>September 2016</a:t>
            </a:r>
          </a:p>
        </p:txBody>
      </p:sp>
    </p:spTree>
    <p:extLst>
      <p:ext uri="{BB962C8B-B14F-4D97-AF65-F5344CB8AC3E}">
        <p14:creationId xmlns:p14="http://schemas.microsoft.com/office/powerpoint/2010/main" val="76217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The Importance of a Mentoring Program (cont.)</a:t>
            </a:r>
          </a:p>
        </p:txBody>
      </p:sp>
      <p:sp>
        <p:nvSpPr>
          <p:cNvPr id="27651" name="Rectangle 3"/>
          <p:cNvSpPr>
            <a:spLocks noGrp="1" noChangeArrowheads="1"/>
          </p:cNvSpPr>
          <p:nvPr>
            <p:ph idx="1"/>
          </p:nvPr>
        </p:nvSpPr>
        <p:spPr/>
        <p:txBody>
          <a:bodyPr/>
          <a:lstStyle/>
          <a:p>
            <a:pPr eaLnBrk="1" hangingPunct="1">
              <a:lnSpc>
                <a:spcPct val="80000"/>
              </a:lnSpc>
              <a:buFontTx/>
              <a:buNone/>
            </a:pPr>
            <a:r>
              <a:rPr lang="en-US" altLang="en-US" dirty="0"/>
              <a:t>A mentoring program is important to an </a:t>
            </a:r>
            <a:r>
              <a:rPr lang="en-US" altLang="en-US" i="1" dirty="0"/>
              <a:t>organization</a:t>
            </a:r>
            <a:r>
              <a:rPr lang="en-US" altLang="en-US" dirty="0"/>
              <a:t> because it (cont.):</a:t>
            </a:r>
          </a:p>
          <a:p>
            <a:pPr marL="285750" indent="-285750" eaLnBrk="1" hangingPunct="1">
              <a:lnSpc>
                <a:spcPct val="80000"/>
              </a:lnSpc>
              <a:buFont typeface="Arial" charset="0"/>
              <a:buChar char="•"/>
            </a:pPr>
            <a:r>
              <a:rPr lang="en-US" altLang="en-US" dirty="0"/>
              <a:t>Creates a greater sense of involvement within the company.</a:t>
            </a:r>
          </a:p>
          <a:p>
            <a:pPr marL="285750" indent="-285750" eaLnBrk="1" hangingPunct="1">
              <a:lnSpc>
                <a:spcPct val="80000"/>
              </a:lnSpc>
              <a:buFont typeface="Arial" charset="0"/>
              <a:buChar char="•"/>
            </a:pPr>
            <a:r>
              <a:rPr lang="en-US" altLang="en-US" dirty="0"/>
              <a:t>Increases employee morale.</a:t>
            </a:r>
          </a:p>
          <a:p>
            <a:pPr marL="285750" indent="-285750" eaLnBrk="1" hangingPunct="1">
              <a:lnSpc>
                <a:spcPct val="80000"/>
              </a:lnSpc>
              <a:buFont typeface="Arial" charset="0"/>
              <a:buChar char="•"/>
            </a:pPr>
            <a:r>
              <a:rPr lang="en-US" altLang="en-US" dirty="0"/>
              <a:t>Supports an innovative work environment.</a:t>
            </a:r>
          </a:p>
          <a:p>
            <a:pPr marL="285750" indent="-285750" eaLnBrk="1" hangingPunct="1">
              <a:lnSpc>
                <a:spcPct val="80000"/>
              </a:lnSpc>
              <a:buFont typeface="Arial" charset="0"/>
              <a:buChar char="•"/>
            </a:pPr>
            <a:r>
              <a:rPr lang="en-US" altLang="en-US" dirty="0"/>
              <a:t>Assists expatriates and </a:t>
            </a:r>
            <a:r>
              <a:rPr lang="en-US" altLang="en-US" dirty="0" smtClean="0"/>
              <a:t>in-patriates </a:t>
            </a:r>
            <a:r>
              <a:rPr lang="en-US" altLang="en-US" dirty="0"/>
              <a:t>in adapting to the language, culture and different working relationships.</a:t>
            </a:r>
          </a:p>
          <a:p>
            <a:pPr marL="285750" indent="-285750" eaLnBrk="1" hangingPunct="1">
              <a:lnSpc>
                <a:spcPct val="80000"/>
              </a:lnSpc>
              <a:buFont typeface="Arial" charset="0"/>
              <a:buChar char="•"/>
            </a:pPr>
            <a:r>
              <a:rPr lang="en-US" altLang="en-US" dirty="0"/>
              <a:t>Increases creativity and exposure to new ideas.</a:t>
            </a:r>
          </a:p>
          <a:p>
            <a:pPr marL="285750" indent="-285750" eaLnBrk="1" hangingPunct="1">
              <a:lnSpc>
                <a:spcPct val="80000"/>
              </a:lnSpc>
              <a:buFont typeface="Arial" charset="0"/>
              <a:buChar char="•"/>
            </a:pPr>
            <a:r>
              <a:rPr lang="en-US" altLang="en-US" dirty="0"/>
              <a:t>Contributes to the development of a cooperative, productive and service-oriented environment. </a:t>
            </a:r>
          </a:p>
        </p:txBody>
      </p:sp>
      <p:sp>
        <p:nvSpPr>
          <p:cNvPr id="27649"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81838A5C-C808-A44E-BCF1-3DEE4F886551}" type="slidenum">
              <a:rPr lang="en-US" altLang="en-US">
                <a:solidFill>
                  <a:srgbClr val="618DD1"/>
                </a:solidFill>
              </a:rPr>
              <a:pPr>
                <a:spcBef>
                  <a:spcPct val="0"/>
                </a:spcBef>
                <a:buFontTx/>
                <a:buNone/>
              </a:pPr>
              <a:t>10</a:t>
            </a:fld>
            <a:endParaRPr lang="en-US" altLang="en-US" dirty="0">
              <a:solidFill>
                <a:srgbClr val="618DD1"/>
              </a:solidFill>
            </a:endParaRPr>
          </a:p>
        </p:txBody>
      </p:sp>
    </p:spTree>
    <p:extLst>
      <p:ext uri="{BB962C8B-B14F-4D97-AF65-F5344CB8AC3E}">
        <p14:creationId xmlns:p14="http://schemas.microsoft.com/office/powerpoint/2010/main" val="79201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The Importance of a Mentoring Program (cont.)</a:t>
            </a:r>
          </a:p>
        </p:txBody>
      </p:sp>
      <p:sp>
        <p:nvSpPr>
          <p:cNvPr id="29699" name="Rectangle 3"/>
          <p:cNvSpPr>
            <a:spLocks noGrp="1" noChangeArrowheads="1"/>
          </p:cNvSpPr>
          <p:nvPr>
            <p:ph idx="1"/>
          </p:nvPr>
        </p:nvSpPr>
        <p:spPr/>
        <p:txBody>
          <a:bodyPr/>
          <a:lstStyle/>
          <a:p>
            <a:pPr eaLnBrk="1" hangingPunct="1">
              <a:buFontTx/>
              <a:buNone/>
            </a:pPr>
            <a:r>
              <a:rPr lang="en-US" altLang="en-US" dirty="0"/>
              <a:t>A mentoring program is important to a </a:t>
            </a:r>
            <a:r>
              <a:rPr lang="en-US" altLang="en-US" i="1" dirty="0"/>
              <a:t>mentor</a:t>
            </a:r>
            <a:r>
              <a:rPr lang="en-US" altLang="en-US" dirty="0"/>
              <a:t> because it:</a:t>
            </a:r>
          </a:p>
          <a:p>
            <a:pPr marL="285750" indent="-285750" eaLnBrk="1" hangingPunct="1">
              <a:buFont typeface="Arial" charset="0"/>
              <a:buChar char="•"/>
            </a:pPr>
            <a:r>
              <a:rPr lang="en-US" altLang="en-US" dirty="0"/>
              <a:t>Represents making a difference to the organization, profession and the mentee.</a:t>
            </a:r>
          </a:p>
          <a:p>
            <a:pPr marL="285750" indent="-285750" eaLnBrk="1" hangingPunct="1">
              <a:buFont typeface="Arial" charset="0"/>
              <a:buChar char="•"/>
            </a:pPr>
            <a:r>
              <a:rPr lang="en-US" altLang="en-US" dirty="0"/>
              <a:t>Provides the fulfillment and satisfaction of helping others.</a:t>
            </a:r>
          </a:p>
          <a:p>
            <a:pPr marL="285750" indent="-285750" eaLnBrk="1" hangingPunct="1">
              <a:buFont typeface="Arial" charset="0"/>
              <a:buChar char="•"/>
            </a:pPr>
            <a:r>
              <a:rPr lang="en-US" altLang="en-US" dirty="0"/>
              <a:t>Gives “payback” for the support received from others in the past.</a:t>
            </a:r>
          </a:p>
          <a:p>
            <a:pPr marL="285750" indent="-285750" eaLnBrk="1" hangingPunct="1">
              <a:buFont typeface="Arial" charset="0"/>
              <a:buChar char="•"/>
            </a:pPr>
            <a:r>
              <a:rPr lang="en-US" altLang="en-US" dirty="0"/>
              <a:t>Expands effective communication skills.</a:t>
            </a:r>
          </a:p>
        </p:txBody>
      </p:sp>
      <p:sp>
        <p:nvSpPr>
          <p:cNvPr id="29697"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C392AD3A-D99C-A54B-8CEC-9CB4322827B3}" type="slidenum">
              <a:rPr lang="en-US" altLang="en-US">
                <a:solidFill>
                  <a:srgbClr val="618DD1"/>
                </a:solidFill>
              </a:rPr>
              <a:pPr>
                <a:spcBef>
                  <a:spcPct val="0"/>
                </a:spcBef>
                <a:buFontTx/>
                <a:buNone/>
              </a:pPr>
              <a:t>11</a:t>
            </a:fld>
            <a:endParaRPr lang="en-US" altLang="en-US" dirty="0">
              <a:solidFill>
                <a:srgbClr val="618DD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The Importance of a Mentoring Program (cont.)</a:t>
            </a:r>
          </a:p>
        </p:txBody>
      </p:sp>
      <p:sp>
        <p:nvSpPr>
          <p:cNvPr id="29699" name="Rectangle 3"/>
          <p:cNvSpPr>
            <a:spLocks noGrp="1" noChangeArrowheads="1"/>
          </p:cNvSpPr>
          <p:nvPr>
            <p:ph idx="1"/>
          </p:nvPr>
        </p:nvSpPr>
        <p:spPr/>
        <p:txBody>
          <a:bodyPr/>
          <a:lstStyle/>
          <a:p>
            <a:pPr eaLnBrk="1" hangingPunct="1">
              <a:buFontTx/>
              <a:buNone/>
            </a:pPr>
            <a:r>
              <a:rPr lang="en-US" altLang="en-US" dirty="0"/>
              <a:t>A mentoring program is important to a </a:t>
            </a:r>
            <a:r>
              <a:rPr lang="en-US" altLang="en-US" i="1" dirty="0"/>
              <a:t>mentor</a:t>
            </a:r>
            <a:r>
              <a:rPr lang="en-US" altLang="en-US" dirty="0"/>
              <a:t> because it (cont.):</a:t>
            </a:r>
          </a:p>
          <a:p>
            <a:pPr marL="285750" indent="-285750" eaLnBrk="1" hangingPunct="1">
              <a:buFont typeface="Arial" charset="0"/>
              <a:buChar char="•"/>
            </a:pPr>
            <a:r>
              <a:rPr lang="en-US" altLang="en-US" dirty="0"/>
              <a:t>Increases experience and skills for career development.</a:t>
            </a:r>
          </a:p>
          <a:p>
            <a:pPr marL="285750" indent="-285750" eaLnBrk="1" hangingPunct="1">
              <a:buFont typeface="Arial" charset="0"/>
              <a:buChar char="•"/>
            </a:pPr>
            <a:r>
              <a:rPr lang="en-US" altLang="en-US" dirty="0"/>
              <a:t>Provides an opportunity to communicate corporate values.</a:t>
            </a:r>
          </a:p>
          <a:p>
            <a:pPr marL="285750" indent="-285750" eaLnBrk="1" hangingPunct="1">
              <a:buFont typeface="Arial" charset="0"/>
              <a:buChar char="•"/>
            </a:pPr>
            <a:r>
              <a:rPr lang="en-US" altLang="en-US" dirty="0"/>
              <a:t>Creates a sense of team within the workgroup.</a:t>
            </a:r>
          </a:p>
          <a:p>
            <a:pPr marL="285750" indent="-285750" eaLnBrk="1" hangingPunct="1">
              <a:buFont typeface="Arial" charset="0"/>
              <a:buChar char="•"/>
            </a:pPr>
            <a:r>
              <a:rPr lang="en-US" altLang="en-US" dirty="0"/>
              <a:t>Creates work allies.</a:t>
            </a:r>
          </a:p>
        </p:txBody>
      </p:sp>
      <p:sp>
        <p:nvSpPr>
          <p:cNvPr id="29697"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C392AD3A-D99C-A54B-8CEC-9CB4322827B3}" type="slidenum">
              <a:rPr lang="en-US" altLang="en-US">
                <a:solidFill>
                  <a:srgbClr val="618DD1"/>
                </a:solidFill>
              </a:rPr>
              <a:pPr>
                <a:spcBef>
                  <a:spcPct val="0"/>
                </a:spcBef>
                <a:buFontTx/>
                <a:buNone/>
              </a:pPr>
              <a:t>12</a:t>
            </a:fld>
            <a:endParaRPr lang="en-US" altLang="en-US" dirty="0">
              <a:solidFill>
                <a:srgbClr val="618DD1"/>
              </a:solidFill>
            </a:endParaRPr>
          </a:p>
        </p:txBody>
      </p:sp>
    </p:spTree>
    <p:extLst>
      <p:ext uri="{BB962C8B-B14F-4D97-AF65-F5344CB8AC3E}">
        <p14:creationId xmlns:p14="http://schemas.microsoft.com/office/powerpoint/2010/main" val="111849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t>The Importance of a Mentoring Program (cont.)</a:t>
            </a:r>
          </a:p>
        </p:txBody>
      </p:sp>
      <p:sp>
        <p:nvSpPr>
          <p:cNvPr id="31747" name="Rectangle 3"/>
          <p:cNvSpPr>
            <a:spLocks noGrp="1" noChangeArrowheads="1"/>
          </p:cNvSpPr>
          <p:nvPr>
            <p:ph idx="1"/>
          </p:nvPr>
        </p:nvSpPr>
        <p:spPr/>
        <p:txBody>
          <a:bodyPr/>
          <a:lstStyle/>
          <a:p>
            <a:pPr eaLnBrk="1" hangingPunct="1">
              <a:lnSpc>
                <a:spcPct val="90000"/>
              </a:lnSpc>
              <a:buFontTx/>
              <a:buNone/>
            </a:pPr>
            <a:r>
              <a:rPr lang="en-US" altLang="en-US" dirty="0"/>
              <a:t>A mentoring program is important to a </a:t>
            </a:r>
            <a:r>
              <a:rPr lang="en-US" altLang="en-US" i="1" dirty="0"/>
              <a:t>mentee</a:t>
            </a:r>
            <a:r>
              <a:rPr lang="en-US" altLang="en-US" dirty="0"/>
              <a:t> because it:</a:t>
            </a:r>
          </a:p>
          <a:p>
            <a:pPr marL="285750" indent="-285750" eaLnBrk="1" hangingPunct="1">
              <a:lnSpc>
                <a:spcPct val="90000"/>
              </a:lnSpc>
              <a:buFont typeface="Arial" charset="0"/>
              <a:buChar char="•"/>
            </a:pPr>
            <a:r>
              <a:rPr lang="en-US" altLang="en-US" dirty="0"/>
              <a:t>Helps provide professional development.</a:t>
            </a:r>
          </a:p>
          <a:p>
            <a:pPr marL="285750" indent="-285750" eaLnBrk="1" hangingPunct="1">
              <a:lnSpc>
                <a:spcPct val="90000"/>
              </a:lnSpc>
              <a:buFont typeface="Arial" charset="0"/>
              <a:buChar char="•"/>
            </a:pPr>
            <a:r>
              <a:rPr lang="en-US" altLang="en-US" dirty="0"/>
              <a:t>Demonstrates the employer’s recognition of his or her knowledge, skills and abilities.</a:t>
            </a:r>
          </a:p>
          <a:p>
            <a:pPr marL="285750" indent="-285750" eaLnBrk="1" hangingPunct="1">
              <a:lnSpc>
                <a:spcPct val="90000"/>
              </a:lnSpc>
              <a:buFont typeface="Arial" charset="0"/>
              <a:buChar char="•"/>
            </a:pPr>
            <a:r>
              <a:rPr lang="en-US" altLang="en-US" dirty="0"/>
              <a:t>Usually helps advance his or her career more quickly. </a:t>
            </a:r>
          </a:p>
          <a:p>
            <a:pPr marL="285750" indent="-285750" eaLnBrk="1" hangingPunct="1">
              <a:lnSpc>
                <a:spcPct val="90000"/>
              </a:lnSpc>
              <a:buFont typeface="Arial" charset="0"/>
              <a:buChar char="•"/>
            </a:pPr>
            <a:r>
              <a:rPr lang="en-US" altLang="en-US" dirty="0"/>
              <a:t>Increases confidence.</a:t>
            </a:r>
          </a:p>
          <a:p>
            <a:pPr marL="285750" indent="-285750" eaLnBrk="1" hangingPunct="1">
              <a:lnSpc>
                <a:spcPct val="90000"/>
              </a:lnSpc>
              <a:buFont typeface="Arial" charset="0"/>
              <a:buChar char="•"/>
            </a:pPr>
            <a:r>
              <a:rPr lang="en-US" altLang="en-US" dirty="0"/>
              <a:t>Develops creative and independent thinking.</a:t>
            </a:r>
          </a:p>
          <a:p>
            <a:pPr marL="285750" indent="-285750" eaLnBrk="1" hangingPunct="1">
              <a:lnSpc>
                <a:spcPct val="90000"/>
              </a:lnSpc>
              <a:buFont typeface="Arial" charset="0"/>
              <a:buChar char="•"/>
            </a:pPr>
            <a:r>
              <a:rPr lang="en-US" altLang="en-US" dirty="0"/>
              <a:t>Helps acclimate the mentee to his or her job and company culture more quickly.</a:t>
            </a:r>
          </a:p>
          <a:p>
            <a:pPr eaLnBrk="1" hangingPunct="1">
              <a:lnSpc>
                <a:spcPct val="90000"/>
              </a:lnSpc>
              <a:buFontTx/>
              <a:buNone/>
            </a:pPr>
            <a:endParaRPr lang="en-US" altLang="en-US" sz="1600" dirty="0"/>
          </a:p>
        </p:txBody>
      </p:sp>
      <p:sp>
        <p:nvSpPr>
          <p:cNvPr id="31745"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F161682B-605E-354B-8B24-D93837AEFE0B}" type="slidenum">
              <a:rPr lang="en-US" altLang="en-US">
                <a:solidFill>
                  <a:srgbClr val="618DD1"/>
                </a:solidFill>
              </a:rPr>
              <a:pPr>
                <a:spcBef>
                  <a:spcPct val="0"/>
                </a:spcBef>
                <a:buFontTx/>
                <a:buNone/>
              </a:pPr>
              <a:t>13</a:t>
            </a:fld>
            <a:endParaRPr lang="en-US" altLang="en-US" dirty="0">
              <a:solidFill>
                <a:srgbClr val="618DD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t>The Importance of a Mentoring Program (cont.)</a:t>
            </a:r>
          </a:p>
        </p:txBody>
      </p:sp>
      <p:sp>
        <p:nvSpPr>
          <p:cNvPr id="31747" name="Rectangle 3"/>
          <p:cNvSpPr>
            <a:spLocks noGrp="1" noChangeArrowheads="1"/>
          </p:cNvSpPr>
          <p:nvPr>
            <p:ph idx="1"/>
          </p:nvPr>
        </p:nvSpPr>
        <p:spPr/>
        <p:txBody>
          <a:bodyPr/>
          <a:lstStyle/>
          <a:p>
            <a:pPr eaLnBrk="1" hangingPunct="1">
              <a:lnSpc>
                <a:spcPct val="90000"/>
              </a:lnSpc>
              <a:buFontTx/>
              <a:buNone/>
            </a:pPr>
            <a:r>
              <a:rPr lang="en-US" altLang="en-US" dirty="0"/>
              <a:t>A mentoring program is important to a </a:t>
            </a:r>
            <a:r>
              <a:rPr lang="en-US" altLang="en-US" i="1" dirty="0"/>
              <a:t>mentee</a:t>
            </a:r>
            <a:r>
              <a:rPr lang="en-US" altLang="en-US" dirty="0"/>
              <a:t> because it (cont.):</a:t>
            </a:r>
          </a:p>
          <a:p>
            <a:pPr marL="285750" indent="-285750" eaLnBrk="1" hangingPunct="1">
              <a:lnSpc>
                <a:spcPct val="90000"/>
              </a:lnSpc>
              <a:buFont typeface="Arial" charset="0"/>
              <a:buChar char="•"/>
            </a:pPr>
            <a:r>
              <a:rPr lang="en-US" altLang="en-US" dirty="0"/>
              <a:t>Assists in the transition to workplace and life after college for new graduates.</a:t>
            </a:r>
          </a:p>
          <a:p>
            <a:pPr marL="285750" indent="-285750" eaLnBrk="1" hangingPunct="1">
              <a:lnSpc>
                <a:spcPct val="90000"/>
              </a:lnSpc>
              <a:buFont typeface="Arial" charset="0"/>
              <a:buChar char="•"/>
            </a:pPr>
            <a:r>
              <a:rPr lang="en-US" altLang="en-US" dirty="0"/>
              <a:t>Helps offsite employees feel more in touch socially and professionally.</a:t>
            </a:r>
          </a:p>
          <a:p>
            <a:pPr marL="285750" indent="-285750" eaLnBrk="1" hangingPunct="1">
              <a:lnSpc>
                <a:spcPct val="90000"/>
              </a:lnSpc>
              <a:buFont typeface="Arial" charset="0"/>
              <a:buChar char="•"/>
            </a:pPr>
            <a:r>
              <a:rPr lang="en-US" altLang="en-US" dirty="0"/>
              <a:t>Results in a greater awareness of organizational politics and culture.</a:t>
            </a:r>
          </a:p>
          <a:p>
            <a:pPr marL="285750" indent="-285750" eaLnBrk="1" hangingPunct="1">
              <a:lnSpc>
                <a:spcPct val="90000"/>
              </a:lnSpc>
              <a:buFont typeface="Arial" charset="0"/>
              <a:buChar char="•"/>
            </a:pPr>
            <a:r>
              <a:rPr lang="en-US" altLang="en-US" dirty="0"/>
              <a:t>Provides an appreciation and effective use of networking.</a:t>
            </a:r>
          </a:p>
          <a:p>
            <a:pPr marL="285750" indent="-285750" eaLnBrk="1" hangingPunct="1">
              <a:lnSpc>
                <a:spcPct val="90000"/>
              </a:lnSpc>
              <a:buFont typeface="Arial" charset="0"/>
              <a:buChar char="•"/>
            </a:pPr>
            <a:r>
              <a:rPr lang="en-US" altLang="en-US" dirty="0"/>
              <a:t>Develops proactive approaches to tasks and projects.</a:t>
            </a:r>
          </a:p>
          <a:p>
            <a:pPr marL="285750" indent="-285750" eaLnBrk="1" hangingPunct="1">
              <a:lnSpc>
                <a:spcPct val="90000"/>
              </a:lnSpc>
              <a:buFont typeface="Arial" charset="0"/>
              <a:buChar char="•"/>
            </a:pPr>
            <a:r>
              <a:rPr lang="en-US" altLang="en-US" dirty="0"/>
              <a:t>Creates a movement toward “expert” status.</a:t>
            </a:r>
          </a:p>
          <a:p>
            <a:pPr eaLnBrk="1" hangingPunct="1">
              <a:lnSpc>
                <a:spcPct val="90000"/>
              </a:lnSpc>
              <a:buFontTx/>
              <a:buNone/>
            </a:pPr>
            <a:endParaRPr lang="en-US" altLang="en-US" sz="1600" dirty="0"/>
          </a:p>
        </p:txBody>
      </p:sp>
      <p:sp>
        <p:nvSpPr>
          <p:cNvPr id="31745"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F161682B-605E-354B-8B24-D93837AEFE0B}" type="slidenum">
              <a:rPr lang="en-US" altLang="en-US">
                <a:solidFill>
                  <a:srgbClr val="618DD1"/>
                </a:solidFill>
              </a:rPr>
              <a:pPr>
                <a:spcBef>
                  <a:spcPct val="0"/>
                </a:spcBef>
                <a:buFontTx/>
                <a:buNone/>
              </a:pPr>
              <a:t>14</a:t>
            </a:fld>
            <a:endParaRPr lang="en-US" altLang="en-US" dirty="0">
              <a:solidFill>
                <a:srgbClr val="618DD1"/>
              </a:solidFill>
            </a:endParaRPr>
          </a:p>
        </p:txBody>
      </p:sp>
    </p:spTree>
    <p:extLst>
      <p:ext uri="{BB962C8B-B14F-4D97-AF65-F5344CB8AC3E}">
        <p14:creationId xmlns:p14="http://schemas.microsoft.com/office/powerpoint/2010/main" val="152764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t>Questions? Comments?</a:t>
            </a:r>
          </a:p>
        </p:txBody>
      </p:sp>
      <p:sp>
        <p:nvSpPr>
          <p:cNvPr id="33793"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15344E7A-08B7-B646-81C3-227F43B17275}" type="slidenum">
              <a:rPr lang="en-US" altLang="en-US">
                <a:solidFill>
                  <a:srgbClr val="618DD1"/>
                </a:solidFill>
              </a:rPr>
              <a:pPr>
                <a:spcBef>
                  <a:spcPct val="0"/>
                </a:spcBef>
                <a:buFontTx/>
                <a:buNone/>
              </a:pPr>
              <a:t>15</a:t>
            </a:fld>
            <a:endParaRPr lang="en-US" altLang="en-US" dirty="0">
              <a:solidFill>
                <a:srgbClr val="618DD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Good Mentoring Relationship</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altLang="en-US" dirty="0"/>
              <a:t>Genuine interest from both the mentor and the mentee.</a:t>
            </a:r>
          </a:p>
          <a:p>
            <a:pPr marL="285750" indent="-285750">
              <a:buFont typeface="Arial" panose="020B0604020202020204" pitchFamily="34" charset="0"/>
              <a:buChar char="•"/>
            </a:pPr>
            <a:r>
              <a:rPr lang="en-US" altLang="en-US" dirty="0"/>
              <a:t>Time to participate.</a:t>
            </a:r>
          </a:p>
          <a:p>
            <a:pPr marL="285750" indent="-285750">
              <a:buFont typeface="Arial" panose="020B0604020202020204" pitchFamily="34" charset="0"/>
              <a:buChar char="•"/>
            </a:pPr>
            <a:r>
              <a:rPr lang="en-US" altLang="en-US" dirty="0"/>
              <a:t>Commitment.</a:t>
            </a:r>
          </a:p>
          <a:p>
            <a:pPr marL="285750" indent="-285750">
              <a:buFont typeface="Arial" panose="020B0604020202020204" pitchFamily="34" charset="0"/>
              <a:buChar char="•"/>
            </a:pPr>
            <a:r>
              <a:rPr lang="en-US" altLang="en-US" dirty="0"/>
              <a:t>Confidentiality.</a:t>
            </a:r>
          </a:p>
          <a:p>
            <a:pPr marL="285750" indent="-285750">
              <a:buFont typeface="Arial" panose="020B0604020202020204" pitchFamily="34" charset="0"/>
              <a:buChar char="•"/>
            </a:pPr>
            <a:r>
              <a:rPr lang="en-US" altLang="en-US" dirty="0"/>
              <a:t>Clear, open, two-way communication.</a:t>
            </a:r>
          </a:p>
          <a:p>
            <a:pPr marL="285750" indent="-285750">
              <a:buFont typeface="Arial" panose="020B0604020202020204" pitchFamily="34" charset="0"/>
              <a:buChar char="•"/>
            </a:pPr>
            <a:r>
              <a:rPr lang="en-US" altLang="en-US" dirty="0"/>
              <a:t>Excellent listening skills.</a:t>
            </a:r>
          </a:p>
          <a:p>
            <a:pPr marL="285750" indent="-285750">
              <a:buFont typeface="Arial" panose="020B0604020202020204" pitchFamily="34" charset="0"/>
              <a:buChar char="•"/>
            </a:pPr>
            <a:r>
              <a:rPr lang="en-US" altLang="en-US" dirty="0"/>
              <a:t>Self-motivation.</a:t>
            </a:r>
          </a:p>
          <a:p>
            <a:pPr marL="285750" indent="-285750">
              <a:buFont typeface="Arial" panose="020B0604020202020204" pitchFamily="34" charset="0"/>
              <a:buChar char="•"/>
            </a:pPr>
            <a:r>
              <a:rPr lang="en-US" altLang="en-US" dirty="0"/>
              <a:t>Mutually established and clear goals.</a:t>
            </a:r>
          </a:p>
          <a:p>
            <a:pPr marL="285750" indent="-285750">
              <a:buFont typeface="Arial" panose="020B0604020202020204" pitchFamily="34" charset="0"/>
              <a:buChar char="•"/>
            </a:pPr>
            <a:endParaRPr lang="en-US" altLang="en-US" dirty="0"/>
          </a:p>
          <a:p>
            <a:endParaRPr lang="en-US" dirty="0"/>
          </a:p>
        </p:txBody>
      </p:sp>
    </p:spTree>
    <p:extLst>
      <p:ext uri="{BB962C8B-B14F-4D97-AF65-F5344CB8AC3E}">
        <p14:creationId xmlns:p14="http://schemas.microsoft.com/office/powerpoint/2010/main" val="194520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4340" name="Rectangle 3"/>
          <p:cNvSpPr>
            <a:spLocks noGrp="1" noChangeArrowheads="1"/>
          </p:cNvSpPr>
          <p:nvPr>
            <p:ph idx="1"/>
          </p:nvPr>
        </p:nvSpPr>
        <p:spPr/>
        <p:txBody>
          <a:bodyPr/>
          <a:lstStyle/>
          <a:p>
            <a:pPr eaLnBrk="1" hangingPunct="1">
              <a:buFontTx/>
              <a:buNone/>
            </a:pPr>
            <a:endParaRPr lang="en-US" dirty="0">
              <a:latin typeface="Arial" charset="0"/>
            </a:endParaRPr>
          </a:p>
          <a:p>
            <a:pPr eaLnBrk="1" hangingPunct="1">
              <a:buFontTx/>
              <a:buNone/>
            </a:pPr>
            <a:endParaRPr lang="en-US" dirty="0">
              <a:latin typeface="Arial" charset="0"/>
            </a:endParaRPr>
          </a:p>
          <a:p>
            <a:pPr eaLnBrk="1" hangingPunct="1">
              <a:buFontTx/>
              <a:buNone/>
            </a:pPr>
            <a:endParaRPr lang="en-US" dirty="0">
              <a:latin typeface="Arial" charset="0"/>
            </a:endParaRPr>
          </a:p>
          <a:p>
            <a:pPr eaLnBrk="1" hangingPunct="1">
              <a:buFontTx/>
              <a:buNone/>
            </a:pPr>
            <a:endParaRPr lang="en-US" dirty="0">
              <a:latin typeface="Arial" charset="0"/>
            </a:endParaRPr>
          </a:p>
        </p:txBody>
      </p:sp>
      <p:sp>
        <p:nvSpPr>
          <p:cNvPr id="14338"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fld id="{F10FC2F0-1942-914B-B0CC-9768C7E90751}" type="slidenum">
              <a:rPr lang="en-US">
                <a:solidFill>
                  <a:srgbClr val="618DD1"/>
                </a:solidFill>
              </a:rPr>
              <a:pPr/>
              <a:t>17</a:t>
            </a:fld>
            <a:endParaRPr lang="en-US" dirty="0">
              <a:solidFill>
                <a:srgbClr val="618DD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a:t>How Our Mentoring Program Works</a:t>
            </a:r>
          </a:p>
        </p:txBody>
      </p:sp>
      <p:sp>
        <p:nvSpPr>
          <p:cNvPr id="37891" name="Rectangle 3"/>
          <p:cNvSpPr>
            <a:spLocks noGrp="1" noChangeArrowheads="1"/>
          </p:cNvSpPr>
          <p:nvPr>
            <p:ph idx="1"/>
          </p:nvPr>
        </p:nvSpPr>
        <p:spPr/>
        <p:txBody>
          <a:bodyPr/>
          <a:lstStyle/>
          <a:p>
            <a:pPr marL="342900" indent="-342900" eaLnBrk="1" hangingPunct="1">
              <a:buFont typeface="+mj-lt"/>
              <a:buAutoNum type="arabicPeriod"/>
            </a:pPr>
            <a:r>
              <a:rPr lang="en-US" altLang="en-US" dirty="0"/>
              <a:t>The mentee identifies a mentor—usually someone in a career or position that the </a:t>
            </a:r>
            <a:r>
              <a:rPr lang="en-US" altLang="en-US" dirty="0" smtClean="0"/>
              <a:t>mentee aspires </a:t>
            </a:r>
            <a:r>
              <a:rPr lang="en-US" altLang="en-US" dirty="0"/>
              <a:t>to.</a:t>
            </a:r>
          </a:p>
          <a:p>
            <a:pPr marL="342900" indent="-342900" eaLnBrk="1" hangingPunct="1">
              <a:buFont typeface="+mj-lt"/>
              <a:buAutoNum type="arabicPeriod"/>
            </a:pPr>
            <a:r>
              <a:rPr lang="en-US" altLang="en-US" dirty="0"/>
              <a:t>The mentee requests a meeting with the potential mentor.</a:t>
            </a:r>
          </a:p>
          <a:p>
            <a:pPr marL="342900" indent="-342900" eaLnBrk="1" hangingPunct="1">
              <a:buFont typeface="+mj-lt"/>
              <a:buAutoNum type="arabicPeriod"/>
            </a:pPr>
            <a:r>
              <a:rPr lang="en-US" altLang="en-US" dirty="0"/>
              <a:t>The mentee and mentor discuss goals for a mentoring relationship.</a:t>
            </a:r>
          </a:p>
        </p:txBody>
      </p:sp>
      <p:sp>
        <p:nvSpPr>
          <p:cNvPr id="37889"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57D95EB1-8ED0-B841-B835-4C52189A6442}" type="slidenum">
              <a:rPr lang="en-US" altLang="en-US">
                <a:solidFill>
                  <a:srgbClr val="618DD1"/>
                </a:solidFill>
              </a:rPr>
              <a:pPr>
                <a:spcBef>
                  <a:spcPct val="0"/>
                </a:spcBef>
                <a:buFontTx/>
                <a:buNone/>
              </a:pPr>
              <a:t>18</a:t>
            </a:fld>
            <a:endParaRPr lang="en-US" altLang="en-US" dirty="0">
              <a:solidFill>
                <a:srgbClr val="618DD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a:t>How Our Mentoring Program Works (cont.)</a:t>
            </a:r>
          </a:p>
        </p:txBody>
      </p:sp>
      <p:sp>
        <p:nvSpPr>
          <p:cNvPr id="37891" name="Rectangle 3"/>
          <p:cNvSpPr>
            <a:spLocks noGrp="1" noChangeArrowheads="1"/>
          </p:cNvSpPr>
          <p:nvPr>
            <p:ph idx="1"/>
          </p:nvPr>
        </p:nvSpPr>
        <p:spPr/>
        <p:txBody>
          <a:bodyPr/>
          <a:lstStyle/>
          <a:p>
            <a:pPr marL="342900" indent="-342900" eaLnBrk="1" hangingPunct="1">
              <a:buFont typeface="+mj-lt"/>
              <a:buAutoNum type="arabicPeriod" startAt="4"/>
            </a:pPr>
            <a:r>
              <a:rPr lang="en-US" altLang="en-US" dirty="0"/>
              <a:t>If mutual goals are established, the mentee and mentor discuss a mentoring relationship with direct managers.</a:t>
            </a:r>
          </a:p>
          <a:p>
            <a:pPr marL="342900" indent="-342900" eaLnBrk="1" hangingPunct="1">
              <a:buFont typeface="+mj-lt"/>
              <a:buAutoNum type="arabicPeriod" startAt="4"/>
            </a:pPr>
            <a:r>
              <a:rPr lang="en-US" altLang="en-US" dirty="0"/>
              <a:t>If everyone is in agreement, the mentee, the mentor, managers and HR sign a mentoring agreement—usually for one year.</a:t>
            </a:r>
          </a:p>
          <a:p>
            <a:pPr marL="342900" indent="-342900" eaLnBrk="1" hangingPunct="1">
              <a:buFont typeface="+mj-lt"/>
              <a:buAutoNum type="arabicPeriod" startAt="4"/>
            </a:pPr>
            <a:r>
              <a:rPr lang="en-US" altLang="en-US" dirty="0"/>
              <a:t>The mentee and mentor develop a mentoring action plan with set meeting times, monthly goals and reviews scheduled every three months.</a:t>
            </a:r>
          </a:p>
        </p:txBody>
      </p:sp>
      <p:sp>
        <p:nvSpPr>
          <p:cNvPr id="37889"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57D95EB1-8ED0-B841-B835-4C52189A6442}" type="slidenum">
              <a:rPr lang="en-US" altLang="en-US">
                <a:solidFill>
                  <a:srgbClr val="618DD1"/>
                </a:solidFill>
              </a:rPr>
              <a:pPr>
                <a:spcBef>
                  <a:spcPct val="0"/>
                </a:spcBef>
                <a:buFontTx/>
                <a:buNone/>
              </a:pPr>
              <a:t>19</a:t>
            </a:fld>
            <a:endParaRPr lang="en-US" altLang="en-US" dirty="0">
              <a:solidFill>
                <a:srgbClr val="618DD1"/>
              </a:solidFill>
            </a:endParaRPr>
          </a:p>
        </p:txBody>
      </p:sp>
    </p:spTree>
    <p:extLst>
      <p:ext uri="{BB962C8B-B14F-4D97-AF65-F5344CB8AC3E}">
        <p14:creationId xmlns:p14="http://schemas.microsoft.com/office/powerpoint/2010/main" val="69256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Introduction</a:t>
            </a:r>
          </a:p>
        </p:txBody>
      </p:sp>
      <p:sp>
        <p:nvSpPr>
          <p:cNvPr id="17411" name="Rectangle 7"/>
          <p:cNvSpPr>
            <a:spLocks noGrp="1" noChangeArrowheads="1"/>
          </p:cNvSpPr>
          <p:nvPr>
            <p:ph idx="1"/>
          </p:nvPr>
        </p:nvSpPr>
        <p:spPr/>
        <p:txBody>
          <a:bodyPr/>
          <a:lstStyle/>
          <a:p>
            <a:pPr eaLnBrk="1" hangingPunct="1">
              <a:buFontTx/>
              <a:buNone/>
            </a:pPr>
            <a:r>
              <a:rPr lang="en-US" altLang="en-US"/>
              <a:t>“Mentoring </a:t>
            </a:r>
            <a:r>
              <a:rPr lang="en-US" altLang="en-US" dirty="0"/>
              <a:t>is a brain to pick, an ear to listen, and a push in the right </a:t>
            </a:r>
            <a:r>
              <a:rPr lang="en-US" altLang="en-US"/>
              <a:t>direction.”</a:t>
            </a:r>
            <a:endParaRPr lang="en-US" altLang="en-US" dirty="0"/>
          </a:p>
          <a:p>
            <a:pPr eaLnBrk="1" hangingPunct="1">
              <a:buFontTx/>
              <a:buNone/>
            </a:pPr>
            <a:r>
              <a:rPr lang="en-US" altLang="en-US" i="1" dirty="0"/>
              <a:t>	</a:t>
            </a:r>
            <a:r>
              <a:rPr lang="en-US" altLang="en-US" dirty="0"/>
              <a:t>			</a:t>
            </a:r>
            <a:r>
              <a:rPr lang="en-US" altLang="en-US" dirty="0">
                <a:latin typeface="Arial" panose="020B0604020202020204" pitchFamily="34" charset="0"/>
                <a:cs typeface="Arial" panose="020B0604020202020204" pitchFamily="34" charset="0"/>
              </a:rPr>
              <a:t>—</a:t>
            </a:r>
            <a:r>
              <a:rPr lang="en-US" altLang="en-US" dirty="0"/>
              <a:t>John Crosby, U.S. businessman</a:t>
            </a:r>
          </a:p>
          <a:p>
            <a:pPr eaLnBrk="1" hangingPunct="1">
              <a:buFontTx/>
              <a:buNone/>
            </a:pPr>
            <a:r>
              <a:rPr lang="en-US" altLang="en-US" dirty="0"/>
              <a:t>An effective mentoring program supports the development of leaders while simultaneously fostering healthy work relationships. It helps develop the strategic direction and continuing growth of the company through succession planning. </a:t>
            </a:r>
          </a:p>
          <a:p>
            <a:pPr eaLnBrk="1" hangingPunct="1">
              <a:buFontTx/>
              <a:buNone/>
            </a:pPr>
            <a:r>
              <a:rPr lang="en-US" altLang="en-US" dirty="0"/>
              <a:t>A successful mentoring program requires significant management as well as employee support and commitment. </a:t>
            </a:r>
          </a:p>
          <a:p>
            <a:pPr eaLnBrk="1" hangingPunct="1">
              <a:buFontTx/>
              <a:buNone/>
            </a:pPr>
            <a:r>
              <a:rPr lang="en-US" altLang="en-US" dirty="0"/>
              <a:t>This presentation will help you understand our mentoring program and the benefits you will receive by participating in it. </a:t>
            </a:r>
          </a:p>
          <a:p>
            <a:pPr eaLnBrk="1" hangingPunct="1"/>
            <a:endParaRPr lang="en-US" altLang="en-US" dirty="0"/>
          </a:p>
        </p:txBody>
      </p:sp>
      <p:sp>
        <p:nvSpPr>
          <p:cNvPr id="17409"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CFA0978F-94E3-2A4D-8B9E-9B19A84EC7D2}" type="slidenum">
              <a:rPr lang="en-US" altLang="en-US">
                <a:solidFill>
                  <a:srgbClr val="618DD1"/>
                </a:solidFill>
              </a:rPr>
              <a:pPr>
                <a:spcBef>
                  <a:spcPct val="0"/>
                </a:spcBef>
                <a:buFontTx/>
                <a:buNone/>
              </a:pPr>
              <a:t>2</a:t>
            </a:fld>
            <a:endParaRPr lang="en-US" altLang="en-US" dirty="0">
              <a:solidFill>
                <a:srgbClr val="618DD1"/>
              </a:solidFill>
            </a:endParaRPr>
          </a:p>
        </p:txBody>
      </p:sp>
      <p:sp>
        <p:nvSpPr>
          <p:cNvPr id="17412" name="Rectangle 8"/>
          <p:cNvSpPr>
            <a:spLocks noChangeArrowheads="1"/>
          </p:cNvSpPr>
          <p:nvPr/>
        </p:nvSpPr>
        <p:spPr bwMode="auto">
          <a:xfrm>
            <a:off x="1828800" y="1133475"/>
            <a:ext cx="701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lgn="r" eaLnBrk="1" hangingPunct="1">
              <a:spcBef>
                <a:spcPct val="0"/>
              </a:spcBef>
              <a:buFontTx/>
              <a:buNone/>
            </a:pPr>
            <a:endParaRPr lang="en-US" altLang="en-US" sz="1200" b="0" dirty="0">
              <a:solidFill>
                <a:schemeClr val="bg1"/>
              </a:solidFill>
            </a:endParaRPr>
          </a:p>
        </p:txBody>
      </p:sp>
      <p:sp>
        <p:nvSpPr>
          <p:cNvPr id="17413" name="Rectangle 9"/>
          <p:cNvSpPr>
            <a:spLocks noChangeArrowheads="1"/>
          </p:cNvSpPr>
          <p:nvPr/>
        </p:nvSpPr>
        <p:spPr bwMode="auto">
          <a:xfrm>
            <a:off x="1105786" y="1156512"/>
            <a:ext cx="712735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eaLnBrk="1" hangingPunct="1">
              <a:spcBef>
                <a:spcPct val="0"/>
              </a:spcBef>
              <a:buFontTx/>
              <a:buNone/>
            </a:pPr>
            <a:endParaRPr lang="en-US" altLang="en-US" sz="2000" b="0" dirty="0">
              <a:solidFill>
                <a:srgbClr val="618DD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8434"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EBF827EC-9B47-4C4B-A2A3-EE933916552A}" type="slidenum">
              <a:rPr lang="en-US">
                <a:solidFill>
                  <a:srgbClr val="618DD1"/>
                </a:solidFill>
              </a:rPr>
              <a:pPr algn="r"/>
              <a:t>20</a:t>
            </a:fld>
            <a:endParaRPr lang="en-US" dirty="0">
              <a:solidFill>
                <a:srgbClr val="618DD1"/>
              </a:solidFill>
            </a:endParaRPr>
          </a:p>
        </p:txBody>
      </p:sp>
    </p:spTree>
    <p:extLst>
      <p:ext uri="{BB962C8B-B14F-4D97-AF65-F5344CB8AC3E}">
        <p14:creationId xmlns:p14="http://schemas.microsoft.com/office/powerpoint/2010/main" val="329941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Evaluating the Mentor/Mentee Relationship</a:t>
            </a:r>
            <a:endParaRPr lang="en-US" altLang="en-US" dirty="0"/>
          </a:p>
        </p:txBody>
      </p:sp>
      <p:sp>
        <p:nvSpPr>
          <p:cNvPr id="39939" name="Rectangle 3"/>
          <p:cNvSpPr>
            <a:spLocks noGrp="1" noChangeArrowheads="1"/>
          </p:cNvSpPr>
          <p:nvPr>
            <p:ph idx="1"/>
          </p:nvPr>
        </p:nvSpPr>
        <p:spPr/>
        <p:txBody>
          <a:bodyPr/>
          <a:lstStyle/>
          <a:p>
            <a:pPr eaLnBrk="1" hangingPunct="1">
              <a:buFontTx/>
              <a:buNone/>
            </a:pPr>
            <a:r>
              <a:rPr lang="en-US" altLang="en-US" dirty="0"/>
              <a:t>To evaluate the mentor-mentee relationship, ask the following:</a:t>
            </a:r>
          </a:p>
          <a:p>
            <a:pPr marL="285750" indent="-285750" eaLnBrk="1" hangingPunct="1">
              <a:buFont typeface="Arial" charset="0"/>
              <a:buChar char="•"/>
            </a:pPr>
            <a:r>
              <a:rPr lang="en-US" altLang="en-US" dirty="0"/>
              <a:t>Do we believe we are a suitable match? </a:t>
            </a:r>
          </a:p>
          <a:p>
            <a:pPr marL="285750" indent="-285750" eaLnBrk="1" hangingPunct="1">
              <a:buFont typeface="Arial" charset="0"/>
              <a:buChar char="•"/>
            </a:pPr>
            <a:r>
              <a:rPr lang="en-US" altLang="en-US" dirty="0"/>
              <a:t>How often have we met? </a:t>
            </a:r>
          </a:p>
          <a:p>
            <a:pPr marL="285750" indent="-285750" eaLnBrk="1" hangingPunct="1">
              <a:buFont typeface="Arial" charset="0"/>
              <a:buChar char="•"/>
            </a:pPr>
            <a:r>
              <a:rPr lang="en-US" altLang="en-US" dirty="0"/>
              <a:t>Do we feel energized after meeting? </a:t>
            </a:r>
          </a:p>
          <a:p>
            <a:pPr marL="285750" indent="-285750" eaLnBrk="1" hangingPunct="1">
              <a:buFont typeface="Arial" charset="0"/>
              <a:buChar char="•"/>
            </a:pPr>
            <a:r>
              <a:rPr lang="en-US" altLang="en-US" dirty="0"/>
              <a:t>Are we satisfied with the amount of time we are investing? </a:t>
            </a:r>
          </a:p>
          <a:p>
            <a:pPr marL="285750" indent="-285750" eaLnBrk="1" hangingPunct="1">
              <a:buFont typeface="Arial" charset="0"/>
              <a:buChar char="•"/>
            </a:pPr>
            <a:endParaRPr lang="en-US" altLang="en-US" dirty="0"/>
          </a:p>
          <a:p>
            <a:pPr eaLnBrk="1" hangingPunct="1"/>
            <a:endParaRPr lang="en-US" altLang="en-US" dirty="0"/>
          </a:p>
        </p:txBody>
      </p:sp>
      <p:sp>
        <p:nvSpPr>
          <p:cNvPr id="39937"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67839687-B7AE-2649-AA4E-99AECE22E718}" type="slidenum">
              <a:rPr lang="en-US" altLang="en-US">
                <a:solidFill>
                  <a:srgbClr val="618DD1"/>
                </a:solidFill>
              </a:rPr>
              <a:pPr>
                <a:spcBef>
                  <a:spcPct val="0"/>
                </a:spcBef>
                <a:buFontTx/>
                <a:buNone/>
              </a:pPr>
              <a:t>21</a:t>
            </a:fld>
            <a:endParaRPr lang="en-US" altLang="en-US" dirty="0">
              <a:solidFill>
                <a:srgbClr val="618DD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the Mentor/Mentee Relationship (cont.)</a:t>
            </a:r>
          </a:p>
        </p:txBody>
      </p:sp>
      <p:sp>
        <p:nvSpPr>
          <p:cNvPr id="3" name="Content Placeholder 2"/>
          <p:cNvSpPr>
            <a:spLocks noGrp="1"/>
          </p:cNvSpPr>
          <p:nvPr>
            <p:ph idx="1"/>
          </p:nvPr>
        </p:nvSpPr>
        <p:spPr/>
        <p:txBody>
          <a:bodyPr/>
          <a:lstStyle/>
          <a:p>
            <a:r>
              <a:rPr lang="en-US" altLang="en-US" dirty="0"/>
              <a:t>To evaluate the mentor-mentee relationship, ask the following (cont.):</a:t>
            </a:r>
          </a:p>
          <a:p>
            <a:pPr marL="285750" indent="-285750">
              <a:buFont typeface="Arial" charset="0"/>
              <a:buChar char="•"/>
            </a:pPr>
            <a:r>
              <a:rPr lang="en-US" altLang="en-US" dirty="0"/>
              <a:t>What did we set out to accomplish together? </a:t>
            </a:r>
          </a:p>
          <a:p>
            <a:pPr marL="285750" indent="-285750">
              <a:buFont typeface="Arial" charset="0"/>
              <a:buChar char="•"/>
            </a:pPr>
            <a:r>
              <a:rPr lang="en-US" altLang="en-US" dirty="0"/>
              <a:t>How do we believe we’re doing? </a:t>
            </a:r>
          </a:p>
          <a:p>
            <a:pPr marL="285750" indent="-285750">
              <a:buFont typeface="Arial" charset="0"/>
              <a:buChar char="•"/>
            </a:pPr>
            <a:r>
              <a:rPr lang="en-US" altLang="en-US" dirty="0"/>
              <a:t>Should we shift our goals at all? </a:t>
            </a:r>
          </a:p>
          <a:p>
            <a:pPr marL="285750" indent="-285750">
              <a:buFont typeface="Arial" charset="0"/>
              <a:buChar char="•"/>
            </a:pPr>
            <a:r>
              <a:rPr lang="en-US" altLang="en-US" dirty="0"/>
              <a:t>How are we doing in honoring the agreements we made in our mentoring action plan and agreement? </a:t>
            </a:r>
          </a:p>
          <a:p>
            <a:pPr marL="285750" indent="-285750">
              <a:buFont typeface="Arial" charset="0"/>
              <a:buChar char="•"/>
            </a:pPr>
            <a:r>
              <a:rPr lang="en-US" altLang="en-US" dirty="0"/>
              <a:t>What are we each doing “right” that has made this partnership work as well as it has? </a:t>
            </a:r>
          </a:p>
          <a:p>
            <a:endParaRPr lang="en-US" altLang="en-US" dirty="0"/>
          </a:p>
          <a:p>
            <a:endParaRPr lang="en-US" altLang="en-US" dirty="0"/>
          </a:p>
          <a:p>
            <a:endParaRPr lang="en-US" dirty="0"/>
          </a:p>
        </p:txBody>
      </p:sp>
    </p:spTree>
    <p:extLst>
      <p:ext uri="{BB962C8B-B14F-4D97-AF65-F5344CB8AC3E}">
        <p14:creationId xmlns:p14="http://schemas.microsoft.com/office/powerpoint/2010/main" val="2108757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the Mentor/Mentee Relationship (cont.)</a:t>
            </a:r>
          </a:p>
        </p:txBody>
      </p:sp>
      <p:sp>
        <p:nvSpPr>
          <p:cNvPr id="3" name="Content Placeholder 2"/>
          <p:cNvSpPr>
            <a:spLocks noGrp="1"/>
          </p:cNvSpPr>
          <p:nvPr>
            <p:ph idx="1"/>
          </p:nvPr>
        </p:nvSpPr>
        <p:spPr/>
        <p:txBody>
          <a:bodyPr/>
          <a:lstStyle/>
          <a:p>
            <a:r>
              <a:rPr lang="en-US" altLang="en-US" dirty="0"/>
              <a:t>To evaluate the mentor-mentee relationship, ask the following (cont.):</a:t>
            </a:r>
          </a:p>
          <a:p>
            <a:pPr marL="285750" indent="-285750">
              <a:buFont typeface="Arial" charset="0"/>
              <a:buChar char="•"/>
            </a:pPr>
            <a:r>
              <a:rPr lang="en-US" altLang="en-US" dirty="0"/>
              <a:t>What signals did we give that demonstrated we could trust each other? </a:t>
            </a:r>
          </a:p>
          <a:p>
            <a:pPr marL="285750" indent="-285750">
              <a:buFont typeface="Arial" charset="0"/>
              <a:buChar char="•"/>
            </a:pPr>
            <a:r>
              <a:rPr lang="en-US" altLang="en-US" dirty="0"/>
              <a:t>Did we accomplish our mentoring goals? </a:t>
            </a:r>
          </a:p>
          <a:p>
            <a:pPr marL="285750" indent="-285750">
              <a:buFont typeface="Arial" charset="0"/>
              <a:buChar char="•"/>
            </a:pPr>
            <a:r>
              <a:rPr lang="en-US" altLang="en-US" dirty="0"/>
              <a:t>What do we appreciate about each other? </a:t>
            </a:r>
          </a:p>
          <a:p>
            <a:pPr marL="285750" indent="-285750">
              <a:buFont typeface="Arial" charset="0"/>
              <a:buChar char="•"/>
            </a:pPr>
            <a:r>
              <a:rPr lang="en-US" altLang="en-US" dirty="0"/>
              <a:t>How have we helped each other grow? </a:t>
            </a:r>
          </a:p>
          <a:p>
            <a:endParaRPr lang="en-US" dirty="0"/>
          </a:p>
        </p:txBody>
      </p:sp>
    </p:spTree>
    <p:extLst>
      <p:ext uri="{BB962C8B-B14F-4D97-AF65-F5344CB8AC3E}">
        <p14:creationId xmlns:p14="http://schemas.microsoft.com/office/powerpoint/2010/main" val="189093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a:t>Evaluating the Mentor/Mentee Relationship (cont.)</a:t>
            </a:r>
          </a:p>
        </p:txBody>
      </p:sp>
      <p:sp>
        <p:nvSpPr>
          <p:cNvPr id="41987" name="Rectangle 3"/>
          <p:cNvSpPr>
            <a:spLocks noGrp="1" noChangeArrowheads="1"/>
          </p:cNvSpPr>
          <p:nvPr>
            <p:ph idx="1"/>
          </p:nvPr>
        </p:nvSpPr>
        <p:spPr/>
        <p:txBody>
          <a:bodyPr/>
          <a:lstStyle/>
          <a:p>
            <a:r>
              <a:rPr lang="en-US" altLang="en-US" dirty="0"/>
              <a:t>To evaluate the mentor-mentee relationship, ask the following (cont.):</a:t>
            </a:r>
          </a:p>
          <a:p>
            <a:pPr marL="285750" indent="-285750" eaLnBrk="1" hangingPunct="1">
              <a:buFont typeface="Arial" charset="0"/>
              <a:buChar char="•"/>
            </a:pPr>
            <a:r>
              <a:rPr lang="en-US" altLang="en-US" dirty="0"/>
              <a:t>If this were the last time we were ever going to see each other, what would we want to be sure to express in the way of gratitude? </a:t>
            </a:r>
          </a:p>
          <a:p>
            <a:pPr marL="285750" indent="-285750" eaLnBrk="1" hangingPunct="1">
              <a:buFont typeface="Arial" charset="0"/>
              <a:buChar char="•"/>
            </a:pPr>
            <a:r>
              <a:rPr lang="en-US" altLang="en-US" dirty="0"/>
              <a:t>In what specific ways have we observed the mentoring program improving the organization? </a:t>
            </a:r>
          </a:p>
          <a:p>
            <a:pPr marL="285750" indent="-285750" eaLnBrk="1" hangingPunct="1">
              <a:buFont typeface="Arial" charset="0"/>
              <a:buChar char="•"/>
            </a:pPr>
            <a:r>
              <a:rPr lang="en-US" altLang="en-US" dirty="0"/>
              <a:t>How can we apply (leverage) what we learned in the program to other aspects of our job and relationships? </a:t>
            </a:r>
          </a:p>
          <a:p>
            <a:pPr marL="285750" indent="-285750" eaLnBrk="1" hangingPunct="1">
              <a:buFont typeface="Arial" charset="0"/>
              <a:buChar char="•"/>
            </a:pPr>
            <a:endParaRPr lang="en-US" altLang="en-US" dirty="0"/>
          </a:p>
        </p:txBody>
      </p:sp>
      <p:sp>
        <p:nvSpPr>
          <p:cNvPr id="41985"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B477E053-E53C-5940-94C1-5C6399539B1E}" type="slidenum">
              <a:rPr lang="en-US" altLang="en-US">
                <a:solidFill>
                  <a:srgbClr val="618DD1"/>
                </a:solidFill>
              </a:rPr>
              <a:pPr>
                <a:spcBef>
                  <a:spcPct val="0"/>
                </a:spcBef>
                <a:buFontTx/>
                <a:buNone/>
              </a:pPr>
              <a:t>24</a:t>
            </a:fld>
            <a:endParaRPr lang="en-US" altLang="en-US" dirty="0">
              <a:solidFill>
                <a:srgbClr val="618DD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t>Questions? Comments?</a:t>
            </a:r>
          </a:p>
        </p:txBody>
      </p:sp>
      <p:sp>
        <p:nvSpPr>
          <p:cNvPr id="44033"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915C84B9-B6FD-5B4E-AD2D-5A052040B0CD}" type="slidenum">
              <a:rPr lang="en-US" altLang="en-US">
                <a:solidFill>
                  <a:srgbClr val="618DD1"/>
                </a:solidFill>
              </a:rPr>
              <a:pPr>
                <a:spcBef>
                  <a:spcPct val="0"/>
                </a:spcBef>
                <a:buFontTx/>
                <a:buNone/>
              </a:pPr>
              <a:t>25</a:t>
            </a:fld>
            <a:endParaRPr lang="en-US" altLang="en-US" dirty="0">
              <a:solidFill>
                <a:srgbClr val="618DD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dirty="0"/>
              <a:t>Summary</a:t>
            </a:r>
          </a:p>
        </p:txBody>
      </p:sp>
      <p:sp>
        <p:nvSpPr>
          <p:cNvPr id="46083" name="Rectangle 3"/>
          <p:cNvSpPr>
            <a:spLocks noGrp="1" noChangeArrowheads="1"/>
          </p:cNvSpPr>
          <p:nvPr>
            <p:ph idx="1"/>
          </p:nvPr>
        </p:nvSpPr>
        <p:spPr/>
        <p:txBody>
          <a:bodyPr/>
          <a:lstStyle/>
          <a:p>
            <a:pPr eaLnBrk="1" hangingPunct="1"/>
            <a:r>
              <a:rPr lang="en-US" altLang="en-US" dirty="0"/>
              <a:t>Mentoring is a career development method whereby less experienced employees are matched with more experienced colleagues for guidance either through formal or informal programs. </a:t>
            </a:r>
          </a:p>
          <a:p>
            <a:pPr eaLnBrk="1" hangingPunct="1"/>
            <a:r>
              <a:rPr lang="en-US" altLang="en-US" dirty="0"/>
              <a:t>Coaching differs from mentoring in that it is usually used during the first few months of employment to train a new employee, is used by a manager to develop a direct report and is often used by the first-level manager for progressive discipline. </a:t>
            </a:r>
          </a:p>
          <a:p>
            <a:pPr eaLnBrk="1" hangingPunct="1"/>
            <a:r>
              <a:rPr lang="en-US" altLang="en-US" dirty="0"/>
              <a:t>A mentoring program is important to the organization, to the mentor and to the mentee. </a:t>
            </a:r>
          </a:p>
        </p:txBody>
      </p:sp>
      <p:sp>
        <p:nvSpPr>
          <p:cNvPr id="46081"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AB31E1F1-C98A-AF43-AE4C-CEC5F71801E8}" type="slidenum">
              <a:rPr lang="en-US" altLang="en-US">
                <a:solidFill>
                  <a:srgbClr val="618DD1"/>
                </a:solidFill>
              </a:rPr>
              <a:pPr>
                <a:spcBef>
                  <a:spcPct val="0"/>
                </a:spcBef>
                <a:buFontTx/>
                <a:buNone/>
              </a:pPr>
              <a:t>26</a:t>
            </a:fld>
            <a:endParaRPr lang="en-US" altLang="en-US" dirty="0">
              <a:solidFill>
                <a:srgbClr val="618DD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a:t>Summary (cont.)</a:t>
            </a:r>
          </a:p>
        </p:txBody>
      </p:sp>
      <p:sp>
        <p:nvSpPr>
          <p:cNvPr id="48131" name="Rectangle 3"/>
          <p:cNvSpPr>
            <a:spLocks noGrp="1" noChangeArrowheads="1"/>
          </p:cNvSpPr>
          <p:nvPr>
            <p:ph idx="1"/>
          </p:nvPr>
        </p:nvSpPr>
        <p:spPr/>
        <p:txBody>
          <a:bodyPr/>
          <a:lstStyle/>
          <a:p>
            <a:pPr eaLnBrk="1" hangingPunct="1"/>
            <a:r>
              <a:rPr lang="en-US" altLang="en-US" dirty="0"/>
              <a:t>Some of the characteristics of a good mentoring program are a commitment to the relationship, confidentiality and clear, open, two-way communication.</a:t>
            </a:r>
          </a:p>
          <a:p>
            <a:pPr eaLnBrk="1" hangingPunct="1"/>
            <a:r>
              <a:rPr lang="en-US" altLang="en-US" dirty="0"/>
              <a:t>Our mentoring program starts with the mentee finding and meeting with a mentor, signing a mentoring agreement, and developing a mentoring action plan.</a:t>
            </a:r>
          </a:p>
          <a:p>
            <a:pPr eaLnBrk="1" hangingPunct="1"/>
            <a:r>
              <a:rPr lang="en-US" altLang="en-US" dirty="0"/>
              <a:t>Evaluation of the mentoring program includes reviewing goals and outcomes. </a:t>
            </a:r>
          </a:p>
          <a:p>
            <a:pPr eaLnBrk="1" hangingPunct="1">
              <a:buFontTx/>
              <a:buAutoNum type="arabicPeriod" startAt="4"/>
            </a:pPr>
            <a:endParaRPr lang="en-US" altLang="en-US" dirty="0"/>
          </a:p>
          <a:p>
            <a:pPr eaLnBrk="1" hangingPunct="1">
              <a:buFontTx/>
              <a:buAutoNum type="arabicPeriod" startAt="4"/>
            </a:pPr>
            <a:endParaRPr lang="en-US" altLang="en-US" dirty="0"/>
          </a:p>
        </p:txBody>
      </p:sp>
      <p:sp>
        <p:nvSpPr>
          <p:cNvPr id="48129"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6F6087D5-0983-B64B-9EF4-940F1AF1101B}" type="slidenum">
              <a:rPr lang="en-US" altLang="en-US">
                <a:solidFill>
                  <a:srgbClr val="618DD1"/>
                </a:solidFill>
              </a:rPr>
              <a:pPr>
                <a:spcBef>
                  <a:spcPct val="0"/>
                </a:spcBef>
                <a:buFontTx/>
                <a:buNone/>
              </a:pPr>
              <a:t>27</a:t>
            </a:fld>
            <a:endParaRPr lang="en-US" altLang="en-US" dirty="0">
              <a:solidFill>
                <a:srgbClr val="618DD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8434"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EBF827EC-9B47-4C4B-A2A3-EE933916552A}" type="slidenum">
              <a:rPr lang="en-US">
                <a:solidFill>
                  <a:srgbClr val="618DD1"/>
                </a:solidFill>
              </a:rPr>
              <a:pPr algn="r"/>
              <a:t>28</a:t>
            </a:fld>
            <a:endParaRPr lang="en-US" dirty="0">
              <a:solidFill>
                <a:srgbClr val="618DD1"/>
              </a:solidFill>
            </a:endParaRPr>
          </a:p>
        </p:txBody>
      </p:sp>
    </p:spTree>
    <p:extLst>
      <p:ext uri="{BB962C8B-B14F-4D97-AF65-F5344CB8AC3E}">
        <p14:creationId xmlns:p14="http://schemas.microsoft.com/office/powerpoint/2010/main" val="253240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a:t>Training Evaluation</a:t>
            </a:r>
            <a:endParaRPr lang="en-US" dirty="0">
              <a:latin typeface="Arial" charset="0"/>
            </a:endParaRPr>
          </a:p>
        </p:txBody>
      </p:sp>
      <p:sp>
        <p:nvSpPr>
          <p:cNvPr id="17412" name="Rectangle 3"/>
          <p:cNvSpPr>
            <a:spLocks noGrp="1" noChangeArrowheads="1"/>
          </p:cNvSpPr>
          <p:nvPr>
            <p:ph idx="1"/>
          </p:nvPr>
        </p:nvSpPr>
        <p:spPr/>
        <p:txBody>
          <a:bodyPr/>
          <a:lstStyle/>
          <a:p>
            <a:pPr>
              <a:lnSpc>
                <a:spcPct val="90000"/>
              </a:lnSpc>
            </a:pPr>
            <a:r>
              <a:rPr lang="en-US" dirty="0" smtClean="0">
                <a:latin typeface="Arial" charset="0"/>
              </a:rPr>
              <a:t>Please </a:t>
            </a:r>
            <a:r>
              <a:rPr lang="en-US" dirty="0"/>
              <a:t>complete the evaluation sheet you received with your handouts</a:t>
            </a:r>
            <a:r>
              <a:rPr lang="en-US" dirty="0">
                <a:latin typeface="Arial" charset="0"/>
              </a:rPr>
              <a:t>.</a:t>
            </a:r>
          </a:p>
          <a:p>
            <a:pPr eaLnBrk="1" hangingPunct="1">
              <a:lnSpc>
                <a:spcPct val="90000"/>
              </a:lnSpc>
            </a:pPr>
            <a:r>
              <a:rPr lang="en-US" dirty="0">
                <a:latin typeface="Arial" charset="0"/>
              </a:rPr>
              <a:t>I thank you for your interest and attention! </a:t>
            </a:r>
          </a:p>
        </p:txBody>
      </p:sp>
      <p:sp>
        <p:nvSpPr>
          <p:cNvPr id="17410"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77912B43-D497-B049-9CD8-7C89340C0579}" type="slidenum">
              <a:rPr lang="en-US">
                <a:solidFill>
                  <a:srgbClr val="618DD1"/>
                </a:solidFill>
              </a:rPr>
              <a:pPr algn="r"/>
              <a:t>29</a:t>
            </a:fld>
            <a:endParaRPr lang="en-US" dirty="0">
              <a:solidFill>
                <a:srgbClr val="618DD1"/>
              </a:solidFill>
            </a:endParaRPr>
          </a:p>
        </p:txBody>
      </p:sp>
    </p:spTree>
    <p:extLst>
      <p:ext uri="{BB962C8B-B14F-4D97-AF65-F5344CB8AC3E}">
        <p14:creationId xmlns:p14="http://schemas.microsoft.com/office/powerpoint/2010/main" val="256343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Agenda</a:t>
            </a:r>
          </a:p>
        </p:txBody>
      </p:sp>
      <p:sp>
        <p:nvSpPr>
          <p:cNvPr id="19459" name="Rectangle 3"/>
          <p:cNvSpPr>
            <a:spLocks noGrp="1" noChangeArrowheads="1"/>
          </p:cNvSpPr>
          <p:nvPr>
            <p:ph idx="1"/>
          </p:nvPr>
        </p:nvSpPr>
        <p:spPr/>
        <p:txBody>
          <a:bodyPr/>
          <a:lstStyle/>
          <a:p>
            <a:pPr marL="342900" indent="-342900" eaLnBrk="1" hangingPunct="1">
              <a:buFont typeface="+mj-lt"/>
              <a:buAutoNum type="arabicPeriod"/>
            </a:pPr>
            <a:r>
              <a:rPr lang="en-US" altLang="en-US" dirty="0"/>
              <a:t>Definition of mentoring </a:t>
            </a:r>
          </a:p>
          <a:p>
            <a:pPr marL="342900" indent="-342900" eaLnBrk="1" hangingPunct="1">
              <a:buFont typeface="+mj-lt"/>
              <a:buAutoNum type="arabicPeriod"/>
            </a:pPr>
            <a:r>
              <a:rPr lang="en-US" altLang="en-US" dirty="0"/>
              <a:t>The difference between mentoring and coaching </a:t>
            </a:r>
          </a:p>
          <a:p>
            <a:pPr marL="342900" indent="-342900" eaLnBrk="1" hangingPunct="1">
              <a:buFont typeface="+mj-lt"/>
              <a:buAutoNum type="arabicPeriod"/>
            </a:pPr>
            <a:r>
              <a:rPr lang="en-US" altLang="en-US" dirty="0"/>
              <a:t>The importance of a mentoring program</a:t>
            </a:r>
          </a:p>
          <a:p>
            <a:pPr marL="342900" indent="-342900" eaLnBrk="1" hangingPunct="1">
              <a:buFont typeface="+mj-lt"/>
              <a:buAutoNum type="arabicPeriod"/>
            </a:pPr>
            <a:r>
              <a:rPr lang="en-US" altLang="en-US" dirty="0"/>
              <a:t>Characteristics of a good mentoring relationship</a:t>
            </a:r>
          </a:p>
          <a:p>
            <a:pPr marL="342900" indent="-342900" eaLnBrk="1" hangingPunct="1">
              <a:buFont typeface="+mj-lt"/>
              <a:buAutoNum type="arabicPeriod"/>
            </a:pPr>
            <a:r>
              <a:rPr lang="en-US" altLang="en-US" dirty="0"/>
              <a:t>How our mentoring program works </a:t>
            </a:r>
          </a:p>
          <a:p>
            <a:pPr marL="342900" indent="-342900" eaLnBrk="1" hangingPunct="1">
              <a:buFont typeface="+mj-lt"/>
              <a:buAutoNum type="arabicPeriod"/>
            </a:pPr>
            <a:r>
              <a:rPr lang="en-US" altLang="en-US" dirty="0"/>
              <a:t>Evaluating the mentor-mentee relationship </a:t>
            </a:r>
          </a:p>
        </p:txBody>
      </p:sp>
      <p:sp>
        <p:nvSpPr>
          <p:cNvPr id="19457"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417A5D8C-050E-6E48-B2AD-6489358EA069}" type="slidenum">
              <a:rPr lang="en-US" altLang="en-US">
                <a:solidFill>
                  <a:srgbClr val="618DD1"/>
                </a:solidFill>
              </a:rPr>
              <a:pPr>
                <a:spcBef>
                  <a:spcPct val="0"/>
                </a:spcBef>
                <a:buFontTx/>
                <a:buNone/>
              </a:pPr>
              <a:t>3</a:t>
            </a:fld>
            <a:endParaRPr lang="en-US" altLang="en-US" dirty="0">
              <a:solidFill>
                <a:srgbClr val="618DD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Definition of Mentoring</a:t>
            </a:r>
          </a:p>
        </p:txBody>
      </p:sp>
      <p:sp>
        <p:nvSpPr>
          <p:cNvPr id="21507" name="Rectangle 3"/>
          <p:cNvSpPr>
            <a:spLocks noGrp="1" noChangeArrowheads="1"/>
          </p:cNvSpPr>
          <p:nvPr>
            <p:ph idx="1"/>
          </p:nvPr>
        </p:nvSpPr>
        <p:spPr/>
        <p:txBody>
          <a:bodyPr/>
          <a:lstStyle/>
          <a:p>
            <a:pPr eaLnBrk="1" hangingPunct="1"/>
            <a:r>
              <a:rPr lang="en-US" altLang="en-US" dirty="0"/>
              <a:t>Mentoring is a career development method whereby less experienced employees are matched with more experienced colleagues for guidance either through formal or informal programs. </a:t>
            </a:r>
          </a:p>
          <a:p>
            <a:pPr eaLnBrk="1" hangingPunct="1"/>
            <a:r>
              <a:rPr lang="en-US" altLang="en-US" dirty="0"/>
              <a:t>Employees (mentees) pair with more experienced co-workers (mentors) to gain knowledge, skills, experience, information and advice. </a:t>
            </a:r>
          </a:p>
          <a:p>
            <a:pPr eaLnBrk="1" hangingPunct="1"/>
            <a:r>
              <a:rPr lang="en-US" altLang="en-US" dirty="0"/>
              <a:t>Anyone at any job level may participate and benefit from a mentoring relationship.</a:t>
            </a:r>
          </a:p>
          <a:p>
            <a:pPr eaLnBrk="1" hangingPunct="1">
              <a:buFontTx/>
              <a:buNone/>
            </a:pPr>
            <a:r>
              <a:rPr lang="en-US" altLang="en-US" dirty="0"/>
              <a:t> </a:t>
            </a:r>
          </a:p>
        </p:txBody>
      </p:sp>
      <p:sp>
        <p:nvSpPr>
          <p:cNvPr id="21505"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382763A7-D93D-F34F-A8EE-FC426EC1CE6D}" type="slidenum">
              <a:rPr lang="en-US" altLang="en-US">
                <a:solidFill>
                  <a:srgbClr val="618DD1"/>
                </a:solidFill>
              </a:rPr>
              <a:pPr>
                <a:spcBef>
                  <a:spcPct val="0"/>
                </a:spcBef>
                <a:buFontTx/>
                <a:buNone/>
              </a:pPr>
              <a:t>4</a:t>
            </a:fld>
            <a:endParaRPr lang="en-US" altLang="en-US" dirty="0">
              <a:solidFill>
                <a:srgbClr val="618DD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8434" name="Slide Number Placeholder 3"/>
          <p:cNvSpPr>
            <a:spLocks noGrp="1"/>
          </p:cNvSpPr>
          <p:nvPr>
            <p:ph type="sldNum" sz="quarter" idx="12"/>
          </p:nvPr>
        </p:nvSpPr>
        <p:spPr>
          <a:prstGeom prst="rect">
            <a:avLst/>
          </a:prstGeom>
          <a:no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EBF827EC-9B47-4C4B-A2A3-EE933916552A}" type="slidenum">
              <a:rPr lang="en-US">
                <a:solidFill>
                  <a:srgbClr val="618DD1"/>
                </a:solidFill>
              </a:rPr>
              <a:pPr algn="r"/>
              <a:t>5</a:t>
            </a:fld>
            <a:endParaRPr lang="en-US" dirty="0">
              <a:solidFill>
                <a:srgbClr val="618DD1"/>
              </a:solidFill>
            </a:endParaRPr>
          </a:p>
        </p:txBody>
      </p:sp>
    </p:spTree>
    <p:extLst>
      <p:ext uri="{BB962C8B-B14F-4D97-AF65-F5344CB8AC3E}">
        <p14:creationId xmlns:p14="http://schemas.microsoft.com/office/powerpoint/2010/main" val="418147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The Difference Between Mentoring and Coaching</a:t>
            </a:r>
          </a:p>
        </p:txBody>
      </p:sp>
      <p:sp>
        <p:nvSpPr>
          <p:cNvPr id="23555" name="Rectangle 3"/>
          <p:cNvSpPr>
            <a:spLocks noGrp="1" noChangeArrowheads="1"/>
          </p:cNvSpPr>
          <p:nvPr>
            <p:ph idx="1"/>
          </p:nvPr>
        </p:nvSpPr>
        <p:spPr/>
        <p:txBody>
          <a:bodyPr/>
          <a:lstStyle/>
          <a:p>
            <a:pPr eaLnBrk="1" hangingPunct="1"/>
            <a:r>
              <a:rPr lang="en-US" altLang="en-US" dirty="0"/>
              <a:t>Coaching is a training method in which a more experienced or skilled individual provides an employee with advice and guidance intended to help him or her develop skills, improve performance and enhance the quality of his or her career.</a:t>
            </a:r>
          </a:p>
        </p:txBody>
      </p:sp>
      <p:sp>
        <p:nvSpPr>
          <p:cNvPr id="23553"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1BBAC19A-1C62-4E4C-8C45-0367370CD543}" type="slidenum">
              <a:rPr lang="en-US" altLang="en-US">
                <a:solidFill>
                  <a:srgbClr val="618DD1"/>
                </a:solidFill>
              </a:rPr>
              <a:pPr>
                <a:spcBef>
                  <a:spcPct val="0"/>
                </a:spcBef>
                <a:buFontTx/>
                <a:buNone/>
              </a:pPr>
              <a:t>6</a:t>
            </a:fld>
            <a:endParaRPr lang="en-US" altLang="en-US" dirty="0">
              <a:solidFill>
                <a:srgbClr val="618DD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The Difference Between Mentoring and Coaching (cont.)</a:t>
            </a:r>
          </a:p>
        </p:txBody>
      </p:sp>
      <p:sp>
        <p:nvSpPr>
          <p:cNvPr id="23555" name="Rectangle 3"/>
          <p:cNvSpPr>
            <a:spLocks noGrp="1" noChangeArrowheads="1"/>
          </p:cNvSpPr>
          <p:nvPr>
            <p:ph idx="1"/>
          </p:nvPr>
        </p:nvSpPr>
        <p:spPr/>
        <p:txBody>
          <a:bodyPr/>
          <a:lstStyle/>
          <a:p>
            <a:pPr eaLnBrk="1" hangingPunct="1"/>
            <a:r>
              <a:rPr lang="en-US" altLang="en-US" dirty="0"/>
              <a:t>Coaching is different from mentoring in that:</a:t>
            </a:r>
          </a:p>
          <a:p>
            <a:pPr marL="457200" lvl="1" indent="-228600" eaLnBrk="1" hangingPunct="1">
              <a:buFont typeface="Arial" panose="020B0604020202020204" pitchFamily="34" charset="0"/>
              <a:buChar char="•"/>
            </a:pPr>
            <a:r>
              <a:rPr lang="en-US" altLang="en-US" dirty="0"/>
              <a:t>Coaching is usually used during the first few months of employment to train a new employee. Mentoring may occur at any time during the employment relationship.</a:t>
            </a:r>
          </a:p>
          <a:p>
            <a:pPr marL="457200" lvl="1" indent="-228600" eaLnBrk="1" hangingPunct="1">
              <a:buFont typeface="Arial" panose="020B0604020202020204" pitchFamily="34" charset="0"/>
              <a:buChar char="•"/>
            </a:pPr>
            <a:r>
              <a:rPr lang="en-US" altLang="en-US" dirty="0"/>
              <a:t>Coaching is used by a manager to develop a direct report. Mentoring relationships are not between managers and direct reports.</a:t>
            </a:r>
          </a:p>
          <a:p>
            <a:pPr marL="457200" lvl="1" indent="-228600" eaLnBrk="1" hangingPunct="1">
              <a:buFont typeface="Arial" panose="020B0604020202020204" pitchFamily="34" charset="0"/>
              <a:buChar char="•"/>
            </a:pPr>
            <a:r>
              <a:rPr lang="en-US" altLang="en-US" dirty="0"/>
              <a:t>Coaching may be used by first-level manager with a direct report for the purpose of progressive discipline. A mentor may not use progressive discipline with a mentee. </a:t>
            </a:r>
          </a:p>
        </p:txBody>
      </p:sp>
      <p:sp>
        <p:nvSpPr>
          <p:cNvPr id="23553"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1BBAC19A-1C62-4E4C-8C45-0367370CD543}" type="slidenum">
              <a:rPr lang="en-US" altLang="en-US">
                <a:solidFill>
                  <a:srgbClr val="618DD1"/>
                </a:solidFill>
              </a:rPr>
              <a:pPr>
                <a:spcBef>
                  <a:spcPct val="0"/>
                </a:spcBef>
                <a:buFontTx/>
                <a:buNone/>
              </a:pPr>
              <a:t>7</a:t>
            </a:fld>
            <a:endParaRPr lang="en-US" altLang="en-US" dirty="0">
              <a:solidFill>
                <a:srgbClr val="618DD1"/>
              </a:solidFill>
            </a:endParaRPr>
          </a:p>
        </p:txBody>
      </p:sp>
    </p:spTree>
    <p:extLst>
      <p:ext uri="{BB962C8B-B14F-4D97-AF65-F5344CB8AC3E}">
        <p14:creationId xmlns:p14="http://schemas.microsoft.com/office/powerpoint/2010/main" val="33229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t>Questions? Comments?</a:t>
            </a:r>
          </a:p>
        </p:txBody>
      </p:sp>
      <p:sp>
        <p:nvSpPr>
          <p:cNvPr id="25601"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1BD2E4B6-1032-2C4A-9BC3-2D84454CBDDF}" type="slidenum">
              <a:rPr lang="en-US" altLang="en-US">
                <a:solidFill>
                  <a:srgbClr val="618DD1"/>
                </a:solidFill>
              </a:rPr>
              <a:pPr>
                <a:spcBef>
                  <a:spcPct val="0"/>
                </a:spcBef>
                <a:buFontTx/>
                <a:buNone/>
              </a:pPr>
              <a:t>8</a:t>
            </a:fld>
            <a:endParaRPr lang="en-US" altLang="en-US" dirty="0">
              <a:solidFill>
                <a:srgbClr val="618DD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The Importance of a Mentoring Program</a:t>
            </a:r>
          </a:p>
        </p:txBody>
      </p:sp>
      <p:sp>
        <p:nvSpPr>
          <p:cNvPr id="27651" name="Rectangle 3"/>
          <p:cNvSpPr>
            <a:spLocks noGrp="1" noChangeArrowheads="1"/>
          </p:cNvSpPr>
          <p:nvPr>
            <p:ph idx="1"/>
          </p:nvPr>
        </p:nvSpPr>
        <p:spPr/>
        <p:txBody>
          <a:bodyPr/>
          <a:lstStyle/>
          <a:p>
            <a:pPr eaLnBrk="1" hangingPunct="1">
              <a:lnSpc>
                <a:spcPct val="80000"/>
              </a:lnSpc>
              <a:buFontTx/>
              <a:buNone/>
            </a:pPr>
            <a:r>
              <a:rPr lang="en-US" altLang="en-US" dirty="0"/>
              <a:t>A mentoring program is important to an </a:t>
            </a:r>
            <a:r>
              <a:rPr lang="en-US" altLang="en-US" i="1" dirty="0"/>
              <a:t>organization</a:t>
            </a:r>
            <a:r>
              <a:rPr lang="en-US" altLang="en-US" dirty="0"/>
              <a:t> because it:</a:t>
            </a:r>
          </a:p>
          <a:p>
            <a:pPr marL="285750" indent="-285750" eaLnBrk="1" hangingPunct="1">
              <a:lnSpc>
                <a:spcPct val="80000"/>
              </a:lnSpc>
              <a:buFont typeface="Arial" charset="0"/>
              <a:buChar char="•"/>
            </a:pPr>
            <a:r>
              <a:rPr lang="en-US" altLang="en-US" dirty="0"/>
              <a:t>Encourages mutual loyalty between employees and the employer.</a:t>
            </a:r>
          </a:p>
          <a:p>
            <a:pPr marL="285750" indent="-285750" eaLnBrk="1" hangingPunct="1">
              <a:lnSpc>
                <a:spcPct val="80000"/>
              </a:lnSpc>
              <a:buFont typeface="Arial" charset="0"/>
              <a:buChar char="•"/>
            </a:pPr>
            <a:r>
              <a:rPr lang="en-US" altLang="en-US" dirty="0"/>
              <a:t>Increases employee retention.</a:t>
            </a:r>
          </a:p>
          <a:p>
            <a:pPr marL="285750" indent="-285750" eaLnBrk="1" hangingPunct="1">
              <a:lnSpc>
                <a:spcPct val="80000"/>
              </a:lnSpc>
              <a:buFont typeface="Arial" charset="0"/>
              <a:buChar char="•"/>
            </a:pPr>
            <a:r>
              <a:rPr lang="en-US" altLang="en-US" dirty="0"/>
              <a:t>Promotes diversity.</a:t>
            </a:r>
            <a:endParaRPr lang="en-US" altLang="en-US" i="1" dirty="0"/>
          </a:p>
          <a:p>
            <a:pPr marL="285750" indent="-285750" eaLnBrk="1" hangingPunct="1">
              <a:lnSpc>
                <a:spcPct val="80000"/>
              </a:lnSpc>
              <a:buFont typeface="Arial" charset="0"/>
              <a:buChar char="•"/>
            </a:pPr>
            <a:r>
              <a:rPr lang="en-US" altLang="en-US" dirty="0"/>
              <a:t>Helps new employees acclimate to their job and the company culture more quickly and increases their learning curve.</a:t>
            </a:r>
          </a:p>
          <a:p>
            <a:pPr marL="285750" indent="-285750" eaLnBrk="1" hangingPunct="1">
              <a:lnSpc>
                <a:spcPct val="80000"/>
              </a:lnSpc>
              <a:buFont typeface="Arial" charset="0"/>
              <a:buChar char="•"/>
            </a:pPr>
            <a:r>
              <a:rPr lang="en-US" altLang="en-US" dirty="0"/>
              <a:t>Improves organizational performance.</a:t>
            </a:r>
          </a:p>
          <a:p>
            <a:pPr marL="285750" indent="-285750" eaLnBrk="1" hangingPunct="1">
              <a:lnSpc>
                <a:spcPct val="80000"/>
              </a:lnSpc>
              <a:buFont typeface="Arial" charset="0"/>
              <a:buChar char="•"/>
            </a:pPr>
            <a:r>
              <a:rPr lang="en-US" altLang="en-US" dirty="0"/>
              <a:t>Increases employee productivity.</a:t>
            </a:r>
          </a:p>
        </p:txBody>
      </p:sp>
      <p:sp>
        <p:nvSpPr>
          <p:cNvPr id="27649" name="Slide Number Placeholder 3"/>
          <p:cNvSpPr>
            <a:spLocks noGrp="1"/>
          </p:cNvSpPr>
          <p:nvPr>
            <p:ph type="sldNum" sz="quarter" idx="12"/>
          </p:nvPr>
        </p:nvSpPr>
        <p:spPr>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rgbClr val="283B6E"/>
                </a:solidFill>
                <a:latin typeface="Arial" charset="0"/>
              </a:defRPr>
            </a:lvl1pPr>
            <a:lvl2pPr marL="742950" indent="-285750">
              <a:spcBef>
                <a:spcPct val="20000"/>
              </a:spcBef>
              <a:buSzPct val="85000"/>
              <a:buFont typeface="Arial" charset="0"/>
              <a:buChar char="&gt;"/>
              <a:defRPr sz="1600">
                <a:solidFill>
                  <a:srgbClr val="283B6E"/>
                </a:solidFill>
                <a:latin typeface="Arial" charset="0"/>
              </a:defRPr>
            </a:lvl2pPr>
            <a:lvl3pPr marL="1143000" indent="-228600">
              <a:spcBef>
                <a:spcPct val="20000"/>
              </a:spcBef>
              <a:buChar char="•"/>
              <a:defRPr sz="1400">
                <a:solidFill>
                  <a:srgbClr val="283B6E"/>
                </a:solidFill>
                <a:latin typeface="Arial" charset="0"/>
              </a:defRPr>
            </a:lvl3pPr>
            <a:lvl4pPr marL="1600200" indent="-228600">
              <a:spcBef>
                <a:spcPct val="20000"/>
              </a:spcBef>
              <a:buChar char="–"/>
              <a:defRPr sz="1200">
                <a:solidFill>
                  <a:srgbClr val="283B6E"/>
                </a:solidFill>
                <a:latin typeface="Arial" charset="0"/>
              </a:defRPr>
            </a:lvl4pPr>
            <a:lvl5pPr marL="2057400" indent="-228600">
              <a:spcBef>
                <a:spcPct val="20000"/>
              </a:spcBef>
              <a:buChar char="•"/>
              <a:defRPr sz="1200">
                <a:solidFill>
                  <a:srgbClr val="283B6E"/>
                </a:solidFill>
                <a:latin typeface="Arial" charset="0"/>
              </a:defRPr>
            </a:lvl5pPr>
            <a:lvl6pPr marL="2514600" indent="-228600" eaLnBrk="0" fontAlgn="base" hangingPunct="0">
              <a:spcBef>
                <a:spcPct val="20000"/>
              </a:spcBef>
              <a:spcAft>
                <a:spcPct val="0"/>
              </a:spcAft>
              <a:buChar char="•"/>
              <a:defRPr sz="1200">
                <a:solidFill>
                  <a:srgbClr val="283B6E"/>
                </a:solidFill>
                <a:latin typeface="Arial" charset="0"/>
              </a:defRPr>
            </a:lvl6pPr>
            <a:lvl7pPr marL="2971800" indent="-228600" eaLnBrk="0" fontAlgn="base" hangingPunct="0">
              <a:spcBef>
                <a:spcPct val="20000"/>
              </a:spcBef>
              <a:spcAft>
                <a:spcPct val="0"/>
              </a:spcAft>
              <a:buChar char="•"/>
              <a:defRPr sz="1200">
                <a:solidFill>
                  <a:srgbClr val="283B6E"/>
                </a:solidFill>
                <a:latin typeface="Arial" charset="0"/>
              </a:defRPr>
            </a:lvl7pPr>
            <a:lvl8pPr marL="3429000" indent="-228600" eaLnBrk="0" fontAlgn="base" hangingPunct="0">
              <a:spcBef>
                <a:spcPct val="20000"/>
              </a:spcBef>
              <a:spcAft>
                <a:spcPct val="0"/>
              </a:spcAft>
              <a:buChar char="•"/>
              <a:defRPr sz="1200">
                <a:solidFill>
                  <a:srgbClr val="283B6E"/>
                </a:solidFill>
                <a:latin typeface="Arial" charset="0"/>
              </a:defRPr>
            </a:lvl8pPr>
            <a:lvl9pPr marL="3886200" indent="-228600" eaLnBrk="0" fontAlgn="base" hangingPunct="0">
              <a:spcBef>
                <a:spcPct val="20000"/>
              </a:spcBef>
              <a:spcAft>
                <a:spcPct val="0"/>
              </a:spcAft>
              <a:buChar char="•"/>
              <a:defRPr sz="1200">
                <a:solidFill>
                  <a:srgbClr val="283B6E"/>
                </a:solidFill>
                <a:latin typeface="Arial" charset="0"/>
              </a:defRPr>
            </a:lvl9pPr>
          </a:lstStyle>
          <a:p>
            <a:pPr>
              <a:spcBef>
                <a:spcPct val="0"/>
              </a:spcBef>
              <a:buFontTx/>
              <a:buNone/>
            </a:pPr>
            <a:fld id="{81838A5C-C808-A44E-BCF1-3DEE4F886551}" type="slidenum">
              <a:rPr lang="en-US" altLang="en-US">
                <a:solidFill>
                  <a:srgbClr val="618DD1"/>
                </a:solidFill>
              </a:rPr>
              <a:pPr>
                <a:spcBef>
                  <a:spcPct val="0"/>
                </a:spcBef>
                <a:buFontTx/>
                <a:buNone/>
              </a:pPr>
              <a:t>9</a:t>
            </a:fld>
            <a:endParaRPr lang="en-US" altLang="en-US" dirty="0">
              <a:solidFill>
                <a:srgbClr val="618DD1"/>
              </a:solidFill>
            </a:endParaRPr>
          </a:p>
        </p:txBody>
      </p:sp>
    </p:spTree>
  </p:cSld>
  <p:clrMapOvr>
    <a:masterClrMapping/>
  </p:clrMapOvr>
</p:sld>
</file>

<file path=ppt/theme/theme1.xml><?xml version="1.0" encoding="utf-8"?>
<a:theme xmlns:a="http://schemas.openxmlformats.org/drawingml/2006/main" name="Knowledge Center Design">
  <a:themeElements>
    <a:clrScheme name="Knowledge Center">
      <a:dk1>
        <a:srgbClr val="545454"/>
      </a:dk1>
      <a:lt1>
        <a:srgbClr val="FFFFFF"/>
      </a:lt1>
      <a:dk2>
        <a:srgbClr val="009999"/>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5151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6AD32729-B8F4-2640-A1A0-D8D95085D797}" vid="{65B039D4-A8B9-1441-9773-2722BF348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LeadershipNavigationTemplate</Template>
  <TotalTime>264</TotalTime>
  <Words>1402</Words>
  <Application>Microsoft Office PowerPoint</Application>
  <PresentationFormat>On-screen Show (4:3)</PresentationFormat>
  <Paragraphs>179</Paragraphs>
  <Slides>29</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Courier New</vt:lpstr>
      <vt:lpstr>Knowledge Center Design</vt:lpstr>
      <vt:lpstr>Our Mentoring Program</vt:lpstr>
      <vt:lpstr>Introduction</vt:lpstr>
      <vt:lpstr>Agenda</vt:lpstr>
      <vt:lpstr>Definition of Mentoring</vt:lpstr>
      <vt:lpstr>Questions? Comments?</vt:lpstr>
      <vt:lpstr>The Difference Between Mentoring and Coaching</vt:lpstr>
      <vt:lpstr>The Difference Between Mentoring and Coaching (cont.)</vt:lpstr>
      <vt:lpstr>Questions? Comments?</vt:lpstr>
      <vt:lpstr>The Importance of a Mentoring Program</vt:lpstr>
      <vt:lpstr>The Importance of a Mentoring Program (cont.)</vt:lpstr>
      <vt:lpstr>The Importance of a Mentoring Program (cont.)</vt:lpstr>
      <vt:lpstr>The Importance of a Mentoring Program (cont.)</vt:lpstr>
      <vt:lpstr>The Importance of a Mentoring Program (cont.)</vt:lpstr>
      <vt:lpstr>The Importance of a Mentoring Program (cont.)</vt:lpstr>
      <vt:lpstr>Questions? Comments?</vt:lpstr>
      <vt:lpstr>Characteristics of a Good Mentoring Relationship</vt:lpstr>
      <vt:lpstr>Questions? Comments?</vt:lpstr>
      <vt:lpstr>How Our Mentoring Program Works</vt:lpstr>
      <vt:lpstr>How Our Mentoring Program Works (cont.)</vt:lpstr>
      <vt:lpstr>Questions? Comments?</vt:lpstr>
      <vt:lpstr>Evaluating the Mentor/Mentee Relationship</vt:lpstr>
      <vt:lpstr>Evaluating the Mentor/Mentee Relationship (cont.)</vt:lpstr>
      <vt:lpstr>Evaluating the Mentor/Mentee Relationship (cont.)</vt:lpstr>
      <vt:lpstr>Evaluating the Mentor/Mentee Relationship (cont.)</vt:lpstr>
      <vt:lpstr>Questions? Comments?</vt:lpstr>
      <vt:lpstr>Summary</vt:lpstr>
      <vt:lpstr>Summary (cont.)</vt:lpstr>
      <vt:lpstr>Questions? Comments?</vt:lpstr>
      <vt:lpstr>Training Evaluation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Lacy</dc:creator>
  <cp:lastModifiedBy>Ganiyu, Mariam</cp:lastModifiedBy>
  <cp:revision>82</cp:revision>
  <dcterms:created xsi:type="dcterms:W3CDTF">2016-09-06T14:11:39Z</dcterms:created>
  <dcterms:modified xsi:type="dcterms:W3CDTF">2017-03-06T17:06:09Z</dcterms:modified>
</cp:coreProperties>
</file>