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2"/>
  </p:notesMasterIdLst>
  <p:sldIdLst>
    <p:sldId id="256" r:id="rId2"/>
    <p:sldId id="257" r:id="rId3"/>
    <p:sldId id="258" r:id="rId4"/>
    <p:sldId id="259" r:id="rId5"/>
    <p:sldId id="260" r:id="rId6"/>
    <p:sldId id="261" r:id="rId7"/>
    <p:sldId id="262" r:id="rId8"/>
    <p:sldId id="263" r:id="rId9"/>
    <p:sldId id="264" r:id="rId10"/>
    <p:sldId id="265" r:id="rId11"/>
    <p:sldId id="266" r:id="rId12"/>
    <p:sldId id="269" r:id="rId13"/>
    <p:sldId id="267" r:id="rId14"/>
    <p:sldId id="268"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0201" autoAdjust="0"/>
  </p:normalViewPr>
  <p:slideViewPr>
    <p:cSldViewPr snapToGrid="0">
      <p:cViewPr varScale="1">
        <p:scale>
          <a:sx n="77" d="100"/>
          <a:sy n="77" d="100"/>
        </p:scale>
        <p:origin x="864" y="67"/>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FBDC13-22BB-4AAC-BC9B-FBBF706C7EE2}" type="datetimeFigureOut">
              <a:rPr lang="en-US" smtClean="0"/>
              <a:t>8/5/2021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14EB97-CD1D-4021-A1FE-AF2953771E73}" type="slidenum">
              <a:rPr lang="en-US" smtClean="0"/>
              <a:t>‹#›</a:t>
            </a:fld>
            <a:endParaRPr lang="en-US" dirty="0"/>
          </a:p>
        </p:txBody>
      </p:sp>
    </p:spTree>
    <p:extLst>
      <p:ext uri="{BB962C8B-B14F-4D97-AF65-F5344CB8AC3E}">
        <p14:creationId xmlns:p14="http://schemas.microsoft.com/office/powerpoint/2010/main" val="3089921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a:t>
            </a:fld>
            <a:endParaRPr lang="en-US" dirty="0"/>
          </a:p>
        </p:txBody>
      </p:sp>
    </p:spTree>
    <p:extLst>
      <p:ext uri="{BB962C8B-B14F-4D97-AF65-F5344CB8AC3E}">
        <p14:creationId xmlns:p14="http://schemas.microsoft.com/office/powerpoint/2010/main" val="33861420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to Presenter:  Include and review the</a:t>
            </a:r>
            <a:r>
              <a:rPr lang="en-US" baseline="0" dirty="0"/>
              <a:t> values of your company.  </a:t>
            </a:r>
            <a:endParaRPr lang="en-US" dirty="0"/>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10</a:t>
            </a:fld>
            <a:endParaRPr lang="en-US" dirty="0"/>
          </a:p>
        </p:txBody>
      </p:sp>
    </p:spTree>
    <p:extLst>
      <p:ext uri="{BB962C8B-B14F-4D97-AF65-F5344CB8AC3E}">
        <p14:creationId xmlns:p14="http://schemas.microsoft.com/office/powerpoint/2010/main" val="9130808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to Presenter:  Include</a:t>
            </a:r>
            <a:r>
              <a:rPr lang="en-US" baseline="0" dirty="0"/>
              <a:t> and review your Code of Ethics. </a:t>
            </a:r>
            <a:endParaRPr lang="en-US" dirty="0"/>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11</a:t>
            </a:fld>
            <a:endParaRPr lang="en-US" dirty="0"/>
          </a:p>
        </p:txBody>
      </p:sp>
    </p:spTree>
    <p:extLst>
      <p:ext uri="{BB962C8B-B14F-4D97-AF65-F5344CB8AC3E}">
        <p14:creationId xmlns:p14="http://schemas.microsoft.com/office/powerpoint/2010/main" val="33260825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12</a:t>
            </a:fld>
            <a:endParaRPr lang="en-US" dirty="0"/>
          </a:p>
        </p:txBody>
      </p:sp>
    </p:spTree>
    <p:extLst>
      <p:ext uri="{BB962C8B-B14F-4D97-AF65-F5344CB8AC3E}">
        <p14:creationId xmlns:p14="http://schemas.microsoft.com/office/powerpoint/2010/main" val="7995072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to Presenter: You may want to invite and introduce your benefits manager to speak at this point.  Be sure to customize the typical information on this slide. Those listed are federal and state statutory benefits.</a:t>
            </a:r>
            <a:r>
              <a:rPr lang="en-US" baseline="0" dirty="0"/>
              <a:t> </a:t>
            </a:r>
            <a:r>
              <a:rPr lang="en-US" dirty="0"/>
              <a:t> Be sure to include any</a:t>
            </a:r>
            <a:r>
              <a:rPr lang="en-US" baseline="0" dirty="0"/>
              <a:t> other</a:t>
            </a:r>
            <a:r>
              <a:rPr lang="en-US" dirty="0"/>
              <a:t> statutory benefits for your state. </a:t>
            </a:r>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13</a:t>
            </a:fld>
            <a:endParaRPr lang="en-US" dirty="0"/>
          </a:p>
        </p:txBody>
      </p:sp>
    </p:spTree>
    <p:extLst>
      <p:ext uri="{BB962C8B-B14F-4D97-AF65-F5344CB8AC3E}">
        <p14:creationId xmlns:p14="http://schemas.microsoft.com/office/powerpoint/2010/main" val="1749836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to Presenter:  Be sure to customize the typical information on this slide. </a:t>
            </a:r>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14</a:t>
            </a:fld>
            <a:endParaRPr lang="en-US" dirty="0"/>
          </a:p>
        </p:txBody>
      </p:sp>
    </p:spTree>
    <p:extLst>
      <p:ext uri="{BB962C8B-B14F-4D97-AF65-F5344CB8AC3E}">
        <p14:creationId xmlns:p14="http://schemas.microsoft.com/office/powerpoint/2010/main" val="12499742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to Presenter:  Be sure to customize the typical information on this slide. </a:t>
            </a:r>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15</a:t>
            </a:fld>
            <a:endParaRPr lang="en-US" dirty="0"/>
          </a:p>
        </p:txBody>
      </p:sp>
    </p:spTree>
    <p:extLst>
      <p:ext uri="{BB962C8B-B14F-4D97-AF65-F5344CB8AC3E}">
        <p14:creationId xmlns:p14="http://schemas.microsoft.com/office/powerpoint/2010/main" val="31171727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to Presenter:  Be sure to customize the typical information on this slide. </a:t>
            </a:r>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16</a:t>
            </a:fld>
            <a:endParaRPr lang="en-US" dirty="0"/>
          </a:p>
        </p:txBody>
      </p:sp>
    </p:spTree>
    <p:extLst>
      <p:ext uri="{BB962C8B-B14F-4D97-AF65-F5344CB8AC3E}">
        <p14:creationId xmlns:p14="http://schemas.microsoft.com/office/powerpoint/2010/main" val="22424123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to Presenter:  Be sure to customize the typical information on this slide. </a:t>
            </a:r>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17</a:t>
            </a:fld>
            <a:endParaRPr lang="en-US" dirty="0"/>
          </a:p>
        </p:txBody>
      </p:sp>
    </p:spTree>
    <p:extLst>
      <p:ext uri="{BB962C8B-B14F-4D97-AF65-F5344CB8AC3E}">
        <p14:creationId xmlns:p14="http://schemas.microsoft.com/office/powerpoint/2010/main" val="28721150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to Presenter:  Be sure to customize the typical information on this slide. </a:t>
            </a:r>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18</a:t>
            </a:fld>
            <a:endParaRPr lang="en-US" dirty="0"/>
          </a:p>
        </p:txBody>
      </p:sp>
    </p:spTree>
    <p:extLst>
      <p:ext uri="{BB962C8B-B14F-4D97-AF65-F5344CB8AC3E}">
        <p14:creationId xmlns:p14="http://schemas.microsoft.com/office/powerpoint/2010/main" val="25382333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19</a:t>
            </a:fld>
            <a:endParaRPr lang="en-US" dirty="0"/>
          </a:p>
        </p:txBody>
      </p:sp>
    </p:spTree>
    <p:extLst>
      <p:ext uri="{BB962C8B-B14F-4D97-AF65-F5344CB8AC3E}">
        <p14:creationId xmlns:p14="http://schemas.microsoft.com/office/powerpoint/2010/main" val="9477900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to Presenter:  This sample presentation is intended for presentation to all new employees. It is designed to be presented by a member of the leadership team, a member of the HR team, and others as needed based on your customization of the presentation. </a:t>
            </a:r>
          </a:p>
          <a:p>
            <a:r>
              <a:rPr lang="en-US" dirty="0"/>
              <a:t>Have someone from your executive team, CEO or COO, or another member from your HR staff do a brief five-minute welcome speech. Use this time to be employee-oriented instead of only talking about the company and to start a friendly relationship with the new employee. A warm welcome aboard message will help assure the new employee that he or she made the right employment decision.  Also, be sure to state that you welcome questions throughout the session. </a:t>
            </a:r>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a:t>
            </a:fld>
            <a:endParaRPr lang="en-US" dirty="0"/>
          </a:p>
        </p:txBody>
      </p:sp>
    </p:spTree>
    <p:extLst>
      <p:ext uri="{BB962C8B-B14F-4D97-AF65-F5344CB8AC3E}">
        <p14:creationId xmlns:p14="http://schemas.microsoft.com/office/powerpoint/2010/main" val="41216173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to Presenter:  You may</a:t>
            </a:r>
            <a:r>
              <a:rPr lang="en-US" baseline="0" dirty="0"/>
              <a:t> want to invite and introduce your payroll manager to speak at this point. Be sure to customize the typical information on this slide. </a:t>
            </a:r>
            <a:endParaRPr lang="en-US" dirty="0"/>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20</a:t>
            </a:fld>
            <a:endParaRPr lang="en-US" dirty="0"/>
          </a:p>
        </p:txBody>
      </p:sp>
    </p:spTree>
    <p:extLst>
      <p:ext uri="{BB962C8B-B14F-4D97-AF65-F5344CB8AC3E}">
        <p14:creationId xmlns:p14="http://schemas.microsoft.com/office/powerpoint/2010/main" val="3738210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21</a:t>
            </a:fld>
            <a:endParaRPr lang="en-US" dirty="0"/>
          </a:p>
        </p:txBody>
      </p:sp>
    </p:spTree>
    <p:extLst>
      <p:ext uri="{BB962C8B-B14F-4D97-AF65-F5344CB8AC3E}">
        <p14:creationId xmlns:p14="http://schemas.microsoft.com/office/powerpoint/2010/main" val="29125705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charset="0"/>
              </a:rPr>
              <a:t>Note to Presenter: You will want to include your employee handbook in your handouts.</a:t>
            </a:r>
            <a:r>
              <a:rPr lang="en-US" baseline="0" dirty="0">
                <a:latin typeface="Arial" charset="0"/>
              </a:rPr>
              <a:t>  Be sure to customize the typical information on this slide. </a:t>
            </a:r>
            <a:endParaRPr lang="en-US" dirty="0"/>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22</a:t>
            </a:fld>
            <a:endParaRPr lang="en-US" dirty="0"/>
          </a:p>
        </p:txBody>
      </p:sp>
    </p:spTree>
    <p:extLst>
      <p:ext uri="{BB962C8B-B14F-4D97-AF65-F5344CB8AC3E}">
        <p14:creationId xmlns:p14="http://schemas.microsoft.com/office/powerpoint/2010/main" val="6535330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23</a:t>
            </a:fld>
            <a:endParaRPr lang="en-US" dirty="0"/>
          </a:p>
        </p:txBody>
      </p:sp>
    </p:spTree>
    <p:extLst>
      <p:ext uri="{BB962C8B-B14F-4D97-AF65-F5344CB8AC3E}">
        <p14:creationId xmlns:p14="http://schemas.microsoft.com/office/powerpoint/2010/main" val="19956737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to Presenter:  You may want to invite and introduce your office or building manager</a:t>
            </a:r>
            <a:r>
              <a:rPr lang="en-US" baseline="0" dirty="0"/>
              <a:t> to speak at this point.  Be sure to customize the typical information on this slide. </a:t>
            </a:r>
            <a:endParaRPr lang="en-US" dirty="0"/>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24</a:t>
            </a:fld>
            <a:endParaRPr lang="en-US" dirty="0"/>
          </a:p>
        </p:txBody>
      </p:sp>
    </p:spTree>
    <p:extLst>
      <p:ext uri="{BB962C8B-B14F-4D97-AF65-F5344CB8AC3E}">
        <p14:creationId xmlns:p14="http://schemas.microsoft.com/office/powerpoint/2010/main" val="176313790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25</a:t>
            </a:fld>
            <a:endParaRPr lang="en-US" dirty="0"/>
          </a:p>
        </p:txBody>
      </p:sp>
    </p:spTree>
    <p:extLst>
      <p:ext uri="{BB962C8B-B14F-4D97-AF65-F5344CB8AC3E}">
        <p14:creationId xmlns:p14="http://schemas.microsoft.com/office/powerpoint/2010/main" val="167570976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to Presenter:  You may want to invite and introduce your IT manager to speak at this point.  Include</a:t>
            </a:r>
            <a:r>
              <a:rPr lang="en-US" baseline="0" dirty="0"/>
              <a:t> on this slide important IT policies. </a:t>
            </a:r>
            <a:endParaRPr lang="en-US" dirty="0"/>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26</a:t>
            </a:fld>
            <a:endParaRPr lang="en-US" dirty="0"/>
          </a:p>
        </p:txBody>
      </p:sp>
    </p:spTree>
    <p:extLst>
      <p:ext uri="{BB962C8B-B14F-4D97-AF65-F5344CB8AC3E}">
        <p14:creationId xmlns:p14="http://schemas.microsoft.com/office/powerpoint/2010/main" val="75974374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27</a:t>
            </a:fld>
            <a:endParaRPr lang="en-US" dirty="0"/>
          </a:p>
        </p:txBody>
      </p:sp>
    </p:spTree>
    <p:extLst>
      <p:ext uri="{BB962C8B-B14F-4D97-AF65-F5344CB8AC3E}">
        <p14:creationId xmlns:p14="http://schemas.microsoft.com/office/powerpoint/2010/main" val="213084467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to Presenter:  Customize</a:t>
            </a:r>
            <a:r>
              <a:rPr lang="en-US" baseline="0" dirty="0"/>
              <a:t> this list of standard new-hire forms.  If you use a web-based self-service new-hire module, direct the new employees to the intranet site. </a:t>
            </a:r>
            <a:endParaRPr lang="en-US" dirty="0"/>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28</a:t>
            </a:fld>
            <a:endParaRPr lang="en-US" dirty="0"/>
          </a:p>
        </p:txBody>
      </p:sp>
    </p:spTree>
    <p:extLst>
      <p:ext uri="{BB962C8B-B14F-4D97-AF65-F5344CB8AC3E}">
        <p14:creationId xmlns:p14="http://schemas.microsoft.com/office/powerpoint/2010/main" val="45127383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29</a:t>
            </a:fld>
            <a:endParaRPr lang="en-US" dirty="0"/>
          </a:p>
        </p:txBody>
      </p:sp>
    </p:spTree>
    <p:extLst>
      <p:ext uri="{BB962C8B-B14F-4D97-AF65-F5344CB8AC3E}">
        <p14:creationId xmlns:p14="http://schemas.microsoft.com/office/powerpoint/2010/main" val="21410174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latin typeface="Arial" charset="0"/>
              </a:rPr>
              <a:t>Insert new employee names on slide.</a:t>
            </a:r>
          </a:p>
          <a:p>
            <a:endParaRPr lang="en-US" dirty="0">
              <a:latin typeface="Arial" charset="0"/>
            </a:endParaRPr>
          </a:p>
          <a:p>
            <a:r>
              <a:rPr lang="en-US" dirty="0">
                <a:latin typeface="Arial" charset="0"/>
              </a:rPr>
              <a:t>Note to Presenter:  Ask attendees to introduce themselves with answers to the following: What is your name? What department will you be in?  What is your position?  Anything else you would like to share with us?</a:t>
            </a:r>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3</a:t>
            </a:fld>
            <a:endParaRPr lang="en-US" dirty="0"/>
          </a:p>
        </p:txBody>
      </p:sp>
    </p:spTree>
    <p:extLst>
      <p:ext uri="{BB962C8B-B14F-4D97-AF65-F5344CB8AC3E}">
        <p14:creationId xmlns:p14="http://schemas.microsoft.com/office/powerpoint/2010/main" val="77950459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30</a:t>
            </a:fld>
            <a:endParaRPr lang="en-US" dirty="0"/>
          </a:p>
        </p:txBody>
      </p:sp>
    </p:spTree>
    <p:extLst>
      <p:ext uri="{BB962C8B-B14F-4D97-AF65-F5344CB8AC3E}">
        <p14:creationId xmlns:p14="http://schemas.microsoft.com/office/powerpoint/2010/main" val="20675263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4</a:t>
            </a:fld>
            <a:endParaRPr lang="en-US" dirty="0"/>
          </a:p>
        </p:txBody>
      </p:sp>
    </p:spTree>
    <p:extLst>
      <p:ext uri="{BB962C8B-B14F-4D97-AF65-F5344CB8AC3E}">
        <p14:creationId xmlns:p14="http://schemas.microsoft.com/office/powerpoint/2010/main" val="3199796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r>
              <a:rPr lang="en-US" dirty="0">
                <a:latin typeface="Arial" charset="0"/>
              </a:rPr>
              <a:t>Note to Presenter: Include on this slide key facts about the history of your company. You can communicate this information in a narrative format, a timeline format detailing the key milestones or even video/multimedia format.</a:t>
            </a:r>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5</a:t>
            </a:fld>
            <a:endParaRPr lang="en-US" dirty="0"/>
          </a:p>
        </p:txBody>
      </p:sp>
    </p:spTree>
    <p:extLst>
      <p:ext uri="{BB962C8B-B14F-4D97-AF65-F5344CB8AC3E}">
        <p14:creationId xmlns:p14="http://schemas.microsoft.com/office/powerpoint/2010/main" val="3130063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6</a:t>
            </a:fld>
            <a:endParaRPr lang="en-US" dirty="0"/>
          </a:p>
        </p:txBody>
      </p:sp>
    </p:spTree>
    <p:extLst>
      <p:ext uri="{BB962C8B-B14F-4D97-AF65-F5344CB8AC3E}">
        <p14:creationId xmlns:p14="http://schemas.microsoft.com/office/powerpoint/2010/main" val="20884600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to Presenter:  Include and review your organizational chart on this slide. </a:t>
            </a:r>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7</a:t>
            </a:fld>
            <a:endParaRPr lang="en-US" dirty="0"/>
          </a:p>
        </p:txBody>
      </p:sp>
    </p:spTree>
    <p:extLst>
      <p:ext uri="{BB962C8B-B14F-4D97-AF65-F5344CB8AC3E}">
        <p14:creationId xmlns:p14="http://schemas.microsoft.com/office/powerpoint/2010/main" val="21709941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8</a:t>
            </a:fld>
            <a:endParaRPr lang="en-US" dirty="0"/>
          </a:p>
        </p:txBody>
      </p:sp>
    </p:spTree>
    <p:extLst>
      <p:ext uri="{BB962C8B-B14F-4D97-AF65-F5344CB8AC3E}">
        <p14:creationId xmlns:p14="http://schemas.microsoft.com/office/powerpoint/2010/main" val="18673342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9</a:t>
            </a:fld>
            <a:endParaRPr lang="en-US" dirty="0"/>
          </a:p>
        </p:txBody>
      </p:sp>
    </p:spTree>
    <p:extLst>
      <p:ext uri="{BB962C8B-B14F-4D97-AF65-F5344CB8AC3E}">
        <p14:creationId xmlns:p14="http://schemas.microsoft.com/office/powerpoint/2010/main" val="18309022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02D20-F53B-40DB-A6E7-AD7BD45EEAB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C9A7D66-BA80-4EEE-B8C5-0237F66636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0CEA2060-0596-4633-9C7D-B61A0FB5725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76C6DBC-01DA-4896-8F28-F5290F0F882D}"/>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762628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DBB48-3661-480F-B8B3-C10C08E2229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1F9044E-D00C-4775-A57B-EE3CF28B83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756DDB-C8EF-4E38-A7A9-F911A9D7E6A7}"/>
              </a:ext>
            </a:extLst>
          </p:cNvPr>
          <p:cNvSpPr>
            <a:spLocks noGrp="1"/>
          </p:cNvSpPr>
          <p:nvPr>
            <p:ph type="dt" sz="half" idx="10"/>
          </p:nvPr>
        </p:nvSpPr>
        <p:spPr/>
        <p:txBody>
          <a:bodyPr/>
          <a:lstStyle/>
          <a:p>
            <a:fld id="{CCBBBFF5-32D7-4809-8B36-3F01B3F201AD}" type="datetime1">
              <a:rPr lang="en-US" smtClean="0"/>
              <a:t>8/5/2021</a:t>
            </a:fld>
            <a:endParaRPr lang="en-US" dirty="0"/>
          </a:p>
        </p:txBody>
      </p:sp>
      <p:sp>
        <p:nvSpPr>
          <p:cNvPr id="5" name="Footer Placeholder 4">
            <a:extLst>
              <a:ext uri="{FF2B5EF4-FFF2-40B4-BE49-F238E27FC236}">
                <a16:creationId xmlns:a16="http://schemas.microsoft.com/office/drawing/2014/main" id="{3F4D1334-907C-4B59-9348-3FFC27CE4E0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E8ECC4D-CA19-41FF-AEB8-1B34A627DB56}"/>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322839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6C4017-54FE-4D65-AFE7-79B0BDAE589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D249D5-58F0-4DD8-9E48-1AE5622BCC9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783FD3-8A7E-437C-9A42-C76DF38B5C15}"/>
              </a:ext>
            </a:extLst>
          </p:cNvPr>
          <p:cNvSpPr>
            <a:spLocks noGrp="1"/>
          </p:cNvSpPr>
          <p:nvPr>
            <p:ph type="dt" sz="half" idx="10"/>
          </p:nvPr>
        </p:nvSpPr>
        <p:spPr/>
        <p:txBody>
          <a:bodyPr/>
          <a:lstStyle/>
          <a:p>
            <a:fld id="{249D5367-5776-4DEA-99FB-6BE7850233BF}" type="datetime1">
              <a:rPr lang="en-US" smtClean="0"/>
              <a:t>8/5/2021</a:t>
            </a:fld>
            <a:endParaRPr lang="en-US" dirty="0"/>
          </a:p>
        </p:txBody>
      </p:sp>
      <p:sp>
        <p:nvSpPr>
          <p:cNvPr id="5" name="Footer Placeholder 4">
            <a:extLst>
              <a:ext uri="{FF2B5EF4-FFF2-40B4-BE49-F238E27FC236}">
                <a16:creationId xmlns:a16="http://schemas.microsoft.com/office/drawing/2014/main" id="{9B01F617-A822-4C24-8766-3B82FB1C8E7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7C5F4AF-722F-461F-B472-ED61CFB1DEC2}"/>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132734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6B575-A850-4C06-8B5D-8C65DCC37BC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138F4E-73F9-4DC5-B353-F60AD2BD86C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88B461-15DA-4DFF-8D58-B96458E32B6D}"/>
              </a:ext>
            </a:extLst>
          </p:cNvPr>
          <p:cNvSpPr>
            <a:spLocks noGrp="1"/>
          </p:cNvSpPr>
          <p:nvPr>
            <p:ph type="dt" sz="half" idx="10"/>
          </p:nvPr>
        </p:nvSpPr>
        <p:spPr/>
        <p:txBody>
          <a:bodyPr/>
          <a:lstStyle/>
          <a:p>
            <a:fld id="{B0B4A36B-6303-45B7-9206-903743AE8F04}" type="datetime1">
              <a:rPr lang="en-US" smtClean="0"/>
              <a:t>8/5/2021</a:t>
            </a:fld>
            <a:endParaRPr lang="en-US" dirty="0"/>
          </a:p>
        </p:txBody>
      </p:sp>
      <p:sp>
        <p:nvSpPr>
          <p:cNvPr id="5" name="Footer Placeholder 4">
            <a:extLst>
              <a:ext uri="{FF2B5EF4-FFF2-40B4-BE49-F238E27FC236}">
                <a16:creationId xmlns:a16="http://schemas.microsoft.com/office/drawing/2014/main" id="{EC7DEFFB-AF4C-4DFA-AC96-C18E3884E74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B8F933C-0281-46F6-9F87-446199BFCF3B}"/>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137933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B705E-CBDF-4C8C-AF7A-BAD15FA8991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C31C90A-5D31-4471-9807-F0051387CE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2D1424-70D8-4AF0-8C06-72AB1CA4A08C}"/>
              </a:ext>
            </a:extLst>
          </p:cNvPr>
          <p:cNvSpPr>
            <a:spLocks noGrp="1"/>
          </p:cNvSpPr>
          <p:nvPr>
            <p:ph type="dt" sz="half" idx="10"/>
          </p:nvPr>
        </p:nvSpPr>
        <p:spPr/>
        <p:txBody>
          <a:bodyPr/>
          <a:lstStyle/>
          <a:p>
            <a:fld id="{357DFF65-7F02-4F51-A266-C463948BB3F9}" type="datetime1">
              <a:rPr lang="en-US" smtClean="0"/>
              <a:t>8/5/2021</a:t>
            </a:fld>
            <a:endParaRPr lang="en-US" dirty="0"/>
          </a:p>
        </p:txBody>
      </p:sp>
      <p:sp>
        <p:nvSpPr>
          <p:cNvPr id="5" name="Footer Placeholder 4">
            <a:extLst>
              <a:ext uri="{FF2B5EF4-FFF2-40B4-BE49-F238E27FC236}">
                <a16:creationId xmlns:a16="http://schemas.microsoft.com/office/drawing/2014/main" id="{A297C34C-DAA9-4359-BF0E-289588CCD48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5FEA43-21EF-4615-A7FC-F7C4290980B9}"/>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2983778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EA2BC-9F29-46EC-9DD1-DF9E3B9E899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8748034-C477-4BD9-BA3D-7115082886A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FB8AF16-B271-4AE9-AD46-DE8882FBEC3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FB43A28-7CFD-4C4B-84E4-BA08F2771D16}"/>
              </a:ext>
            </a:extLst>
          </p:cNvPr>
          <p:cNvSpPr>
            <a:spLocks noGrp="1"/>
          </p:cNvSpPr>
          <p:nvPr>
            <p:ph type="dt" sz="half" idx="10"/>
          </p:nvPr>
        </p:nvSpPr>
        <p:spPr/>
        <p:txBody>
          <a:bodyPr/>
          <a:lstStyle/>
          <a:p>
            <a:fld id="{5C5E8BC7-C951-49CF-8733-962535FE6B41}" type="datetime1">
              <a:rPr lang="en-US" smtClean="0"/>
              <a:t>8/5/2021</a:t>
            </a:fld>
            <a:endParaRPr lang="en-US" dirty="0"/>
          </a:p>
        </p:txBody>
      </p:sp>
      <p:sp>
        <p:nvSpPr>
          <p:cNvPr id="6" name="Footer Placeholder 5">
            <a:extLst>
              <a:ext uri="{FF2B5EF4-FFF2-40B4-BE49-F238E27FC236}">
                <a16:creationId xmlns:a16="http://schemas.microsoft.com/office/drawing/2014/main" id="{1591AF9D-1B0B-40DD-900A-C1446AD60FC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B187F2A-A35B-4FF0-8993-23BCC2A59EE4}"/>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991869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B4B3C-D238-4FBC-8F3C-A7BAF1CEE10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C1BB14B-7D1F-409E-A09C-C88A7E45F9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6F92AE4-23B9-437A-AFFC-06CE46C759F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0D4F639-B40F-43AB-BA24-AB966F43D6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4A57499-6681-4AFF-A0AA-9C42ABCCE97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1276F88-9D46-4B58-B452-401F9544BE09}"/>
              </a:ext>
            </a:extLst>
          </p:cNvPr>
          <p:cNvSpPr>
            <a:spLocks noGrp="1"/>
          </p:cNvSpPr>
          <p:nvPr>
            <p:ph type="dt" sz="half" idx="10"/>
          </p:nvPr>
        </p:nvSpPr>
        <p:spPr/>
        <p:txBody>
          <a:bodyPr/>
          <a:lstStyle/>
          <a:p>
            <a:fld id="{66AFD466-588C-4AA6-AD7A-66FC6151CFB6}" type="datetime1">
              <a:rPr lang="en-US" smtClean="0"/>
              <a:t>8/5/2021</a:t>
            </a:fld>
            <a:endParaRPr lang="en-US" dirty="0"/>
          </a:p>
        </p:txBody>
      </p:sp>
      <p:sp>
        <p:nvSpPr>
          <p:cNvPr id="8" name="Footer Placeholder 7">
            <a:extLst>
              <a:ext uri="{FF2B5EF4-FFF2-40B4-BE49-F238E27FC236}">
                <a16:creationId xmlns:a16="http://schemas.microsoft.com/office/drawing/2014/main" id="{416CEF2C-84D2-4851-993D-A15406F828D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1E8F028B-88F2-47C4-A0E7-7F3ED05C6282}"/>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1861884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C555A-3048-4FD1-9C0A-8DF32E61734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B3B62C4-27F4-4F95-909E-A2E7DD48DCCC}"/>
              </a:ext>
            </a:extLst>
          </p:cNvPr>
          <p:cNvSpPr>
            <a:spLocks noGrp="1"/>
          </p:cNvSpPr>
          <p:nvPr>
            <p:ph type="dt" sz="half" idx="10"/>
          </p:nvPr>
        </p:nvSpPr>
        <p:spPr/>
        <p:txBody>
          <a:bodyPr/>
          <a:lstStyle/>
          <a:p>
            <a:fld id="{5DC1F1C4-B4CB-4502-A36D-360FC5884BEF}" type="datetime1">
              <a:rPr lang="en-US" smtClean="0"/>
              <a:t>8/5/2021</a:t>
            </a:fld>
            <a:endParaRPr lang="en-US" dirty="0"/>
          </a:p>
        </p:txBody>
      </p:sp>
      <p:sp>
        <p:nvSpPr>
          <p:cNvPr id="4" name="Footer Placeholder 3">
            <a:extLst>
              <a:ext uri="{FF2B5EF4-FFF2-40B4-BE49-F238E27FC236}">
                <a16:creationId xmlns:a16="http://schemas.microsoft.com/office/drawing/2014/main" id="{3A3E2D17-F54A-432A-BDAA-E02AB427E41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05F140A8-0D80-4322-9F88-C0B42A4C75D0}"/>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935801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92E774-879C-41C5-B2A7-69B875CFFD19}"/>
              </a:ext>
            </a:extLst>
          </p:cNvPr>
          <p:cNvSpPr>
            <a:spLocks noGrp="1"/>
          </p:cNvSpPr>
          <p:nvPr>
            <p:ph type="dt" sz="half" idx="10"/>
          </p:nvPr>
        </p:nvSpPr>
        <p:spPr/>
        <p:txBody>
          <a:bodyPr/>
          <a:lstStyle/>
          <a:p>
            <a:fld id="{74D594AC-0F05-4110-9597-22D3C540DDC3}" type="datetime1">
              <a:rPr lang="en-US" smtClean="0"/>
              <a:t>8/5/2021</a:t>
            </a:fld>
            <a:endParaRPr lang="en-US" dirty="0"/>
          </a:p>
        </p:txBody>
      </p:sp>
      <p:sp>
        <p:nvSpPr>
          <p:cNvPr id="3" name="Footer Placeholder 2">
            <a:extLst>
              <a:ext uri="{FF2B5EF4-FFF2-40B4-BE49-F238E27FC236}">
                <a16:creationId xmlns:a16="http://schemas.microsoft.com/office/drawing/2014/main" id="{3B14BE1C-99DB-497D-BAB9-4B3D8006925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908FBF4-4C9D-4C8B-A7C1-FDCFDD62B428}"/>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825404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B6358-B464-4DD0-91C1-B4E0B13795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A7C4D7B-52B0-43B6-8B5C-1940EC480E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4E1C20B-7BAA-42A0-A1E2-7E0E280F45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F49FF2-AEB3-4AB8-AD95-0DC14C88D608}"/>
              </a:ext>
            </a:extLst>
          </p:cNvPr>
          <p:cNvSpPr>
            <a:spLocks noGrp="1"/>
          </p:cNvSpPr>
          <p:nvPr>
            <p:ph type="dt" sz="half" idx="10"/>
          </p:nvPr>
        </p:nvSpPr>
        <p:spPr/>
        <p:txBody>
          <a:bodyPr/>
          <a:lstStyle/>
          <a:p>
            <a:fld id="{6B27A7C8-82D1-47E2-8E71-33E2D24B89A9}" type="datetime1">
              <a:rPr lang="en-US" smtClean="0"/>
              <a:t>8/5/2021</a:t>
            </a:fld>
            <a:endParaRPr lang="en-US" dirty="0"/>
          </a:p>
        </p:txBody>
      </p:sp>
      <p:sp>
        <p:nvSpPr>
          <p:cNvPr id="6" name="Footer Placeholder 5">
            <a:extLst>
              <a:ext uri="{FF2B5EF4-FFF2-40B4-BE49-F238E27FC236}">
                <a16:creationId xmlns:a16="http://schemas.microsoft.com/office/drawing/2014/main" id="{FB75F78D-80A4-47C7-A7A3-2346D20AF9C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3FE2265-CF4E-4617-A7D2-CF951F791240}"/>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274634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54917-34C3-4933-AE2F-E527FDCF32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6D402CE-DB31-4C74-BE62-16FFE2C4E7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8CBB90E6-C73C-44BC-BE79-84816FB7A9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EF99EA-6224-468B-81E7-4392BEAE1203}"/>
              </a:ext>
            </a:extLst>
          </p:cNvPr>
          <p:cNvSpPr>
            <a:spLocks noGrp="1"/>
          </p:cNvSpPr>
          <p:nvPr>
            <p:ph type="dt" sz="half" idx="10"/>
          </p:nvPr>
        </p:nvSpPr>
        <p:spPr/>
        <p:txBody>
          <a:bodyPr/>
          <a:lstStyle/>
          <a:p>
            <a:fld id="{3826278C-9917-43A4-84C2-EAF625D66A76}" type="datetime1">
              <a:rPr lang="en-US" smtClean="0"/>
              <a:t>8/5/2021</a:t>
            </a:fld>
            <a:endParaRPr lang="en-US" dirty="0"/>
          </a:p>
        </p:txBody>
      </p:sp>
      <p:sp>
        <p:nvSpPr>
          <p:cNvPr id="6" name="Footer Placeholder 5">
            <a:extLst>
              <a:ext uri="{FF2B5EF4-FFF2-40B4-BE49-F238E27FC236}">
                <a16:creationId xmlns:a16="http://schemas.microsoft.com/office/drawing/2014/main" id="{EB677679-D087-4E87-97D5-CF5FEFA7F15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A8E08AB-75E3-4304-9B3A-B25D2B0044C9}"/>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3971248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9A088BC-1497-42ED-A227-654F094A3B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97DC7AD-A758-44E3-803A-0315EA66A3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254148-D075-4219-BEF7-CAFD315755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3026FC-EF57-4B8D-ACFA-C86D7C0D14E6}" type="datetime1">
              <a:rPr lang="en-US" smtClean="0"/>
              <a:t>8/5/2021</a:t>
            </a:fld>
            <a:endParaRPr lang="en-US" dirty="0"/>
          </a:p>
        </p:txBody>
      </p:sp>
      <p:sp>
        <p:nvSpPr>
          <p:cNvPr id="5" name="Footer Placeholder 4">
            <a:extLst>
              <a:ext uri="{FF2B5EF4-FFF2-40B4-BE49-F238E27FC236}">
                <a16:creationId xmlns:a16="http://schemas.microsoft.com/office/drawing/2014/main" id="{48B10003-E77B-49AD-B444-59C5951F69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9286676C-4E5A-4913-AFD6-CA6BB30F57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625B40-28DA-43CD-A97E-EA3E1B04B7D2}" type="slidenum">
              <a:rPr lang="en-US" smtClean="0"/>
              <a:t>‹#›</a:t>
            </a:fld>
            <a:endParaRPr lang="en-US" dirty="0"/>
          </a:p>
        </p:txBody>
      </p:sp>
    </p:spTree>
    <p:extLst>
      <p:ext uri="{BB962C8B-B14F-4D97-AF65-F5344CB8AC3E}">
        <p14:creationId xmlns:p14="http://schemas.microsoft.com/office/powerpoint/2010/main" val="2939777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203DE33-2CD4-4CA8-9AF3-37C3B6513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0AF57B88-1D4C-41FA-A761-EC1DD10C35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1100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4">
            <a:extLst>
              <a:ext uri="{FF2B5EF4-FFF2-40B4-BE49-F238E27FC236}">
                <a16:creationId xmlns:a16="http://schemas.microsoft.com/office/drawing/2014/main" id="{D2548F45-5164-4ABB-8212-7F293FDED8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9565" y="2659404"/>
            <a:ext cx="4355594" cy="4040742"/>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descr="A group of people sitting around a table looking at a woman who is speaking. ">
            <a:extLst>
              <a:ext uri="{FF2B5EF4-FFF2-40B4-BE49-F238E27FC236}">
                <a16:creationId xmlns:a16="http://schemas.microsoft.com/office/drawing/2014/main" id="{23301606-DA84-46C1-9B88-890805B4BD25}"/>
              </a:ext>
            </a:extLst>
          </p:cNvPr>
          <p:cNvPicPr preferRelativeResize="0">
            <a:picLocks noChangeAspect="1"/>
          </p:cNvPicPr>
          <p:nvPr/>
        </p:nvPicPr>
        <p:blipFill rotWithShape="1">
          <a:blip r:embed="rId3">
            <a:extLst>
              <a:ext uri="{28A0092B-C50C-407E-A947-70E740481C1C}">
                <a14:useLocalDpi xmlns:a14="http://schemas.microsoft.com/office/drawing/2010/main" val="0"/>
              </a:ext>
            </a:extLst>
          </a:blip>
          <a:srcRect l="18254" r="2529"/>
          <a:stretch/>
        </p:blipFill>
        <p:spPr>
          <a:xfrm>
            <a:off x="4038599" y="10"/>
            <a:ext cx="8160026" cy="6875809"/>
          </a:xfrm>
          <a:prstGeom prst="rect">
            <a:avLst/>
          </a:prstGeom>
        </p:spPr>
      </p:pic>
      <p:sp>
        <p:nvSpPr>
          <p:cNvPr id="21" name="Freeform: Shape 16">
            <a:extLst>
              <a:ext uri="{FF2B5EF4-FFF2-40B4-BE49-F238E27FC236}">
                <a16:creationId xmlns:a16="http://schemas.microsoft.com/office/drawing/2014/main" id="{5E81CCFB-7BEF-4186-86FB-D09450B4D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 name="Subtitle 2">
            <a:extLst>
              <a:ext uri="{FF2B5EF4-FFF2-40B4-BE49-F238E27FC236}">
                <a16:creationId xmlns:a16="http://schemas.microsoft.com/office/drawing/2014/main" id="{79451EBB-5D3E-4977-AE35-40D81DB67EBF}"/>
              </a:ext>
            </a:extLst>
          </p:cNvPr>
          <p:cNvSpPr>
            <a:spLocks noGrp="1"/>
          </p:cNvSpPr>
          <p:nvPr>
            <p:ph type="title" idx="4294967295"/>
          </p:nvPr>
        </p:nvSpPr>
        <p:spPr>
          <a:xfrm>
            <a:off x="28575" y="744538"/>
            <a:ext cx="3557588" cy="138112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p>
            <a:pPr marL="0" marR="0" lvl="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FFFFFF"/>
                </a:solidFill>
                <a:effectLst/>
                <a:uLnTx/>
                <a:uFillTx/>
                <a:latin typeface="+mn-lt"/>
                <a:ea typeface="+mn-ea"/>
                <a:cs typeface="+mn-cs"/>
              </a:rPr>
              <a:t>NEW HIRE ORIENTATION</a:t>
            </a:r>
          </a:p>
        </p:txBody>
      </p:sp>
    </p:spTree>
    <p:extLst>
      <p:ext uri="{BB962C8B-B14F-4D97-AF65-F5344CB8AC3E}">
        <p14:creationId xmlns:p14="http://schemas.microsoft.com/office/powerpoint/2010/main" val="978428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Company Values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9283C963-5138-4798-8C23-88A5D89BA9EC}"/>
              </a:ext>
            </a:extLst>
          </p:cNvPr>
          <p:cNvSpPr>
            <a:spLocks noGrp="1"/>
          </p:cNvSpPr>
          <p:nvPr>
            <p:ph type="sldNum" sz="quarter" idx="12"/>
          </p:nvPr>
        </p:nvSpPr>
        <p:spPr/>
        <p:txBody>
          <a:bodyPr/>
          <a:lstStyle/>
          <a:p>
            <a:fld id="{7D625B40-28DA-43CD-A97E-EA3E1B04B7D2}" type="slidenum">
              <a:rPr lang="en-US" smtClean="0"/>
              <a:t>10</a:t>
            </a:fld>
            <a:endParaRPr lang="en-US" dirty="0"/>
          </a:p>
        </p:txBody>
      </p:sp>
    </p:spTree>
    <p:extLst>
      <p:ext uri="{BB962C8B-B14F-4D97-AF65-F5344CB8AC3E}">
        <p14:creationId xmlns:p14="http://schemas.microsoft.com/office/powerpoint/2010/main" val="23521728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Code of Ethics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D8F8D238-7A7D-46B9-BEEE-5CC31AE588D6}"/>
              </a:ext>
            </a:extLst>
          </p:cNvPr>
          <p:cNvSpPr>
            <a:spLocks noGrp="1"/>
          </p:cNvSpPr>
          <p:nvPr>
            <p:ph type="sldNum" sz="quarter" idx="12"/>
          </p:nvPr>
        </p:nvSpPr>
        <p:spPr/>
        <p:txBody>
          <a:bodyPr/>
          <a:lstStyle/>
          <a:p>
            <a:fld id="{7D625B40-28DA-43CD-A97E-EA3E1B04B7D2}" type="slidenum">
              <a:rPr lang="en-US" smtClean="0"/>
              <a:t>11</a:t>
            </a:fld>
            <a:endParaRPr lang="en-US" dirty="0"/>
          </a:p>
        </p:txBody>
      </p:sp>
    </p:spTree>
    <p:extLst>
      <p:ext uri="{BB962C8B-B14F-4D97-AF65-F5344CB8AC3E}">
        <p14:creationId xmlns:p14="http://schemas.microsoft.com/office/powerpoint/2010/main" val="2959451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52CBE9DD-B8F0-4746-BDB6-594AFAE28A99}"/>
              </a:ext>
            </a:extLst>
          </p:cNvPr>
          <p:cNvSpPr>
            <a:spLocks noGrp="1"/>
          </p:cNvSpPr>
          <p:nvPr>
            <p:ph type="sldNum" sz="quarter" idx="12"/>
          </p:nvPr>
        </p:nvSpPr>
        <p:spPr/>
        <p:txBody>
          <a:bodyPr/>
          <a:lstStyle/>
          <a:p>
            <a:fld id="{7D625B40-28DA-43CD-A97E-EA3E1B04B7D2}" type="slidenum">
              <a:rPr lang="en-US" smtClean="0"/>
              <a:t>12</a:t>
            </a:fld>
            <a:endParaRPr lang="en-US" dirty="0"/>
          </a:p>
        </p:txBody>
      </p:sp>
    </p:spTree>
    <p:extLst>
      <p:ext uri="{BB962C8B-B14F-4D97-AF65-F5344CB8AC3E}">
        <p14:creationId xmlns:p14="http://schemas.microsoft.com/office/powerpoint/2010/main" val="1586831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Employee Benefits</a:t>
            </a:r>
          </a:p>
        </p:txBody>
      </p:sp>
      <p:sp>
        <p:nvSpPr>
          <p:cNvPr id="5" name="Text Placeholder 2">
            <a:extLst>
              <a:ext uri="{FF2B5EF4-FFF2-40B4-BE49-F238E27FC236}">
                <a16:creationId xmlns:a16="http://schemas.microsoft.com/office/drawing/2014/main" id="{46E9797E-4E1F-4874-85F3-C7BB6D1089EB}"/>
              </a:ext>
            </a:extLst>
          </p:cNvPr>
          <p:cNvSpPr>
            <a:spLocks noGrp="1"/>
          </p:cNvSpPr>
          <p:nvPr>
            <p:ph idx="1"/>
          </p:nvPr>
        </p:nvSpPr>
        <p:spPr>
          <a:xfrm>
            <a:off x="838200" y="2248249"/>
            <a:ext cx="10515600" cy="3928713"/>
          </a:xfrm>
        </p:spPr>
        <p:txBody>
          <a:bodyPr>
            <a:normAutofit/>
          </a:bodyPr>
          <a:lstStyle/>
          <a:p>
            <a:pPr marL="0" indent="0">
              <a:buNone/>
            </a:pPr>
            <a:r>
              <a:rPr lang="en-US" sz="2400" dirty="0"/>
              <a:t>Legally provided or mandated benefits are those required by federal and state laws. These include:</a:t>
            </a:r>
            <a:br>
              <a:rPr lang="en-US" sz="2400" dirty="0"/>
            </a:br>
            <a:br>
              <a:rPr lang="en-US" sz="2400" dirty="0"/>
            </a:br>
            <a:endParaRPr lang="en-US" sz="2400" dirty="0"/>
          </a:p>
          <a:p>
            <a:pPr marL="171450" indent="-171450">
              <a:buFont typeface="Wingdings" panose="05000000000000000000" pitchFamily="2" charset="2"/>
              <a:buChar char="Ø"/>
            </a:pPr>
            <a:r>
              <a:rPr lang="en-US" sz="2400" dirty="0"/>
              <a:t>Social Security</a:t>
            </a:r>
          </a:p>
          <a:p>
            <a:pPr marL="171450" indent="-171450">
              <a:buFont typeface="Wingdings" panose="05000000000000000000" pitchFamily="2" charset="2"/>
              <a:buChar char="Ø"/>
            </a:pPr>
            <a:r>
              <a:rPr lang="en-US" sz="2400" dirty="0"/>
              <a:t>Medicare</a:t>
            </a:r>
          </a:p>
          <a:p>
            <a:pPr marL="171450" indent="-171450">
              <a:buFont typeface="Wingdings" panose="05000000000000000000" pitchFamily="2" charset="2"/>
              <a:buChar char="Ø"/>
            </a:pPr>
            <a:r>
              <a:rPr lang="en-US" sz="2400" dirty="0"/>
              <a:t>Workers’ compensation insurance</a:t>
            </a:r>
          </a:p>
          <a:p>
            <a:pPr marL="171450" indent="-171450">
              <a:buFont typeface="Wingdings" panose="05000000000000000000" pitchFamily="2" charset="2"/>
              <a:buChar char="Ø"/>
            </a:pPr>
            <a:r>
              <a:rPr lang="en-US" sz="2400" dirty="0"/>
              <a:t>Unemployment insurance</a:t>
            </a:r>
          </a:p>
        </p:txBody>
      </p:sp>
      <p:sp>
        <p:nvSpPr>
          <p:cNvPr id="6" name="Slide Number Placeholder 5">
            <a:extLst>
              <a:ext uri="{FF2B5EF4-FFF2-40B4-BE49-F238E27FC236}">
                <a16:creationId xmlns:a16="http://schemas.microsoft.com/office/drawing/2014/main" id="{DA911C26-3477-40B5-A9B1-AFAD912086D4}"/>
              </a:ext>
            </a:extLst>
          </p:cNvPr>
          <p:cNvSpPr>
            <a:spLocks noGrp="1"/>
          </p:cNvSpPr>
          <p:nvPr>
            <p:ph type="sldNum" sz="quarter" idx="12"/>
          </p:nvPr>
        </p:nvSpPr>
        <p:spPr/>
        <p:txBody>
          <a:bodyPr/>
          <a:lstStyle/>
          <a:p>
            <a:fld id="{7D625B40-28DA-43CD-A97E-EA3E1B04B7D2}" type="slidenum">
              <a:rPr lang="en-US" smtClean="0"/>
              <a:t>13</a:t>
            </a:fld>
            <a:endParaRPr lang="en-US" dirty="0"/>
          </a:p>
        </p:txBody>
      </p:sp>
    </p:spTree>
    <p:extLst>
      <p:ext uri="{BB962C8B-B14F-4D97-AF65-F5344CB8AC3E}">
        <p14:creationId xmlns:p14="http://schemas.microsoft.com/office/powerpoint/2010/main" val="14520901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Employee Benefits (cont.)</a:t>
            </a:r>
          </a:p>
        </p:txBody>
      </p:sp>
      <p:sp>
        <p:nvSpPr>
          <p:cNvPr id="5" name="Text Placeholder 2">
            <a:extLst>
              <a:ext uri="{FF2B5EF4-FFF2-40B4-BE49-F238E27FC236}">
                <a16:creationId xmlns:a16="http://schemas.microsoft.com/office/drawing/2014/main" id="{B2845F46-ACB6-4F21-ACFB-3B9FD4FC7B8B}"/>
              </a:ext>
            </a:extLst>
          </p:cNvPr>
          <p:cNvSpPr>
            <a:spLocks noGrp="1"/>
          </p:cNvSpPr>
          <p:nvPr>
            <p:ph idx="1"/>
          </p:nvPr>
        </p:nvSpPr>
        <p:spPr>
          <a:xfrm>
            <a:off x="838200" y="2005012"/>
            <a:ext cx="10515600" cy="4351338"/>
          </a:xfrm>
        </p:spPr>
        <p:txBody>
          <a:bodyPr>
            <a:normAutofit/>
          </a:bodyPr>
          <a:lstStyle/>
          <a:p>
            <a:pPr marL="0" indent="0">
              <a:buNone/>
            </a:pPr>
            <a:r>
              <a:rPr lang="en-US" sz="2400" dirty="0"/>
              <a:t>Benefits that [Company Name] provides voluntarily and for which the company and employees share the cost include:</a:t>
            </a:r>
          </a:p>
          <a:p>
            <a:pPr marL="0" indent="0">
              <a:buNone/>
            </a:pPr>
            <a:endParaRPr lang="en-US" sz="2400" dirty="0"/>
          </a:p>
          <a:p>
            <a:pPr marL="171450" indent="-171450">
              <a:buFont typeface="Wingdings" panose="05000000000000000000" pitchFamily="2" charset="2"/>
              <a:buChar char="Ø"/>
            </a:pPr>
            <a:r>
              <a:rPr lang="en-US" sz="2400" dirty="0"/>
              <a:t>Health insurance</a:t>
            </a:r>
          </a:p>
          <a:p>
            <a:pPr marL="171450" indent="-171450">
              <a:buFont typeface="Wingdings" panose="05000000000000000000" pitchFamily="2" charset="2"/>
              <a:buChar char="Ø"/>
            </a:pPr>
            <a:r>
              <a:rPr lang="en-US" sz="2400" dirty="0"/>
              <a:t>Prescription drug insurance</a:t>
            </a:r>
          </a:p>
          <a:p>
            <a:pPr marL="171450" indent="-171450">
              <a:buFont typeface="Wingdings" panose="05000000000000000000" pitchFamily="2" charset="2"/>
              <a:buChar char="Ø"/>
            </a:pPr>
            <a:r>
              <a:rPr lang="en-US" sz="2400" dirty="0"/>
              <a:t>Dental insurance</a:t>
            </a:r>
          </a:p>
          <a:p>
            <a:pPr marL="171450" indent="-171450">
              <a:buFont typeface="Wingdings" panose="05000000000000000000" pitchFamily="2" charset="2"/>
              <a:buChar char="Ø"/>
            </a:pPr>
            <a:r>
              <a:rPr lang="en-US" sz="2400" dirty="0"/>
              <a:t>Vision insurance</a:t>
            </a:r>
          </a:p>
          <a:p>
            <a:pPr marL="171450" indent="-171450">
              <a:buFont typeface="Wingdings" panose="05000000000000000000" pitchFamily="2" charset="2"/>
              <a:buChar char="Ø"/>
            </a:pPr>
            <a:r>
              <a:rPr lang="en-US" sz="2400" dirty="0"/>
              <a:t>Long-term care insurance</a:t>
            </a:r>
          </a:p>
          <a:p>
            <a:pPr marL="171450" indent="-171450">
              <a:buFont typeface="Wingdings" panose="05000000000000000000" pitchFamily="2" charset="2"/>
              <a:buChar char="Ø"/>
            </a:pPr>
            <a:r>
              <a:rPr lang="en-US" sz="2400" dirty="0"/>
              <a:t>Commuter benefits (parking, van pools, mass transit tokens)</a:t>
            </a:r>
          </a:p>
        </p:txBody>
      </p:sp>
      <p:sp>
        <p:nvSpPr>
          <p:cNvPr id="6" name="Slide Number Placeholder 5">
            <a:extLst>
              <a:ext uri="{FF2B5EF4-FFF2-40B4-BE49-F238E27FC236}">
                <a16:creationId xmlns:a16="http://schemas.microsoft.com/office/drawing/2014/main" id="{8EE92C30-73A7-4202-B196-158E2365494E}"/>
              </a:ext>
            </a:extLst>
          </p:cNvPr>
          <p:cNvSpPr>
            <a:spLocks noGrp="1"/>
          </p:cNvSpPr>
          <p:nvPr>
            <p:ph type="sldNum" sz="quarter" idx="12"/>
          </p:nvPr>
        </p:nvSpPr>
        <p:spPr/>
        <p:txBody>
          <a:bodyPr/>
          <a:lstStyle/>
          <a:p>
            <a:fld id="{7D625B40-28DA-43CD-A97E-EA3E1B04B7D2}" type="slidenum">
              <a:rPr lang="en-US" smtClean="0"/>
              <a:t>14</a:t>
            </a:fld>
            <a:endParaRPr lang="en-US" dirty="0"/>
          </a:p>
        </p:txBody>
      </p:sp>
    </p:spTree>
    <p:extLst>
      <p:ext uri="{BB962C8B-B14F-4D97-AF65-F5344CB8AC3E}">
        <p14:creationId xmlns:p14="http://schemas.microsoft.com/office/powerpoint/2010/main" val="38883798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Employee Benefits (cont.)</a:t>
            </a:r>
          </a:p>
        </p:txBody>
      </p:sp>
      <p:sp>
        <p:nvSpPr>
          <p:cNvPr id="7" name="Text Placeholder 2">
            <a:extLst>
              <a:ext uri="{FF2B5EF4-FFF2-40B4-BE49-F238E27FC236}">
                <a16:creationId xmlns:a16="http://schemas.microsoft.com/office/drawing/2014/main" id="{AB8AF982-BC95-44ED-BF6B-FF2A9A7BB7D8}"/>
              </a:ext>
            </a:extLst>
          </p:cNvPr>
          <p:cNvSpPr>
            <a:spLocks noGrp="1"/>
          </p:cNvSpPr>
          <p:nvPr>
            <p:ph idx="1"/>
          </p:nvPr>
        </p:nvSpPr>
        <p:spPr>
          <a:xfrm>
            <a:off x="838200" y="2005012"/>
            <a:ext cx="10515600" cy="4351338"/>
          </a:xfrm>
        </p:spPr>
        <p:txBody>
          <a:bodyPr>
            <a:normAutofit/>
          </a:bodyPr>
          <a:lstStyle/>
          <a:p>
            <a:pPr marL="0" indent="0">
              <a:buNone/>
            </a:pPr>
            <a:r>
              <a:rPr lang="en-US" sz="2400" dirty="0"/>
              <a:t>Benefits that [Company Name] provides voluntarily and for which the company pays 100% of the the cost include:</a:t>
            </a:r>
          </a:p>
          <a:p>
            <a:pPr marL="0" indent="0">
              <a:buNone/>
            </a:pPr>
            <a:endParaRPr lang="en-US" sz="2400" dirty="0"/>
          </a:p>
          <a:p>
            <a:pPr marL="171450" indent="-171450">
              <a:buFont typeface="Wingdings" panose="05000000000000000000" pitchFamily="2" charset="2"/>
              <a:buChar char="Ø"/>
            </a:pPr>
            <a:r>
              <a:rPr lang="en-US" sz="2400" dirty="0"/>
              <a:t>Retirement/pension plan (a defined benefits plan)</a:t>
            </a:r>
          </a:p>
          <a:p>
            <a:pPr marL="171450" indent="-171450">
              <a:buFont typeface="Wingdings" panose="05000000000000000000" pitchFamily="2" charset="2"/>
              <a:buChar char="Ø"/>
            </a:pPr>
            <a:r>
              <a:rPr lang="en-US" sz="2400" dirty="0"/>
              <a:t>Employer match on employee 401(k) contributions</a:t>
            </a:r>
          </a:p>
          <a:p>
            <a:pPr marL="171450" indent="-171450">
              <a:buFont typeface="Wingdings" panose="05000000000000000000" pitchFamily="2" charset="2"/>
              <a:buChar char="Ø"/>
            </a:pPr>
            <a:r>
              <a:rPr lang="en-US" sz="2400" dirty="0"/>
              <a:t>Term life insurance</a:t>
            </a:r>
          </a:p>
          <a:p>
            <a:pPr marL="171450" indent="-171450">
              <a:buFont typeface="Wingdings" panose="05000000000000000000" pitchFamily="2" charset="2"/>
              <a:buChar char="Ø"/>
            </a:pPr>
            <a:r>
              <a:rPr lang="en-US" sz="2400" dirty="0"/>
              <a:t>Accidental death and dismemberment insurance</a:t>
            </a:r>
          </a:p>
          <a:p>
            <a:pPr marL="171450" indent="-171450">
              <a:buFont typeface="Wingdings" panose="05000000000000000000" pitchFamily="2" charset="2"/>
              <a:buChar char="Ø"/>
            </a:pPr>
            <a:r>
              <a:rPr lang="en-US" sz="2400" dirty="0"/>
              <a:t>Short-term disability insurance</a:t>
            </a:r>
          </a:p>
          <a:p>
            <a:pPr marL="171450" indent="-171450">
              <a:buFont typeface="Wingdings" panose="05000000000000000000" pitchFamily="2" charset="2"/>
              <a:buChar char="Ø"/>
            </a:pPr>
            <a:r>
              <a:rPr lang="en-US" sz="2400" dirty="0"/>
              <a:t>Long-term disability insurance</a:t>
            </a:r>
          </a:p>
        </p:txBody>
      </p:sp>
      <p:sp>
        <p:nvSpPr>
          <p:cNvPr id="8" name="Slide Number Placeholder 7">
            <a:extLst>
              <a:ext uri="{FF2B5EF4-FFF2-40B4-BE49-F238E27FC236}">
                <a16:creationId xmlns:a16="http://schemas.microsoft.com/office/drawing/2014/main" id="{9E8844C1-19BC-4EE9-BBC8-9FD62B9389AD}"/>
              </a:ext>
            </a:extLst>
          </p:cNvPr>
          <p:cNvSpPr>
            <a:spLocks noGrp="1"/>
          </p:cNvSpPr>
          <p:nvPr>
            <p:ph type="sldNum" sz="quarter" idx="12"/>
          </p:nvPr>
        </p:nvSpPr>
        <p:spPr/>
        <p:txBody>
          <a:bodyPr/>
          <a:lstStyle/>
          <a:p>
            <a:fld id="{7D625B40-28DA-43CD-A97E-EA3E1B04B7D2}" type="slidenum">
              <a:rPr lang="en-US" smtClean="0"/>
              <a:t>15</a:t>
            </a:fld>
            <a:endParaRPr lang="en-US" dirty="0"/>
          </a:p>
        </p:txBody>
      </p:sp>
    </p:spTree>
    <p:extLst>
      <p:ext uri="{BB962C8B-B14F-4D97-AF65-F5344CB8AC3E}">
        <p14:creationId xmlns:p14="http://schemas.microsoft.com/office/powerpoint/2010/main" val="37748883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Employee Benefits (cont.)</a:t>
            </a:r>
          </a:p>
        </p:txBody>
      </p:sp>
      <p:sp>
        <p:nvSpPr>
          <p:cNvPr id="7" name="Text Placeholder 2">
            <a:extLst>
              <a:ext uri="{FF2B5EF4-FFF2-40B4-BE49-F238E27FC236}">
                <a16:creationId xmlns:a16="http://schemas.microsoft.com/office/drawing/2014/main" id="{328CA98D-5D2E-4A7B-8388-AB00FCB35FBF}"/>
              </a:ext>
            </a:extLst>
          </p:cNvPr>
          <p:cNvSpPr>
            <a:spLocks noGrp="1"/>
          </p:cNvSpPr>
          <p:nvPr>
            <p:ph idx="1"/>
          </p:nvPr>
        </p:nvSpPr>
        <p:spPr>
          <a:xfrm>
            <a:off x="838200" y="2005012"/>
            <a:ext cx="10515600" cy="4351338"/>
          </a:xfrm>
        </p:spPr>
        <p:txBody>
          <a:bodyPr>
            <a:normAutofit/>
          </a:bodyPr>
          <a:lstStyle/>
          <a:p>
            <a:pPr marL="0" indent="0">
              <a:buNone/>
            </a:pPr>
            <a:r>
              <a:rPr lang="en-US" sz="2400" dirty="0"/>
              <a:t>Other benefits that [Company Name] provides voluntarily and for which the company pays 100% of the cost include:</a:t>
            </a:r>
            <a:br>
              <a:rPr lang="en-US" sz="2400" dirty="0"/>
            </a:br>
            <a:endParaRPr lang="en-US" sz="2400" dirty="0"/>
          </a:p>
          <a:p>
            <a:pPr marL="171450" indent="-171450">
              <a:buFont typeface="Wingdings" panose="05000000000000000000" pitchFamily="2" charset="2"/>
              <a:buChar char="Ø"/>
            </a:pPr>
            <a:r>
              <a:rPr lang="en-US" sz="2400" dirty="0"/>
              <a:t>Incentive bonuses</a:t>
            </a:r>
          </a:p>
          <a:p>
            <a:pPr marL="171450" indent="-171450">
              <a:buFont typeface="Wingdings" panose="05000000000000000000" pitchFamily="2" charset="2"/>
              <a:buChar char="Ø"/>
            </a:pPr>
            <a:r>
              <a:rPr lang="en-US" sz="2400" dirty="0"/>
              <a:t>Paid time off</a:t>
            </a:r>
          </a:p>
          <a:p>
            <a:pPr marL="1027057" lvl="1" indent="-285750">
              <a:buFont typeface="Arial" panose="020B0604020202020204" pitchFamily="34" charset="0"/>
              <a:buChar char="•"/>
            </a:pPr>
            <a:r>
              <a:rPr lang="en-US" dirty="0"/>
              <a:t>Vacation leave</a:t>
            </a:r>
          </a:p>
          <a:p>
            <a:pPr marL="1027057" lvl="1" indent="-285750">
              <a:buFont typeface="Arial" panose="020B0604020202020204" pitchFamily="34" charset="0"/>
              <a:buChar char="•"/>
            </a:pPr>
            <a:r>
              <a:rPr lang="en-US" dirty="0"/>
              <a:t>Sick leave</a:t>
            </a:r>
          </a:p>
          <a:p>
            <a:pPr marL="1027057" lvl="1" indent="-285750">
              <a:buFont typeface="Arial" panose="020B0604020202020204" pitchFamily="34" charset="0"/>
              <a:buChar char="•"/>
            </a:pPr>
            <a:r>
              <a:rPr lang="en-US" dirty="0"/>
              <a:t>Holidays</a:t>
            </a:r>
          </a:p>
          <a:p>
            <a:pPr marL="1027057" lvl="1" indent="-285750">
              <a:buFont typeface="Arial" panose="020B0604020202020204" pitchFamily="34" charset="0"/>
              <a:buChar char="•"/>
            </a:pPr>
            <a:r>
              <a:rPr lang="en-US" dirty="0"/>
              <a:t>Personal days</a:t>
            </a:r>
          </a:p>
          <a:p>
            <a:pPr marL="1027057" lvl="1" indent="-285750">
              <a:buFont typeface="Arial" panose="020B0604020202020204" pitchFamily="34" charset="0"/>
              <a:buChar char="•"/>
            </a:pPr>
            <a:r>
              <a:rPr lang="en-US" dirty="0"/>
              <a:t>Bereavement leave</a:t>
            </a:r>
          </a:p>
          <a:p>
            <a:pPr marL="1027057" lvl="1" indent="-285750">
              <a:buFont typeface="Arial" panose="020B0604020202020204" pitchFamily="34" charset="0"/>
              <a:buChar char="•"/>
            </a:pPr>
            <a:r>
              <a:rPr lang="en-US" dirty="0"/>
              <a:t>Paid weather-related emergency closing leave</a:t>
            </a:r>
          </a:p>
        </p:txBody>
      </p:sp>
      <p:sp>
        <p:nvSpPr>
          <p:cNvPr id="8" name="Slide Number Placeholder 7">
            <a:extLst>
              <a:ext uri="{FF2B5EF4-FFF2-40B4-BE49-F238E27FC236}">
                <a16:creationId xmlns:a16="http://schemas.microsoft.com/office/drawing/2014/main" id="{A6B7C6C8-60BC-4BE1-8618-43093FBC4CB2}"/>
              </a:ext>
            </a:extLst>
          </p:cNvPr>
          <p:cNvSpPr>
            <a:spLocks noGrp="1"/>
          </p:cNvSpPr>
          <p:nvPr>
            <p:ph type="sldNum" sz="quarter" idx="12"/>
          </p:nvPr>
        </p:nvSpPr>
        <p:spPr/>
        <p:txBody>
          <a:bodyPr/>
          <a:lstStyle/>
          <a:p>
            <a:fld id="{7D625B40-28DA-43CD-A97E-EA3E1B04B7D2}" type="slidenum">
              <a:rPr lang="en-US" smtClean="0"/>
              <a:t>16</a:t>
            </a:fld>
            <a:endParaRPr lang="en-US" dirty="0"/>
          </a:p>
        </p:txBody>
      </p:sp>
    </p:spTree>
    <p:extLst>
      <p:ext uri="{BB962C8B-B14F-4D97-AF65-F5344CB8AC3E}">
        <p14:creationId xmlns:p14="http://schemas.microsoft.com/office/powerpoint/2010/main" val="42065419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Employee Benefits (cont.)</a:t>
            </a:r>
          </a:p>
        </p:txBody>
      </p:sp>
      <p:sp>
        <p:nvSpPr>
          <p:cNvPr id="7" name="Text Placeholder 2">
            <a:extLst>
              <a:ext uri="{FF2B5EF4-FFF2-40B4-BE49-F238E27FC236}">
                <a16:creationId xmlns:a16="http://schemas.microsoft.com/office/drawing/2014/main" id="{9E6E3F7E-1F1C-4873-B4A9-C9878BFE93AD}"/>
              </a:ext>
            </a:extLst>
          </p:cNvPr>
          <p:cNvSpPr>
            <a:spLocks noGrp="1"/>
          </p:cNvSpPr>
          <p:nvPr>
            <p:ph idx="1"/>
          </p:nvPr>
        </p:nvSpPr>
        <p:spPr>
          <a:xfrm>
            <a:off x="838200" y="1825625"/>
            <a:ext cx="10515600" cy="4667250"/>
          </a:xfrm>
        </p:spPr>
        <p:txBody>
          <a:bodyPr>
            <a:noAutofit/>
          </a:bodyPr>
          <a:lstStyle/>
          <a:p>
            <a:pPr marL="0" indent="0">
              <a:buNone/>
            </a:pPr>
            <a:r>
              <a:rPr lang="en-US" sz="2400" dirty="0"/>
              <a:t>Additional benefits that [Company Name] provides voluntarily and for which the company pays 100% of the cost include:</a:t>
            </a:r>
            <a:br>
              <a:rPr lang="en-US" sz="2400" dirty="0"/>
            </a:br>
            <a:endParaRPr lang="en-US" sz="2400" dirty="0"/>
          </a:p>
          <a:p>
            <a:pPr marL="628650" lvl="1" indent="-171450">
              <a:buFont typeface="Wingdings" panose="05000000000000000000" pitchFamily="2" charset="2"/>
              <a:buChar char="Ø"/>
            </a:pPr>
            <a:r>
              <a:rPr lang="en-US" dirty="0"/>
              <a:t>Tuition assistance (up to $5,250 tax-free per year)</a:t>
            </a:r>
          </a:p>
          <a:p>
            <a:pPr marL="628650" lvl="1" indent="-171450">
              <a:buFont typeface="Wingdings" panose="05000000000000000000" pitchFamily="2" charset="2"/>
              <a:buChar char="Ø"/>
            </a:pPr>
            <a:r>
              <a:rPr lang="en-US" dirty="0"/>
              <a:t>Employee assistance program (EAP)</a:t>
            </a:r>
          </a:p>
          <a:p>
            <a:pPr marL="628650" lvl="1" indent="-171450">
              <a:buFont typeface="Wingdings" panose="05000000000000000000" pitchFamily="2" charset="2"/>
              <a:buChar char="Ø"/>
            </a:pPr>
            <a:r>
              <a:rPr lang="en-US" dirty="0"/>
              <a:t>Onsite fitness center</a:t>
            </a:r>
          </a:p>
          <a:p>
            <a:pPr marL="628650" lvl="1" indent="-171450">
              <a:buFont typeface="Wingdings" panose="05000000000000000000" pitchFamily="2" charset="2"/>
              <a:buChar char="Ø"/>
            </a:pPr>
            <a:r>
              <a:rPr lang="en-US" dirty="0"/>
              <a:t>Onsite child care center</a:t>
            </a:r>
          </a:p>
          <a:p>
            <a:pPr marL="628650" lvl="1" indent="-171450">
              <a:buFont typeface="Wingdings" panose="05000000000000000000" pitchFamily="2" charset="2"/>
              <a:buChar char="Ø"/>
            </a:pPr>
            <a:r>
              <a:rPr lang="en-US" dirty="0"/>
              <a:t>Computer purchase assistance</a:t>
            </a:r>
          </a:p>
          <a:p>
            <a:pPr marL="628650" lvl="1" indent="-171450">
              <a:buFont typeface="Wingdings" panose="05000000000000000000" pitchFamily="2" charset="2"/>
              <a:buChar char="Ø"/>
            </a:pPr>
            <a:r>
              <a:rPr lang="en-US" dirty="0"/>
              <a:t>Scholarships for children of employees</a:t>
            </a:r>
          </a:p>
          <a:p>
            <a:pPr marL="628650" lvl="1" indent="-171450">
              <a:buFont typeface="Wingdings" panose="05000000000000000000" pitchFamily="2" charset="2"/>
              <a:buChar char="Ø"/>
            </a:pPr>
            <a:r>
              <a:rPr lang="en-US" dirty="0"/>
              <a:t>Paid sabbaticals</a:t>
            </a:r>
          </a:p>
          <a:p>
            <a:pPr marL="628650" lvl="1" indent="-171450">
              <a:buFont typeface="Wingdings" panose="05000000000000000000" pitchFamily="2" charset="2"/>
              <a:buChar char="Ø"/>
            </a:pPr>
            <a:r>
              <a:rPr lang="en-US" dirty="0"/>
              <a:t>Direct deposit of pay</a:t>
            </a:r>
          </a:p>
          <a:p>
            <a:pPr marL="628650" lvl="1" indent="-171450">
              <a:buFont typeface="Wingdings" panose="05000000000000000000" pitchFamily="2" charset="2"/>
              <a:buChar char="Ø"/>
            </a:pPr>
            <a:r>
              <a:rPr lang="en-US" dirty="0"/>
              <a:t>Social gatherings (holiday party, summer picnic)</a:t>
            </a:r>
          </a:p>
        </p:txBody>
      </p:sp>
      <p:sp>
        <p:nvSpPr>
          <p:cNvPr id="8" name="Slide Number Placeholder 7">
            <a:extLst>
              <a:ext uri="{FF2B5EF4-FFF2-40B4-BE49-F238E27FC236}">
                <a16:creationId xmlns:a16="http://schemas.microsoft.com/office/drawing/2014/main" id="{9767DC49-9D70-4DEA-A4C2-758D1AE1EF95}"/>
              </a:ext>
            </a:extLst>
          </p:cNvPr>
          <p:cNvSpPr>
            <a:spLocks noGrp="1"/>
          </p:cNvSpPr>
          <p:nvPr>
            <p:ph type="sldNum" sz="quarter" idx="12"/>
          </p:nvPr>
        </p:nvSpPr>
        <p:spPr/>
        <p:txBody>
          <a:bodyPr/>
          <a:lstStyle/>
          <a:p>
            <a:fld id="{7D625B40-28DA-43CD-A97E-EA3E1B04B7D2}" type="slidenum">
              <a:rPr lang="en-US" smtClean="0"/>
              <a:t>17</a:t>
            </a:fld>
            <a:endParaRPr lang="en-US" dirty="0"/>
          </a:p>
        </p:txBody>
      </p:sp>
    </p:spTree>
    <p:extLst>
      <p:ext uri="{BB962C8B-B14F-4D97-AF65-F5344CB8AC3E}">
        <p14:creationId xmlns:p14="http://schemas.microsoft.com/office/powerpoint/2010/main" val="33796536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Employee Benefits (cont.)</a:t>
            </a:r>
          </a:p>
        </p:txBody>
      </p:sp>
      <p:sp>
        <p:nvSpPr>
          <p:cNvPr id="8" name="Text Placeholder 2">
            <a:extLst>
              <a:ext uri="{FF2B5EF4-FFF2-40B4-BE49-F238E27FC236}">
                <a16:creationId xmlns:a16="http://schemas.microsoft.com/office/drawing/2014/main" id="{D3B4D581-B575-43B7-9601-78CC0D43E86B}"/>
              </a:ext>
            </a:extLst>
          </p:cNvPr>
          <p:cNvSpPr>
            <a:spLocks noGrp="1"/>
          </p:cNvSpPr>
          <p:nvPr>
            <p:ph idx="1"/>
          </p:nvPr>
        </p:nvSpPr>
        <p:spPr>
          <a:xfrm>
            <a:off x="838200" y="2187574"/>
            <a:ext cx="10515600" cy="4351338"/>
          </a:xfrm>
        </p:spPr>
        <p:txBody>
          <a:bodyPr/>
          <a:lstStyle/>
          <a:p>
            <a:pPr marL="0" indent="0">
              <a:buNone/>
            </a:pPr>
            <a:r>
              <a:rPr lang="en-US" sz="2400" dirty="0"/>
              <a:t>In addition, [Company Name] sponsors and pays the administration fees for the following benefit plans that employees may participate in by making contributions:</a:t>
            </a:r>
          </a:p>
          <a:p>
            <a:pPr marL="0" indent="0">
              <a:buNone/>
            </a:pPr>
            <a:endParaRPr lang="en-US" sz="2400" dirty="0"/>
          </a:p>
          <a:p>
            <a:pPr marL="171450" indent="-171450">
              <a:buFont typeface="Wingdings" panose="05000000000000000000" pitchFamily="2" charset="2"/>
              <a:buChar char="Ø"/>
            </a:pPr>
            <a:r>
              <a:rPr lang="en-US" sz="2400" dirty="0"/>
              <a:t>401(k) savings and retirement plan</a:t>
            </a:r>
          </a:p>
          <a:p>
            <a:pPr marL="171450" indent="-171450">
              <a:buFont typeface="Wingdings" panose="05000000000000000000" pitchFamily="2" charset="2"/>
              <a:buChar char="Ø"/>
            </a:pPr>
            <a:r>
              <a:rPr lang="en-US" sz="2400" dirty="0"/>
              <a:t>Health savings account </a:t>
            </a:r>
          </a:p>
          <a:p>
            <a:pPr marL="171450" indent="-171450">
              <a:buFont typeface="Wingdings" panose="05000000000000000000" pitchFamily="2" charset="2"/>
              <a:buChar char="Ø"/>
            </a:pPr>
            <a:r>
              <a:rPr lang="en-US" sz="2400" dirty="0"/>
              <a:t>Health flexible spending account</a:t>
            </a:r>
          </a:p>
          <a:p>
            <a:pPr marL="171450" indent="-171450">
              <a:buFont typeface="Wingdings" panose="05000000000000000000" pitchFamily="2" charset="2"/>
              <a:buChar char="Ø"/>
            </a:pPr>
            <a:r>
              <a:rPr lang="en-US" sz="2400" dirty="0"/>
              <a:t>Dependent care flexible spending account</a:t>
            </a:r>
          </a:p>
          <a:p>
            <a:endParaRPr lang="en-US" sz="1600" dirty="0"/>
          </a:p>
        </p:txBody>
      </p:sp>
      <p:sp>
        <p:nvSpPr>
          <p:cNvPr id="6" name="Slide Number Placeholder 5">
            <a:extLst>
              <a:ext uri="{FF2B5EF4-FFF2-40B4-BE49-F238E27FC236}">
                <a16:creationId xmlns:a16="http://schemas.microsoft.com/office/drawing/2014/main" id="{86E848B2-6164-439D-B402-DCD98ABECC42}"/>
              </a:ext>
            </a:extLst>
          </p:cNvPr>
          <p:cNvSpPr>
            <a:spLocks noGrp="1"/>
          </p:cNvSpPr>
          <p:nvPr>
            <p:ph type="sldNum" sz="quarter" idx="12"/>
          </p:nvPr>
        </p:nvSpPr>
        <p:spPr/>
        <p:txBody>
          <a:bodyPr/>
          <a:lstStyle/>
          <a:p>
            <a:fld id="{7D625B40-28DA-43CD-A97E-EA3E1B04B7D2}" type="slidenum">
              <a:rPr lang="en-US" smtClean="0"/>
              <a:t>18</a:t>
            </a:fld>
            <a:endParaRPr lang="en-US" dirty="0"/>
          </a:p>
        </p:txBody>
      </p:sp>
    </p:spTree>
    <p:extLst>
      <p:ext uri="{BB962C8B-B14F-4D97-AF65-F5344CB8AC3E}">
        <p14:creationId xmlns:p14="http://schemas.microsoft.com/office/powerpoint/2010/main" val="9222583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19</a:t>
            </a:fld>
            <a:endParaRPr lang="en-US" dirty="0"/>
          </a:p>
        </p:txBody>
      </p:sp>
    </p:spTree>
    <p:extLst>
      <p:ext uri="{BB962C8B-B14F-4D97-AF65-F5344CB8AC3E}">
        <p14:creationId xmlns:p14="http://schemas.microsoft.com/office/powerpoint/2010/main" val="2905326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3386E7E-6334-4532-8C09-D11134519BD9}"/>
              </a:ext>
            </a:extLst>
          </p:cNvPr>
          <p:cNvSpPr txBox="1">
            <a:spLocks noGrp="1"/>
          </p:cNvSpPr>
          <p:nvPr>
            <p:ph type="title" idx="4294967295"/>
          </p:nvPr>
        </p:nvSpPr>
        <p:spPr>
          <a:xfrm>
            <a:off x="4141714" y="2921168"/>
            <a:ext cx="3908571" cy="10156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schemeClr val="accent1">
                    <a:lumMod val="50000"/>
                  </a:schemeClr>
                </a:solidFill>
                <a:effectLst/>
                <a:uLnTx/>
                <a:uFillTx/>
                <a:latin typeface="+mn-lt"/>
                <a:ea typeface="+mn-ea"/>
                <a:cs typeface="+mn-cs"/>
              </a:rPr>
              <a:t>WELCOME!</a:t>
            </a: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Rectangle 6">
            <a:extLst>
              <a:ext uri="{FF2B5EF4-FFF2-40B4-BE49-F238E27FC236}">
                <a16:creationId xmlns:a16="http://schemas.microsoft.com/office/drawing/2014/main" id="{A0175800-1188-46F2-BEC3-F872D70031EC}"/>
              </a:ext>
              <a:ext uri="{C183D7F6-B498-43B3-948B-1728B52AA6E4}">
                <adec:decorative xmlns:adec="http://schemas.microsoft.com/office/drawing/2017/decorative" val="1"/>
              </a:ext>
            </a:extLst>
          </p:cNvPr>
          <p:cNvSpPr/>
          <p:nvPr/>
        </p:nvSpPr>
        <p:spPr>
          <a:xfrm>
            <a:off x="838199" y="201336"/>
            <a:ext cx="10515600" cy="9144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Slide Number Placeholder 7">
            <a:extLst>
              <a:ext uri="{FF2B5EF4-FFF2-40B4-BE49-F238E27FC236}">
                <a16:creationId xmlns:a16="http://schemas.microsoft.com/office/drawing/2014/main" id="{848A368C-E846-4D0E-9267-4DB457635958}"/>
              </a:ext>
            </a:extLst>
          </p:cNvPr>
          <p:cNvSpPr>
            <a:spLocks noGrp="1"/>
          </p:cNvSpPr>
          <p:nvPr>
            <p:ph type="sldNum" sz="quarter" idx="12"/>
          </p:nvPr>
        </p:nvSpPr>
        <p:spPr/>
        <p:txBody>
          <a:bodyPr/>
          <a:lstStyle/>
          <a:p>
            <a:fld id="{7D625B40-28DA-43CD-A97E-EA3E1B04B7D2}" type="slidenum">
              <a:rPr lang="en-US" smtClean="0"/>
              <a:t>2</a:t>
            </a:fld>
            <a:endParaRPr lang="en-US" dirty="0"/>
          </a:p>
        </p:txBody>
      </p:sp>
    </p:spTree>
    <p:extLst>
      <p:ext uri="{BB962C8B-B14F-4D97-AF65-F5344CB8AC3E}">
        <p14:creationId xmlns:p14="http://schemas.microsoft.com/office/powerpoint/2010/main" val="19125163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Payroll</a:t>
            </a:r>
          </a:p>
        </p:txBody>
      </p:sp>
      <p:sp>
        <p:nvSpPr>
          <p:cNvPr id="5" name="Text Placeholder 2">
            <a:extLst>
              <a:ext uri="{FF2B5EF4-FFF2-40B4-BE49-F238E27FC236}">
                <a16:creationId xmlns:a16="http://schemas.microsoft.com/office/drawing/2014/main" id="{C52F7344-434A-4533-874E-F1B475FC40EF}"/>
              </a:ext>
            </a:extLst>
          </p:cNvPr>
          <p:cNvSpPr>
            <a:spLocks noGrp="1"/>
          </p:cNvSpPr>
          <p:nvPr>
            <p:ph idx="1"/>
          </p:nvPr>
        </p:nvSpPr>
        <p:spPr>
          <a:xfrm>
            <a:off x="838200" y="2718033"/>
            <a:ext cx="10515600" cy="3458930"/>
          </a:xfrm>
        </p:spPr>
        <p:txBody>
          <a:bodyPr>
            <a:normAutofit/>
          </a:bodyPr>
          <a:lstStyle/>
          <a:p>
            <a:pPr marL="171450" indent="-171450">
              <a:buFont typeface="Wingdings" panose="05000000000000000000" pitchFamily="2" charset="2"/>
              <a:buChar char="Ø"/>
            </a:pPr>
            <a:r>
              <a:rPr lang="en-US" sz="2400" dirty="0"/>
              <a:t>Biweekly payroll</a:t>
            </a:r>
          </a:p>
          <a:p>
            <a:pPr marL="171450" indent="-171450">
              <a:buFont typeface="Wingdings" panose="05000000000000000000" pitchFamily="2" charset="2"/>
              <a:buChar char="Ø"/>
            </a:pPr>
            <a:r>
              <a:rPr lang="en-US" sz="2400" dirty="0"/>
              <a:t>Pay day: every other Friday</a:t>
            </a:r>
          </a:p>
          <a:p>
            <a:pPr marL="171450" indent="-171450">
              <a:buFont typeface="Wingdings" panose="05000000000000000000" pitchFamily="2" charset="2"/>
              <a:buChar char="Ø"/>
            </a:pPr>
            <a:r>
              <a:rPr lang="en-US" sz="2400" dirty="0"/>
              <a:t>Electronic time sheets/recordkeeping</a:t>
            </a:r>
          </a:p>
          <a:p>
            <a:pPr marL="171450" indent="-171450">
              <a:buFont typeface="Wingdings" panose="05000000000000000000" pitchFamily="2" charset="2"/>
              <a:buChar char="Ø"/>
            </a:pPr>
            <a:r>
              <a:rPr lang="en-US" sz="2400"/>
              <a:t>Direct deposit</a:t>
            </a:r>
            <a:endParaRPr lang="en-US" sz="2400" dirty="0"/>
          </a:p>
        </p:txBody>
      </p:sp>
      <p:sp>
        <p:nvSpPr>
          <p:cNvPr id="6" name="Slide Number Placeholder 5">
            <a:extLst>
              <a:ext uri="{FF2B5EF4-FFF2-40B4-BE49-F238E27FC236}">
                <a16:creationId xmlns:a16="http://schemas.microsoft.com/office/drawing/2014/main" id="{B6843BB4-647F-4DF4-8C00-61471E98BD7C}"/>
              </a:ext>
            </a:extLst>
          </p:cNvPr>
          <p:cNvSpPr>
            <a:spLocks noGrp="1"/>
          </p:cNvSpPr>
          <p:nvPr>
            <p:ph type="sldNum" sz="quarter" idx="12"/>
          </p:nvPr>
        </p:nvSpPr>
        <p:spPr/>
        <p:txBody>
          <a:bodyPr/>
          <a:lstStyle/>
          <a:p>
            <a:fld id="{7D625B40-28DA-43CD-A97E-EA3E1B04B7D2}" type="slidenum">
              <a:rPr lang="en-US" smtClean="0"/>
              <a:t>20</a:t>
            </a:fld>
            <a:endParaRPr lang="en-US" dirty="0"/>
          </a:p>
        </p:txBody>
      </p:sp>
    </p:spTree>
    <p:extLst>
      <p:ext uri="{BB962C8B-B14F-4D97-AF65-F5344CB8AC3E}">
        <p14:creationId xmlns:p14="http://schemas.microsoft.com/office/powerpoint/2010/main" val="2073082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7A08C18A-E5AB-4FEC-984A-D3B794A1AF9B}"/>
              </a:ext>
            </a:extLst>
          </p:cNvPr>
          <p:cNvSpPr>
            <a:spLocks noGrp="1"/>
          </p:cNvSpPr>
          <p:nvPr>
            <p:ph type="sldNum" sz="quarter" idx="12"/>
          </p:nvPr>
        </p:nvSpPr>
        <p:spPr/>
        <p:txBody>
          <a:bodyPr/>
          <a:lstStyle/>
          <a:p>
            <a:fld id="{7D625B40-28DA-43CD-A97E-EA3E1B04B7D2}" type="slidenum">
              <a:rPr lang="en-US" smtClean="0"/>
              <a:t>21</a:t>
            </a:fld>
            <a:endParaRPr lang="en-US" dirty="0"/>
          </a:p>
        </p:txBody>
      </p:sp>
    </p:spTree>
    <p:extLst>
      <p:ext uri="{BB962C8B-B14F-4D97-AF65-F5344CB8AC3E}">
        <p14:creationId xmlns:p14="http://schemas.microsoft.com/office/powerpoint/2010/main" val="9788714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Policies and Procedures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DBF536B7-6015-4A47-9EE3-197B89475BC3}"/>
              </a:ext>
            </a:extLst>
          </p:cNvPr>
          <p:cNvSpPr>
            <a:spLocks noGrp="1"/>
          </p:cNvSpPr>
          <p:nvPr>
            <p:ph type="sldNum" sz="quarter" idx="12"/>
          </p:nvPr>
        </p:nvSpPr>
        <p:spPr/>
        <p:txBody>
          <a:bodyPr/>
          <a:lstStyle/>
          <a:p>
            <a:fld id="{7D625B40-28DA-43CD-A97E-EA3E1B04B7D2}" type="slidenum">
              <a:rPr lang="en-US" smtClean="0"/>
              <a:t>22</a:t>
            </a:fld>
            <a:endParaRPr lang="en-US" dirty="0"/>
          </a:p>
        </p:txBody>
      </p:sp>
    </p:spTree>
    <p:extLst>
      <p:ext uri="{BB962C8B-B14F-4D97-AF65-F5344CB8AC3E}">
        <p14:creationId xmlns:p14="http://schemas.microsoft.com/office/powerpoint/2010/main" val="6925783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FA163516-0F24-4801-AFE8-E4D028EEEE8B}"/>
              </a:ext>
            </a:extLst>
          </p:cNvPr>
          <p:cNvSpPr>
            <a:spLocks noGrp="1"/>
          </p:cNvSpPr>
          <p:nvPr>
            <p:ph type="sldNum" sz="quarter" idx="12"/>
          </p:nvPr>
        </p:nvSpPr>
        <p:spPr/>
        <p:txBody>
          <a:bodyPr/>
          <a:lstStyle/>
          <a:p>
            <a:fld id="{7D625B40-28DA-43CD-A97E-EA3E1B04B7D2}" type="slidenum">
              <a:rPr lang="en-US" smtClean="0"/>
              <a:t>23</a:t>
            </a:fld>
            <a:endParaRPr lang="en-US" dirty="0"/>
          </a:p>
        </p:txBody>
      </p:sp>
    </p:spTree>
    <p:extLst>
      <p:ext uri="{BB962C8B-B14F-4D97-AF65-F5344CB8AC3E}">
        <p14:creationId xmlns:p14="http://schemas.microsoft.com/office/powerpoint/2010/main" val="10575646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Building and Administrative Services </a:t>
            </a:r>
          </a:p>
        </p:txBody>
      </p:sp>
      <p:sp>
        <p:nvSpPr>
          <p:cNvPr id="5" name="Text Placeholder 2">
            <a:extLst>
              <a:ext uri="{FF2B5EF4-FFF2-40B4-BE49-F238E27FC236}">
                <a16:creationId xmlns:a16="http://schemas.microsoft.com/office/drawing/2014/main" id="{D8ED2937-BBB7-4A77-91A9-EED4BE557D57}"/>
              </a:ext>
            </a:extLst>
          </p:cNvPr>
          <p:cNvSpPr>
            <a:spLocks noGrp="1"/>
          </p:cNvSpPr>
          <p:nvPr>
            <p:ph idx="1"/>
          </p:nvPr>
        </p:nvSpPr>
        <p:spPr>
          <a:xfrm>
            <a:off x="838200" y="2374083"/>
            <a:ext cx="10515600" cy="4118791"/>
          </a:xfrm>
        </p:spPr>
        <p:txBody>
          <a:bodyPr>
            <a:normAutofit/>
          </a:bodyPr>
          <a:lstStyle/>
          <a:p>
            <a:pPr marL="171450" indent="-171450">
              <a:buFont typeface="Wingdings" panose="05000000000000000000" pitchFamily="2" charset="2"/>
              <a:buChar char="Ø"/>
            </a:pPr>
            <a:r>
              <a:rPr lang="en-US" sz="2400" dirty="0"/>
              <a:t>Department contacts: names and job duties</a:t>
            </a:r>
          </a:p>
          <a:p>
            <a:pPr marL="171450" indent="-171450">
              <a:buFont typeface="Wingdings" panose="05000000000000000000" pitchFamily="2" charset="2"/>
              <a:buChar char="Ø"/>
            </a:pPr>
            <a:r>
              <a:rPr lang="en-US" sz="2400" dirty="0"/>
              <a:t>Severe weather closing hotline</a:t>
            </a:r>
          </a:p>
          <a:p>
            <a:pPr marL="171450" indent="-171450">
              <a:buFont typeface="Wingdings" panose="05000000000000000000" pitchFamily="2" charset="2"/>
              <a:buChar char="Ø"/>
            </a:pPr>
            <a:r>
              <a:rPr lang="en-US" sz="2400" dirty="0"/>
              <a:t>Operations emergency hotline</a:t>
            </a:r>
          </a:p>
          <a:p>
            <a:pPr marL="171450" indent="-171450">
              <a:buFont typeface="Wingdings" panose="05000000000000000000" pitchFamily="2" charset="2"/>
              <a:buChar char="Ø"/>
            </a:pPr>
            <a:r>
              <a:rPr lang="en-US" sz="2400" dirty="0"/>
              <a:t>Office key/badge</a:t>
            </a:r>
          </a:p>
          <a:p>
            <a:pPr marL="171450" indent="-171450">
              <a:buFont typeface="Wingdings" panose="05000000000000000000" pitchFamily="2" charset="2"/>
              <a:buChar char="Ø"/>
            </a:pPr>
            <a:r>
              <a:rPr lang="en-US" sz="2400" dirty="0"/>
              <a:t>Parking</a:t>
            </a:r>
          </a:p>
          <a:p>
            <a:pPr marL="171450" indent="-171450">
              <a:buFont typeface="Wingdings" panose="05000000000000000000" pitchFamily="2" charset="2"/>
              <a:buChar char="Ø"/>
            </a:pPr>
            <a:r>
              <a:rPr lang="en-US" sz="2400" dirty="0"/>
              <a:t>Reserving conference rooms/meeting space</a:t>
            </a:r>
          </a:p>
          <a:p>
            <a:pPr marL="171450" indent="-171450">
              <a:buFont typeface="Wingdings" panose="05000000000000000000" pitchFamily="2" charset="2"/>
              <a:buChar char="Ø"/>
            </a:pPr>
            <a:r>
              <a:rPr lang="en-US" sz="2400" dirty="0"/>
              <a:t>Other service requests</a:t>
            </a:r>
          </a:p>
        </p:txBody>
      </p:sp>
      <p:sp>
        <p:nvSpPr>
          <p:cNvPr id="6" name="Slide Number Placeholder 5">
            <a:extLst>
              <a:ext uri="{FF2B5EF4-FFF2-40B4-BE49-F238E27FC236}">
                <a16:creationId xmlns:a16="http://schemas.microsoft.com/office/drawing/2014/main" id="{3706BF6D-A777-4B4B-BB07-513A8B67A86E}"/>
              </a:ext>
            </a:extLst>
          </p:cNvPr>
          <p:cNvSpPr>
            <a:spLocks noGrp="1"/>
          </p:cNvSpPr>
          <p:nvPr>
            <p:ph type="sldNum" sz="quarter" idx="12"/>
          </p:nvPr>
        </p:nvSpPr>
        <p:spPr/>
        <p:txBody>
          <a:bodyPr/>
          <a:lstStyle/>
          <a:p>
            <a:fld id="{7D625B40-28DA-43CD-A97E-EA3E1B04B7D2}" type="slidenum">
              <a:rPr lang="en-US" smtClean="0"/>
              <a:t>24</a:t>
            </a:fld>
            <a:endParaRPr lang="en-US" dirty="0"/>
          </a:p>
        </p:txBody>
      </p:sp>
    </p:spTree>
    <p:extLst>
      <p:ext uri="{BB962C8B-B14F-4D97-AF65-F5344CB8AC3E}">
        <p14:creationId xmlns:p14="http://schemas.microsoft.com/office/powerpoint/2010/main" val="23592386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DEAC252B-F820-4236-92D2-6A937C38746D}"/>
              </a:ext>
            </a:extLst>
          </p:cNvPr>
          <p:cNvSpPr>
            <a:spLocks noGrp="1"/>
          </p:cNvSpPr>
          <p:nvPr>
            <p:ph type="sldNum" sz="quarter" idx="12"/>
          </p:nvPr>
        </p:nvSpPr>
        <p:spPr/>
        <p:txBody>
          <a:bodyPr/>
          <a:lstStyle/>
          <a:p>
            <a:fld id="{7D625B40-28DA-43CD-A97E-EA3E1B04B7D2}" type="slidenum">
              <a:rPr lang="en-US" smtClean="0"/>
              <a:t>25</a:t>
            </a:fld>
            <a:endParaRPr lang="en-US" dirty="0"/>
          </a:p>
        </p:txBody>
      </p:sp>
    </p:spTree>
    <p:extLst>
      <p:ext uri="{BB962C8B-B14F-4D97-AF65-F5344CB8AC3E}">
        <p14:creationId xmlns:p14="http://schemas.microsoft.com/office/powerpoint/2010/main" val="24766332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Information Technology Services</a:t>
            </a:r>
          </a:p>
        </p:txBody>
      </p:sp>
      <p:sp>
        <p:nvSpPr>
          <p:cNvPr id="5" name="Text Placeholder 2">
            <a:extLst>
              <a:ext uri="{FF2B5EF4-FFF2-40B4-BE49-F238E27FC236}">
                <a16:creationId xmlns:a16="http://schemas.microsoft.com/office/drawing/2014/main" id="{C5058AF2-8D1D-4D6D-B128-198FD2D2F7B2}"/>
              </a:ext>
            </a:extLst>
          </p:cNvPr>
          <p:cNvSpPr>
            <a:spLocks noGrp="1"/>
          </p:cNvSpPr>
          <p:nvPr>
            <p:ph idx="1"/>
          </p:nvPr>
        </p:nvSpPr>
        <p:spPr>
          <a:xfrm>
            <a:off x="838200" y="2701255"/>
            <a:ext cx="10515600" cy="3475708"/>
          </a:xfrm>
        </p:spPr>
        <p:txBody>
          <a:bodyPr/>
          <a:lstStyle/>
          <a:p>
            <a:pPr marL="171450" indent="-171450">
              <a:buFont typeface="Wingdings" panose="05000000000000000000" pitchFamily="2" charset="2"/>
              <a:buChar char="Ø"/>
            </a:pPr>
            <a:r>
              <a:rPr lang="en-US" sz="2400" dirty="0"/>
              <a:t>Software</a:t>
            </a:r>
          </a:p>
          <a:p>
            <a:pPr marL="171450" indent="-171450">
              <a:buFont typeface="Wingdings" panose="05000000000000000000" pitchFamily="2" charset="2"/>
              <a:buChar char="Ø"/>
            </a:pPr>
            <a:r>
              <a:rPr lang="en-US" sz="2400" dirty="0"/>
              <a:t>Network and drives</a:t>
            </a:r>
          </a:p>
          <a:p>
            <a:pPr marL="171450" indent="-171450">
              <a:buFont typeface="Wingdings" panose="05000000000000000000" pitchFamily="2" charset="2"/>
              <a:buChar char="Ø"/>
            </a:pPr>
            <a:r>
              <a:rPr lang="en-US" sz="2400" dirty="0"/>
              <a:t>Help desk information</a:t>
            </a:r>
          </a:p>
          <a:p>
            <a:pPr marL="171450" indent="-171450">
              <a:buFont typeface="Wingdings" panose="05000000000000000000" pitchFamily="2" charset="2"/>
              <a:buChar char="Ø"/>
            </a:pPr>
            <a:r>
              <a:rPr lang="en-US" sz="2400" dirty="0"/>
              <a:t>Submitting a help desk ticket</a:t>
            </a:r>
          </a:p>
          <a:p>
            <a:pPr marL="171450" indent="-171450">
              <a:buFont typeface="Wingdings" panose="05000000000000000000" pitchFamily="2" charset="2"/>
              <a:buChar char="Ø"/>
            </a:pPr>
            <a:r>
              <a:rPr lang="en-US" sz="2400" dirty="0"/>
              <a:t>Department contacts: names and job duties</a:t>
            </a:r>
          </a:p>
          <a:p>
            <a:pPr marL="171450" indent="-171450">
              <a:buFont typeface="Wingdings" panose="05000000000000000000" pitchFamily="2" charset="2"/>
              <a:buChar char="Ø"/>
            </a:pPr>
            <a:endParaRPr lang="en-US" sz="1800" dirty="0"/>
          </a:p>
        </p:txBody>
      </p:sp>
      <p:sp>
        <p:nvSpPr>
          <p:cNvPr id="6" name="Slide Number Placeholder 5">
            <a:extLst>
              <a:ext uri="{FF2B5EF4-FFF2-40B4-BE49-F238E27FC236}">
                <a16:creationId xmlns:a16="http://schemas.microsoft.com/office/drawing/2014/main" id="{E1C62A07-0107-4DBF-BD28-EF787B915F2F}"/>
              </a:ext>
            </a:extLst>
          </p:cNvPr>
          <p:cNvSpPr>
            <a:spLocks noGrp="1"/>
          </p:cNvSpPr>
          <p:nvPr>
            <p:ph type="sldNum" sz="quarter" idx="12"/>
          </p:nvPr>
        </p:nvSpPr>
        <p:spPr/>
        <p:txBody>
          <a:bodyPr/>
          <a:lstStyle/>
          <a:p>
            <a:fld id="{7D625B40-28DA-43CD-A97E-EA3E1B04B7D2}" type="slidenum">
              <a:rPr lang="en-US" smtClean="0"/>
              <a:t>26</a:t>
            </a:fld>
            <a:endParaRPr lang="en-US" dirty="0"/>
          </a:p>
        </p:txBody>
      </p:sp>
    </p:spTree>
    <p:extLst>
      <p:ext uri="{BB962C8B-B14F-4D97-AF65-F5344CB8AC3E}">
        <p14:creationId xmlns:p14="http://schemas.microsoft.com/office/powerpoint/2010/main" val="37896646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DAE9B077-241D-45E6-80EE-5FAE5271278D}"/>
              </a:ext>
            </a:extLst>
          </p:cNvPr>
          <p:cNvSpPr>
            <a:spLocks noGrp="1"/>
          </p:cNvSpPr>
          <p:nvPr>
            <p:ph type="sldNum" sz="quarter" idx="12"/>
          </p:nvPr>
        </p:nvSpPr>
        <p:spPr/>
        <p:txBody>
          <a:bodyPr/>
          <a:lstStyle/>
          <a:p>
            <a:fld id="{7D625B40-28DA-43CD-A97E-EA3E1B04B7D2}" type="slidenum">
              <a:rPr lang="en-US" smtClean="0"/>
              <a:t>27</a:t>
            </a:fld>
            <a:endParaRPr lang="en-US" dirty="0"/>
          </a:p>
        </p:txBody>
      </p:sp>
    </p:spTree>
    <p:extLst>
      <p:ext uri="{BB962C8B-B14F-4D97-AF65-F5344CB8AC3E}">
        <p14:creationId xmlns:p14="http://schemas.microsoft.com/office/powerpoint/2010/main" val="23206802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New-Hire Paperwork</a:t>
            </a:r>
          </a:p>
        </p:txBody>
      </p:sp>
      <p:sp>
        <p:nvSpPr>
          <p:cNvPr id="5" name="Text Placeholder 2">
            <a:extLst>
              <a:ext uri="{FF2B5EF4-FFF2-40B4-BE49-F238E27FC236}">
                <a16:creationId xmlns:a16="http://schemas.microsoft.com/office/drawing/2014/main" id="{874741A2-8E94-49C8-8DE1-B0386817F9BA}"/>
              </a:ext>
            </a:extLst>
          </p:cNvPr>
          <p:cNvSpPr>
            <a:spLocks noGrp="1"/>
          </p:cNvSpPr>
          <p:nvPr>
            <p:ph idx="1"/>
          </p:nvPr>
        </p:nvSpPr>
        <p:spPr>
          <a:xfrm>
            <a:off x="838200" y="2323749"/>
            <a:ext cx="10515600" cy="3853213"/>
          </a:xfrm>
        </p:spPr>
        <p:txBody>
          <a:bodyPr>
            <a:normAutofit/>
          </a:bodyPr>
          <a:lstStyle/>
          <a:p>
            <a:pPr marL="171450" indent="-171450">
              <a:buFont typeface="Wingdings" panose="05000000000000000000" pitchFamily="2" charset="2"/>
              <a:buChar char="Ø"/>
            </a:pPr>
            <a:r>
              <a:rPr lang="en-US" sz="2400" dirty="0"/>
              <a:t>Form I-9 </a:t>
            </a:r>
          </a:p>
          <a:p>
            <a:pPr marL="171450" indent="-171450">
              <a:buFont typeface="Wingdings" panose="05000000000000000000" pitchFamily="2" charset="2"/>
              <a:buChar char="Ø"/>
            </a:pPr>
            <a:r>
              <a:rPr lang="en-US" sz="2400" dirty="0"/>
              <a:t>Signed offer and acknowledgement letter</a:t>
            </a:r>
          </a:p>
          <a:p>
            <a:pPr marL="171450" indent="-171450">
              <a:buFont typeface="Wingdings" panose="05000000000000000000" pitchFamily="2" charset="2"/>
              <a:buChar char="Ø"/>
            </a:pPr>
            <a:r>
              <a:rPr lang="en-US" sz="2400" dirty="0"/>
              <a:t>Employee data form</a:t>
            </a:r>
          </a:p>
          <a:p>
            <a:pPr marL="171450" indent="-171450">
              <a:buFont typeface="Wingdings" panose="05000000000000000000" pitchFamily="2" charset="2"/>
              <a:buChar char="Ø"/>
            </a:pPr>
            <a:r>
              <a:rPr lang="en-US" sz="2400" dirty="0"/>
              <a:t>W-4 and state tax withholding form(s)</a:t>
            </a:r>
          </a:p>
          <a:p>
            <a:pPr marL="171450" indent="-171450">
              <a:buFont typeface="Wingdings" panose="05000000000000000000" pitchFamily="2" charset="2"/>
              <a:buChar char="Ø"/>
            </a:pPr>
            <a:r>
              <a:rPr lang="en-US" sz="2400" dirty="0"/>
              <a:t>Direct deposit form</a:t>
            </a:r>
          </a:p>
          <a:p>
            <a:pPr marL="171450" indent="-171450">
              <a:buFont typeface="Wingdings" panose="05000000000000000000" pitchFamily="2" charset="2"/>
              <a:buChar char="Ø"/>
            </a:pPr>
            <a:r>
              <a:rPr lang="en-US" sz="2400" dirty="0"/>
              <a:t>Benefit enrollment form(s)</a:t>
            </a:r>
          </a:p>
          <a:p>
            <a:pPr marL="171450" indent="-171450">
              <a:buFont typeface="Wingdings" panose="05000000000000000000" pitchFamily="2" charset="2"/>
              <a:buChar char="Ø"/>
            </a:pPr>
            <a:r>
              <a:rPr lang="en-US" sz="2400" dirty="0"/>
              <a:t>Conflict of interest statement/confidentiality agreement</a:t>
            </a:r>
          </a:p>
          <a:p>
            <a:pPr marL="171450" indent="-171450">
              <a:buFont typeface="Wingdings" panose="05000000000000000000" pitchFamily="2" charset="2"/>
              <a:buChar char="Ø"/>
            </a:pPr>
            <a:r>
              <a:rPr lang="en-US" sz="2400" dirty="0"/>
              <a:t>Nondisclosure agreement</a:t>
            </a:r>
          </a:p>
        </p:txBody>
      </p:sp>
      <p:sp>
        <p:nvSpPr>
          <p:cNvPr id="6" name="Slide Number Placeholder 5">
            <a:extLst>
              <a:ext uri="{FF2B5EF4-FFF2-40B4-BE49-F238E27FC236}">
                <a16:creationId xmlns:a16="http://schemas.microsoft.com/office/drawing/2014/main" id="{7933B014-3A09-4FE0-849F-4E8C4080266C}"/>
              </a:ext>
            </a:extLst>
          </p:cNvPr>
          <p:cNvSpPr>
            <a:spLocks noGrp="1"/>
          </p:cNvSpPr>
          <p:nvPr>
            <p:ph type="sldNum" sz="quarter" idx="12"/>
          </p:nvPr>
        </p:nvSpPr>
        <p:spPr/>
        <p:txBody>
          <a:bodyPr/>
          <a:lstStyle/>
          <a:p>
            <a:fld id="{7D625B40-28DA-43CD-A97E-EA3E1B04B7D2}" type="slidenum">
              <a:rPr lang="en-US" smtClean="0"/>
              <a:t>28</a:t>
            </a:fld>
            <a:endParaRPr lang="en-US" dirty="0"/>
          </a:p>
        </p:txBody>
      </p:sp>
    </p:spTree>
    <p:extLst>
      <p:ext uri="{BB962C8B-B14F-4D97-AF65-F5344CB8AC3E}">
        <p14:creationId xmlns:p14="http://schemas.microsoft.com/office/powerpoint/2010/main" val="29293299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A2DE630C-D488-49EE-B690-086480BC711D}"/>
              </a:ext>
            </a:extLst>
          </p:cNvPr>
          <p:cNvSpPr>
            <a:spLocks noGrp="1"/>
          </p:cNvSpPr>
          <p:nvPr>
            <p:ph type="sldNum" sz="quarter" idx="12"/>
          </p:nvPr>
        </p:nvSpPr>
        <p:spPr/>
        <p:txBody>
          <a:bodyPr/>
          <a:lstStyle/>
          <a:p>
            <a:fld id="{7D625B40-28DA-43CD-A97E-EA3E1B04B7D2}" type="slidenum">
              <a:rPr lang="en-US" smtClean="0"/>
              <a:t>29</a:t>
            </a:fld>
            <a:endParaRPr lang="en-US" dirty="0"/>
          </a:p>
        </p:txBody>
      </p:sp>
    </p:spTree>
    <p:extLst>
      <p:ext uri="{BB962C8B-B14F-4D97-AF65-F5344CB8AC3E}">
        <p14:creationId xmlns:p14="http://schemas.microsoft.com/office/powerpoint/2010/main" val="1840160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Introduction of New Employees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3AC3659C-90BE-4461-8DED-0F4D739B6688}"/>
              </a:ext>
            </a:extLst>
          </p:cNvPr>
          <p:cNvSpPr>
            <a:spLocks noGrp="1"/>
          </p:cNvSpPr>
          <p:nvPr>
            <p:ph type="sldNum" sz="quarter" idx="12"/>
          </p:nvPr>
        </p:nvSpPr>
        <p:spPr/>
        <p:txBody>
          <a:bodyPr/>
          <a:lstStyle/>
          <a:p>
            <a:fld id="{7D625B40-28DA-43CD-A97E-EA3E1B04B7D2}" type="slidenum">
              <a:rPr lang="en-US" smtClean="0"/>
              <a:t>3</a:t>
            </a:fld>
            <a:endParaRPr lang="en-US" dirty="0"/>
          </a:p>
        </p:txBody>
      </p:sp>
    </p:spTree>
    <p:extLst>
      <p:ext uri="{BB962C8B-B14F-4D97-AF65-F5344CB8AC3E}">
        <p14:creationId xmlns:p14="http://schemas.microsoft.com/office/powerpoint/2010/main" val="10891044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Orientation Evaluation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768367"/>
            <a:ext cx="10515600" cy="3408596"/>
          </a:xfrm>
        </p:spPr>
        <p:txBody>
          <a:bodyPr/>
          <a:lstStyle/>
          <a:p>
            <a:pPr marL="0" indent="0">
              <a:buNone/>
            </a:pPr>
            <a:r>
              <a:rPr lang="en-US" sz="2800" dirty="0"/>
              <a:t>Please be sure to complete the training evaluation included in the handouts.</a:t>
            </a:r>
          </a:p>
          <a:p>
            <a:pPr marL="0" indent="0">
              <a:buNone/>
            </a:pPr>
            <a:endParaRPr lang="en-US" sz="2800" dirty="0"/>
          </a:p>
          <a:p>
            <a:pPr marL="0" indent="0">
              <a:buNone/>
            </a:pPr>
            <a:r>
              <a:rPr lang="en-US" sz="2800" dirty="0"/>
              <a:t>Thank you for your interest and attention! </a:t>
            </a:r>
          </a:p>
          <a:p>
            <a:endParaRPr lang="en-US" dirty="0"/>
          </a:p>
        </p:txBody>
      </p:sp>
      <p:sp>
        <p:nvSpPr>
          <p:cNvPr id="5" name="Slide Number Placeholder 4">
            <a:extLst>
              <a:ext uri="{FF2B5EF4-FFF2-40B4-BE49-F238E27FC236}">
                <a16:creationId xmlns:a16="http://schemas.microsoft.com/office/drawing/2014/main" id="{3E05E61B-6751-4087-BE1D-7479609A8278}"/>
              </a:ext>
            </a:extLst>
          </p:cNvPr>
          <p:cNvSpPr>
            <a:spLocks noGrp="1"/>
          </p:cNvSpPr>
          <p:nvPr>
            <p:ph type="sldNum" sz="quarter" idx="12"/>
          </p:nvPr>
        </p:nvSpPr>
        <p:spPr/>
        <p:txBody>
          <a:bodyPr/>
          <a:lstStyle/>
          <a:p>
            <a:fld id="{7D625B40-28DA-43CD-A97E-EA3E1B04B7D2}" type="slidenum">
              <a:rPr lang="en-US" smtClean="0"/>
              <a:t>30</a:t>
            </a:fld>
            <a:endParaRPr lang="en-US" dirty="0"/>
          </a:p>
        </p:txBody>
      </p:sp>
    </p:spTree>
    <p:extLst>
      <p:ext uri="{BB962C8B-B14F-4D97-AF65-F5344CB8AC3E}">
        <p14:creationId xmlns:p14="http://schemas.microsoft.com/office/powerpoint/2010/main" val="54452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1F215928-5EE3-48F1-9DC1-ECC5FE325D43}"/>
              </a:ext>
            </a:extLst>
          </p:cNvPr>
          <p:cNvSpPr>
            <a:spLocks noGrp="1"/>
          </p:cNvSpPr>
          <p:nvPr>
            <p:ph type="sldNum" sz="quarter" idx="12"/>
          </p:nvPr>
        </p:nvSpPr>
        <p:spPr/>
        <p:txBody>
          <a:bodyPr/>
          <a:lstStyle/>
          <a:p>
            <a:fld id="{7D625B40-28DA-43CD-A97E-EA3E1B04B7D2}" type="slidenum">
              <a:rPr lang="en-US" smtClean="0"/>
              <a:t>4</a:t>
            </a:fld>
            <a:endParaRPr lang="en-US" dirty="0"/>
          </a:p>
        </p:txBody>
      </p:sp>
      <p:sp>
        <p:nvSpPr>
          <p:cNvPr id="5" name="Text Placeholder 2">
            <a:extLst>
              <a:ext uri="{FF2B5EF4-FFF2-40B4-BE49-F238E27FC236}">
                <a16:creationId xmlns:a16="http://schemas.microsoft.com/office/drawing/2014/main" id="{793BD4AD-F14B-4D59-B7CA-D49B77561D5E}"/>
              </a:ext>
            </a:extLst>
          </p:cNvPr>
          <p:cNvSpPr txBox="1">
            <a:spLocks noGrp="1"/>
          </p:cNvSpPr>
          <p:nvPr>
            <p:ph idx="1"/>
          </p:nvPr>
        </p:nvSpPr>
        <p:spPr>
          <a:xfrm>
            <a:off x="6593048" y="2227223"/>
            <a:ext cx="3691855" cy="4351338"/>
          </a:xfrm>
          <a:prstGeom prst="rect">
            <a:avLst/>
          </a:prstGeom>
        </p:spPr>
        <p:txBody>
          <a:bodyPr vert="horz"/>
          <a:lstStyle>
            <a:lvl1pPr marL="0" marR="0" indent="0" algn="l" defTabSz="457155" rtl="0" eaLnBrk="1" fontAlgn="auto" latinLnBrk="0" hangingPunct="1">
              <a:lnSpc>
                <a:spcPts val="1780"/>
              </a:lnSpc>
              <a:spcBef>
                <a:spcPts val="0"/>
              </a:spcBef>
              <a:spcAft>
                <a:spcPts val="1200"/>
              </a:spcAft>
              <a:buClrTx/>
              <a:buSzTx/>
              <a:buFont typeface="Arial"/>
              <a:buNone/>
              <a:tabLst/>
              <a:defRPr lang="en-US" sz="1100" b="0" i="0" kern="1200">
                <a:solidFill>
                  <a:schemeClr val="tx1">
                    <a:lumMod val="65000"/>
                    <a:lumOff val="35000"/>
                  </a:schemeClr>
                </a:solidFill>
                <a:effectLst/>
                <a:latin typeface="+mj-lt"/>
                <a:ea typeface="Arial" charset="0"/>
                <a:cs typeface="Arial" charset="0"/>
              </a:defRPr>
            </a:lvl1pPr>
            <a:lvl2pPr marL="741307" indent="-284142" algn="l" defTabSz="455579"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1329" indent="-226997" algn="l" defTabSz="455579"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598493" indent="-226997" algn="l" defTabSz="455579"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5659" indent="-226997" algn="l" defTabSz="455579"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349" indent="-228578" algn="l" defTabSz="457155" rtl="0" eaLnBrk="1" latinLnBrk="0" hangingPunct="1">
              <a:spcBef>
                <a:spcPct val="20000"/>
              </a:spcBef>
              <a:buFont typeface="Arial"/>
              <a:buChar char="•"/>
              <a:defRPr sz="2000" kern="1200">
                <a:solidFill>
                  <a:schemeClr val="tx1"/>
                </a:solidFill>
                <a:latin typeface="+mn-lt"/>
                <a:ea typeface="+mn-ea"/>
                <a:cs typeface="+mn-cs"/>
              </a:defRPr>
            </a:lvl6pPr>
            <a:lvl7pPr marL="2971504" indent="-228578" algn="l" defTabSz="457155" rtl="0" eaLnBrk="1" latinLnBrk="0" hangingPunct="1">
              <a:spcBef>
                <a:spcPct val="20000"/>
              </a:spcBef>
              <a:buFont typeface="Arial"/>
              <a:buChar char="•"/>
              <a:defRPr sz="2000" kern="1200">
                <a:solidFill>
                  <a:schemeClr val="tx1"/>
                </a:solidFill>
                <a:latin typeface="+mn-lt"/>
                <a:ea typeface="+mn-ea"/>
                <a:cs typeface="+mn-cs"/>
              </a:defRPr>
            </a:lvl7pPr>
            <a:lvl8pPr marL="3428658" indent="-228578" algn="l" defTabSz="457155" rtl="0" eaLnBrk="1" latinLnBrk="0" hangingPunct="1">
              <a:spcBef>
                <a:spcPct val="20000"/>
              </a:spcBef>
              <a:buFont typeface="Arial"/>
              <a:buChar char="•"/>
              <a:defRPr sz="2000" kern="1200">
                <a:solidFill>
                  <a:schemeClr val="tx1"/>
                </a:solidFill>
                <a:latin typeface="+mn-lt"/>
                <a:ea typeface="+mn-ea"/>
                <a:cs typeface="+mn-cs"/>
              </a:defRPr>
            </a:lvl8pPr>
            <a:lvl9pPr marL="3885814" indent="-228578" algn="l" defTabSz="457155" rtl="0" eaLnBrk="1" latinLnBrk="0" hangingPunct="1">
              <a:spcBef>
                <a:spcPct val="20000"/>
              </a:spcBef>
              <a:buFont typeface="Arial"/>
              <a:buChar char="•"/>
              <a:defRPr sz="2000" kern="1200">
                <a:solidFill>
                  <a:schemeClr val="tx1"/>
                </a:solidFill>
                <a:latin typeface="+mn-lt"/>
                <a:ea typeface="+mn-ea"/>
                <a:cs typeface="+mn-cs"/>
              </a:defRPr>
            </a:lvl9pPr>
          </a:lstStyle>
          <a:p>
            <a:pPr marL="342900" indent="-342900">
              <a:lnSpc>
                <a:spcPct val="90000"/>
              </a:lnSpc>
              <a:buFont typeface="Wingdings" panose="05000000000000000000" pitchFamily="2" charset="2"/>
              <a:buChar char="Ø"/>
            </a:pPr>
            <a:r>
              <a:rPr lang="en-US" sz="2400" dirty="0">
                <a:solidFill>
                  <a:schemeClr val="tx1"/>
                </a:solidFill>
                <a:latin typeface="Arial" charset="0"/>
              </a:rPr>
              <a:t>Payroll</a:t>
            </a:r>
          </a:p>
          <a:p>
            <a:pPr marL="342900" indent="-342900">
              <a:lnSpc>
                <a:spcPct val="90000"/>
              </a:lnSpc>
              <a:buFont typeface="Wingdings" panose="05000000000000000000" pitchFamily="2" charset="2"/>
              <a:buChar char="Ø"/>
            </a:pPr>
            <a:r>
              <a:rPr lang="en-US" sz="2400" dirty="0">
                <a:solidFill>
                  <a:schemeClr val="tx1"/>
                </a:solidFill>
                <a:latin typeface="Arial" charset="0"/>
              </a:rPr>
              <a:t>Policies and procedures</a:t>
            </a:r>
          </a:p>
          <a:p>
            <a:pPr marL="342900" indent="-342900">
              <a:lnSpc>
                <a:spcPct val="90000"/>
              </a:lnSpc>
              <a:buFont typeface="Wingdings" panose="05000000000000000000" pitchFamily="2" charset="2"/>
              <a:buChar char="Ø"/>
            </a:pPr>
            <a:r>
              <a:rPr lang="en-US" sz="2400" dirty="0">
                <a:solidFill>
                  <a:schemeClr val="tx1"/>
                </a:solidFill>
                <a:latin typeface="Arial" charset="0"/>
              </a:rPr>
              <a:t>Building and administrative services</a:t>
            </a:r>
          </a:p>
          <a:p>
            <a:pPr marL="342900" indent="-342900">
              <a:lnSpc>
                <a:spcPct val="90000"/>
              </a:lnSpc>
              <a:buFont typeface="Wingdings" panose="05000000000000000000" pitchFamily="2" charset="2"/>
              <a:buChar char="Ø"/>
            </a:pPr>
            <a:r>
              <a:rPr lang="en-US" sz="2400" dirty="0">
                <a:solidFill>
                  <a:schemeClr val="tx1"/>
                </a:solidFill>
                <a:latin typeface="Arial" charset="0"/>
              </a:rPr>
              <a:t>Information technology services</a:t>
            </a:r>
          </a:p>
          <a:p>
            <a:pPr marL="342900" indent="-342900">
              <a:lnSpc>
                <a:spcPct val="90000"/>
              </a:lnSpc>
              <a:buFont typeface="Wingdings" panose="05000000000000000000" pitchFamily="2" charset="2"/>
              <a:buChar char="Ø"/>
            </a:pPr>
            <a:r>
              <a:rPr lang="en-US" sz="2400" dirty="0">
                <a:solidFill>
                  <a:schemeClr val="tx1"/>
                </a:solidFill>
                <a:latin typeface="Arial" charset="0"/>
              </a:rPr>
              <a:t>New-hire paperwork</a:t>
            </a:r>
          </a:p>
          <a:p>
            <a:endParaRPr lang="en-US" dirty="0"/>
          </a:p>
        </p:txBody>
      </p:sp>
      <p:sp>
        <p:nvSpPr>
          <p:cNvPr id="6" name="Text Placeholder 2">
            <a:extLst>
              <a:ext uri="{FF2B5EF4-FFF2-40B4-BE49-F238E27FC236}">
                <a16:creationId xmlns:a16="http://schemas.microsoft.com/office/drawing/2014/main" id="{8BFDED38-601F-41EC-8B96-B6470A8F3B12}"/>
              </a:ext>
            </a:extLst>
          </p:cNvPr>
          <p:cNvSpPr txBox="1">
            <a:spLocks/>
          </p:cNvSpPr>
          <p:nvPr/>
        </p:nvSpPr>
        <p:spPr>
          <a:xfrm>
            <a:off x="1907097" y="2227222"/>
            <a:ext cx="2896250" cy="403579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Font typeface="Wingdings" panose="05000000000000000000" pitchFamily="2" charset="2"/>
              <a:buChar char="Ø"/>
            </a:pPr>
            <a:r>
              <a:rPr lang="en-US" sz="2400" dirty="0">
                <a:latin typeface="Arial" charset="0"/>
              </a:rPr>
              <a:t>Company history</a:t>
            </a:r>
          </a:p>
          <a:p>
            <a:pPr marL="342900" indent="-342900">
              <a:buFont typeface="Wingdings" panose="05000000000000000000" pitchFamily="2" charset="2"/>
              <a:buChar char="Ø"/>
            </a:pPr>
            <a:r>
              <a:rPr lang="en-US" sz="2400" dirty="0">
                <a:latin typeface="Arial" charset="0"/>
              </a:rPr>
              <a:t>Organizational structure</a:t>
            </a:r>
          </a:p>
          <a:p>
            <a:pPr marL="342900" indent="-342900">
              <a:buFont typeface="Wingdings" panose="05000000000000000000" pitchFamily="2" charset="2"/>
              <a:buChar char="Ø"/>
            </a:pPr>
            <a:r>
              <a:rPr lang="en-US" sz="2400" dirty="0">
                <a:latin typeface="Arial" charset="0"/>
              </a:rPr>
              <a:t>Vision statement</a:t>
            </a:r>
          </a:p>
          <a:p>
            <a:pPr marL="342900" indent="-342900">
              <a:buFont typeface="Wingdings" panose="05000000000000000000" pitchFamily="2" charset="2"/>
              <a:buChar char="Ø"/>
            </a:pPr>
            <a:r>
              <a:rPr lang="en-US" sz="2400" dirty="0">
                <a:latin typeface="Arial" charset="0"/>
              </a:rPr>
              <a:t>Mission statement</a:t>
            </a:r>
          </a:p>
          <a:p>
            <a:pPr marL="342900" indent="-342900">
              <a:buFont typeface="Wingdings" panose="05000000000000000000" pitchFamily="2" charset="2"/>
              <a:buChar char="Ø"/>
            </a:pPr>
            <a:r>
              <a:rPr lang="en-US" sz="2400" dirty="0">
                <a:latin typeface="Arial" charset="0"/>
              </a:rPr>
              <a:t>Company values</a:t>
            </a:r>
          </a:p>
          <a:p>
            <a:pPr marL="342900" indent="-342900">
              <a:buFont typeface="Wingdings" panose="05000000000000000000" pitchFamily="2" charset="2"/>
              <a:buChar char="Ø"/>
            </a:pPr>
            <a:r>
              <a:rPr lang="en-US" sz="2400" dirty="0">
                <a:latin typeface="Arial" charset="0"/>
              </a:rPr>
              <a:t>Code of ethics</a:t>
            </a:r>
          </a:p>
          <a:p>
            <a:pPr marL="342900" indent="-342900">
              <a:buFont typeface="Wingdings" panose="05000000000000000000" pitchFamily="2" charset="2"/>
              <a:buChar char="Ø"/>
            </a:pPr>
            <a:r>
              <a:rPr lang="en-US" sz="2400" dirty="0">
                <a:latin typeface="Arial" charset="0"/>
              </a:rPr>
              <a:t>Benefits</a:t>
            </a:r>
          </a:p>
          <a:p>
            <a:endParaRPr lang="en-US" dirty="0"/>
          </a:p>
        </p:txBody>
      </p:sp>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Agenda</a:t>
            </a:r>
          </a:p>
        </p:txBody>
      </p:sp>
    </p:spTree>
    <p:extLst>
      <p:ext uri="{BB962C8B-B14F-4D97-AF65-F5344CB8AC3E}">
        <p14:creationId xmlns:p14="http://schemas.microsoft.com/office/powerpoint/2010/main" val="1355474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[Company Name] History</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5</a:t>
            </a:fld>
            <a:endParaRPr lang="en-US" dirty="0"/>
          </a:p>
        </p:txBody>
      </p:sp>
    </p:spTree>
    <p:extLst>
      <p:ext uri="{BB962C8B-B14F-4D97-AF65-F5344CB8AC3E}">
        <p14:creationId xmlns:p14="http://schemas.microsoft.com/office/powerpoint/2010/main" val="889995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650C8788-BD97-445D-BF3C-62C44285B28C}"/>
              </a:ext>
            </a:extLst>
          </p:cNvPr>
          <p:cNvSpPr>
            <a:spLocks noGrp="1"/>
          </p:cNvSpPr>
          <p:nvPr>
            <p:ph type="sldNum" sz="quarter" idx="12"/>
          </p:nvPr>
        </p:nvSpPr>
        <p:spPr/>
        <p:txBody>
          <a:bodyPr/>
          <a:lstStyle/>
          <a:p>
            <a:fld id="{7D625B40-28DA-43CD-A97E-EA3E1B04B7D2}" type="slidenum">
              <a:rPr lang="en-US" smtClean="0"/>
              <a:t>6</a:t>
            </a:fld>
            <a:endParaRPr lang="en-US" dirty="0"/>
          </a:p>
        </p:txBody>
      </p:sp>
    </p:spTree>
    <p:extLst>
      <p:ext uri="{BB962C8B-B14F-4D97-AF65-F5344CB8AC3E}">
        <p14:creationId xmlns:p14="http://schemas.microsoft.com/office/powerpoint/2010/main" val="38801979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Organizational Structure</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7E9CA544-4C61-450D-9B27-BCD939FF215A}"/>
              </a:ext>
            </a:extLst>
          </p:cNvPr>
          <p:cNvSpPr>
            <a:spLocks noGrp="1"/>
          </p:cNvSpPr>
          <p:nvPr>
            <p:ph type="sldNum" sz="quarter" idx="12"/>
          </p:nvPr>
        </p:nvSpPr>
        <p:spPr/>
        <p:txBody>
          <a:bodyPr/>
          <a:lstStyle/>
          <a:p>
            <a:fld id="{7D625B40-28DA-43CD-A97E-EA3E1B04B7D2}" type="slidenum">
              <a:rPr lang="en-US" smtClean="0"/>
              <a:t>7</a:t>
            </a:fld>
            <a:endParaRPr lang="en-US" dirty="0"/>
          </a:p>
        </p:txBody>
      </p:sp>
    </p:spTree>
    <p:extLst>
      <p:ext uri="{BB962C8B-B14F-4D97-AF65-F5344CB8AC3E}">
        <p14:creationId xmlns:p14="http://schemas.microsoft.com/office/powerpoint/2010/main" val="25569359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Vision Statement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0AF010B9-C34F-4EE3-B487-2FCAD5755235}"/>
              </a:ext>
            </a:extLst>
          </p:cNvPr>
          <p:cNvSpPr>
            <a:spLocks noGrp="1"/>
          </p:cNvSpPr>
          <p:nvPr>
            <p:ph type="sldNum" sz="quarter" idx="12"/>
          </p:nvPr>
        </p:nvSpPr>
        <p:spPr/>
        <p:txBody>
          <a:bodyPr/>
          <a:lstStyle/>
          <a:p>
            <a:fld id="{7D625B40-28DA-43CD-A97E-EA3E1B04B7D2}" type="slidenum">
              <a:rPr lang="en-US" smtClean="0"/>
              <a:t>8</a:t>
            </a:fld>
            <a:endParaRPr lang="en-US" dirty="0"/>
          </a:p>
        </p:txBody>
      </p:sp>
    </p:spTree>
    <p:extLst>
      <p:ext uri="{BB962C8B-B14F-4D97-AF65-F5344CB8AC3E}">
        <p14:creationId xmlns:p14="http://schemas.microsoft.com/office/powerpoint/2010/main" val="2268986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Mission Statement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9</a:t>
            </a:fld>
            <a:endParaRPr lang="en-US" dirty="0"/>
          </a:p>
        </p:txBody>
      </p:sp>
    </p:spTree>
    <p:extLst>
      <p:ext uri="{BB962C8B-B14F-4D97-AF65-F5344CB8AC3E}">
        <p14:creationId xmlns:p14="http://schemas.microsoft.com/office/powerpoint/2010/main" val="30034552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304</TotalTime>
  <Words>1130</Words>
  <Application>Microsoft Office PowerPoint</Application>
  <PresentationFormat>Widescreen</PresentationFormat>
  <Paragraphs>195</Paragraphs>
  <Slides>30</Slides>
  <Notes>30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Calibri Light</vt:lpstr>
      <vt:lpstr>Wingdings</vt:lpstr>
      <vt:lpstr>Office Theme</vt:lpstr>
      <vt:lpstr>NEW HIRE ORIENTATION</vt:lpstr>
      <vt:lpstr>WELCOME!</vt:lpstr>
      <vt:lpstr>Introduction of New Employees</vt:lpstr>
      <vt:lpstr>Agenda</vt:lpstr>
      <vt:lpstr>[Company Name] History</vt:lpstr>
      <vt:lpstr>Questions? Comments?</vt:lpstr>
      <vt:lpstr>Organizational Structure</vt:lpstr>
      <vt:lpstr>Vision Statement</vt:lpstr>
      <vt:lpstr>Mission Statement</vt:lpstr>
      <vt:lpstr>Company Values</vt:lpstr>
      <vt:lpstr>Code of Ethics</vt:lpstr>
      <vt:lpstr>Questions? Comments?</vt:lpstr>
      <vt:lpstr>Employee Benefits</vt:lpstr>
      <vt:lpstr>Employee Benefits (cont.)</vt:lpstr>
      <vt:lpstr>Employee Benefits (cont.)</vt:lpstr>
      <vt:lpstr>Employee Benefits (cont.)</vt:lpstr>
      <vt:lpstr>Employee Benefits (cont.)</vt:lpstr>
      <vt:lpstr>Employee Benefits (cont.)</vt:lpstr>
      <vt:lpstr>Questions? Comments?</vt:lpstr>
      <vt:lpstr>Payroll</vt:lpstr>
      <vt:lpstr>Questions? Comments?</vt:lpstr>
      <vt:lpstr>Policies and Procedures</vt:lpstr>
      <vt:lpstr>Questions? Comments?</vt:lpstr>
      <vt:lpstr>Building and Administrative Services </vt:lpstr>
      <vt:lpstr>Questions? Comments?</vt:lpstr>
      <vt:lpstr>Information Technology Services</vt:lpstr>
      <vt:lpstr>Questions? Comments?</vt:lpstr>
      <vt:lpstr>New-Hire Paperwork</vt:lpstr>
      <vt:lpstr>Questions? Comments?</vt:lpstr>
      <vt:lpstr>Orientation Evaluation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Patton, Erin</dc:creator>
  <cp:lastModifiedBy>Patton, Erin</cp:lastModifiedBy>
  <cp:revision>13</cp:revision>
  <dcterms:created xsi:type="dcterms:W3CDTF">2021-07-28T15:46:48Z</dcterms:created>
  <dcterms:modified xsi:type="dcterms:W3CDTF">2021-08-05T20:01:13Z</dcterms:modified>
</cp:coreProperties>
</file>