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7" r:id="rId3"/>
    <p:sldId id="258" r:id="rId4"/>
    <p:sldId id="259" r:id="rId5"/>
    <p:sldId id="260" r:id="rId6"/>
    <p:sldId id="298" r:id="rId7"/>
    <p:sldId id="264" r:id="rId8"/>
    <p:sldId id="286" r:id="rId9"/>
    <p:sldId id="290" r:id="rId10"/>
    <p:sldId id="261" r:id="rId11"/>
    <p:sldId id="294" r:id="rId12"/>
    <p:sldId id="293" r:id="rId13"/>
    <p:sldId id="291" r:id="rId14"/>
    <p:sldId id="263" r:id="rId15"/>
    <p:sldId id="292" r:id="rId16"/>
    <p:sldId id="287" r:id="rId17"/>
    <p:sldId id="295" r:id="rId18"/>
    <p:sldId id="296" r:id="rId19"/>
    <p:sldId id="269" r:id="rId20"/>
    <p:sldId id="297" r:id="rId21"/>
    <p:sldId id="28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0247" autoAdjust="0"/>
  </p:normalViewPr>
  <p:slideViewPr>
    <p:cSldViewPr snapToGrid="0">
      <p:cViewPr varScale="1">
        <p:scale>
          <a:sx n="103" d="100"/>
          <a:sy n="103" d="100"/>
        </p:scale>
        <p:origin x="852" y="102"/>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1D7245-A3EC-4DF9-9B06-68363178B2FB}"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451EAC2E-13F8-44E0-9369-87F14D16412D}">
      <dgm:prSet phldrT="[Text]"/>
      <dgm:spPr>
        <a:solidFill>
          <a:schemeClr val="accent1">
            <a:lumMod val="50000"/>
          </a:schemeClr>
        </a:solidFill>
      </dgm:spPr>
      <dgm:t>
        <a:bodyPr/>
        <a:lstStyle/>
        <a:p>
          <a:r>
            <a:rPr lang="en-US" dirty="0"/>
            <a:t>Performance Planning and Goal Setting</a:t>
          </a:r>
        </a:p>
      </dgm:t>
    </dgm:pt>
    <dgm:pt modelId="{A58480AB-B07E-4DC9-8E48-79902D2C8AC6}" type="parTrans" cxnId="{1FD82FE7-E0D7-4B51-BAA0-642C2FB35F5B}">
      <dgm:prSet/>
      <dgm:spPr/>
      <dgm:t>
        <a:bodyPr/>
        <a:lstStyle/>
        <a:p>
          <a:endParaRPr lang="en-US"/>
        </a:p>
      </dgm:t>
    </dgm:pt>
    <dgm:pt modelId="{052A14D8-4E4A-4833-BAD3-05C9A08D68B7}" type="sibTrans" cxnId="{1FD82FE7-E0D7-4B51-BAA0-642C2FB35F5B}">
      <dgm:prSet/>
      <dgm:spPr>
        <a:solidFill>
          <a:schemeClr val="accent1">
            <a:lumMod val="75000"/>
          </a:schemeClr>
        </a:solidFill>
      </dgm:spPr>
      <dgm:t>
        <a:bodyPr/>
        <a:lstStyle/>
        <a:p>
          <a:endParaRPr lang="en-US"/>
        </a:p>
      </dgm:t>
    </dgm:pt>
    <dgm:pt modelId="{50861BE2-BC13-4F73-B7CD-905A6DFD1CD7}">
      <dgm:prSet phldrT="[Text]"/>
      <dgm:spPr>
        <a:solidFill>
          <a:schemeClr val="accent1">
            <a:lumMod val="50000"/>
          </a:schemeClr>
        </a:solidFill>
      </dgm:spPr>
      <dgm:t>
        <a:bodyPr/>
        <a:lstStyle/>
        <a:p>
          <a:r>
            <a:rPr lang="en-US" dirty="0"/>
            <a:t>Ongoing Feedback</a:t>
          </a:r>
        </a:p>
      </dgm:t>
    </dgm:pt>
    <dgm:pt modelId="{BD3D4C67-A3C8-4571-ABCB-1A873F3D27BD}" type="parTrans" cxnId="{81B80150-9E0F-46AD-A426-69B550D3F070}">
      <dgm:prSet/>
      <dgm:spPr/>
      <dgm:t>
        <a:bodyPr/>
        <a:lstStyle/>
        <a:p>
          <a:endParaRPr lang="en-US"/>
        </a:p>
      </dgm:t>
    </dgm:pt>
    <dgm:pt modelId="{0B4DCCE5-3CF8-446B-A063-58297BD617D0}" type="sibTrans" cxnId="{81B80150-9E0F-46AD-A426-69B550D3F070}">
      <dgm:prSet/>
      <dgm:spPr>
        <a:solidFill>
          <a:schemeClr val="accent1">
            <a:lumMod val="75000"/>
          </a:schemeClr>
        </a:solidFill>
      </dgm:spPr>
      <dgm:t>
        <a:bodyPr/>
        <a:lstStyle/>
        <a:p>
          <a:endParaRPr lang="en-US"/>
        </a:p>
      </dgm:t>
    </dgm:pt>
    <dgm:pt modelId="{2D45C364-8B3D-465A-A55D-75E4A96404C1}">
      <dgm:prSet phldrT="[Text]"/>
      <dgm:spPr>
        <a:solidFill>
          <a:schemeClr val="accent1">
            <a:lumMod val="50000"/>
          </a:schemeClr>
        </a:solidFill>
      </dgm:spPr>
      <dgm:t>
        <a:bodyPr/>
        <a:lstStyle/>
        <a:p>
          <a:r>
            <a:rPr lang="en-US"/>
            <a:t>Employee Input</a:t>
          </a:r>
        </a:p>
      </dgm:t>
    </dgm:pt>
    <dgm:pt modelId="{DF5B2497-3720-4590-8D73-9CFD190E8978}" type="parTrans" cxnId="{52B101B1-9791-4B5C-9B03-2DF2C6182D5F}">
      <dgm:prSet/>
      <dgm:spPr/>
      <dgm:t>
        <a:bodyPr/>
        <a:lstStyle/>
        <a:p>
          <a:endParaRPr lang="en-US"/>
        </a:p>
      </dgm:t>
    </dgm:pt>
    <dgm:pt modelId="{6C958F3B-CEE9-4F0F-9CC3-769F919F041C}" type="sibTrans" cxnId="{52B101B1-9791-4B5C-9B03-2DF2C6182D5F}">
      <dgm:prSet/>
      <dgm:spPr>
        <a:solidFill>
          <a:schemeClr val="accent1">
            <a:lumMod val="75000"/>
          </a:schemeClr>
        </a:solidFill>
      </dgm:spPr>
      <dgm:t>
        <a:bodyPr/>
        <a:lstStyle/>
        <a:p>
          <a:endParaRPr lang="en-US"/>
        </a:p>
      </dgm:t>
    </dgm:pt>
    <dgm:pt modelId="{D98FF42A-18CB-4706-914F-B72D8E75416D}">
      <dgm:prSet phldrT="[Text]"/>
      <dgm:spPr>
        <a:solidFill>
          <a:schemeClr val="accent1">
            <a:lumMod val="50000"/>
          </a:schemeClr>
        </a:solidFill>
      </dgm:spPr>
      <dgm:t>
        <a:bodyPr/>
        <a:lstStyle/>
        <a:p>
          <a:r>
            <a:rPr lang="en-US" dirty="0"/>
            <a:t>Evaluation of Performance</a:t>
          </a:r>
        </a:p>
      </dgm:t>
    </dgm:pt>
    <dgm:pt modelId="{1A83671D-C266-41F0-ADDA-F46125753F4E}" type="parTrans" cxnId="{4241E585-ADD9-4145-8261-93EC453A5983}">
      <dgm:prSet/>
      <dgm:spPr/>
      <dgm:t>
        <a:bodyPr/>
        <a:lstStyle/>
        <a:p>
          <a:endParaRPr lang="en-US"/>
        </a:p>
      </dgm:t>
    </dgm:pt>
    <dgm:pt modelId="{1AD1391A-F8CD-4DD1-ABC0-F17E49397B25}" type="sibTrans" cxnId="{4241E585-ADD9-4145-8261-93EC453A5983}">
      <dgm:prSet/>
      <dgm:spPr>
        <a:solidFill>
          <a:schemeClr val="accent1">
            <a:lumMod val="75000"/>
          </a:schemeClr>
        </a:solidFill>
      </dgm:spPr>
      <dgm:t>
        <a:bodyPr/>
        <a:lstStyle/>
        <a:p>
          <a:endParaRPr lang="en-US"/>
        </a:p>
      </dgm:t>
    </dgm:pt>
    <dgm:pt modelId="{6476B6C2-5B4B-4940-AAED-44121F85BEBD}">
      <dgm:prSet phldrT="[Text]"/>
      <dgm:spPr>
        <a:solidFill>
          <a:schemeClr val="accent1">
            <a:lumMod val="50000"/>
          </a:schemeClr>
        </a:solidFill>
      </dgm:spPr>
      <dgm:t>
        <a:bodyPr/>
        <a:lstStyle/>
        <a:p>
          <a:r>
            <a:rPr lang="en-US" dirty="0"/>
            <a:t>Performance Review</a:t>
          </a:r>
        </a:p>
      </dgm:t>
    </dgm:pt>
    <dgm:pt modelId="{AD334A78-E7E9-4C96-9071-6817D5314E50}" type="parTrans" cxnId="{3B6A8E35-56E2-4FA8-A7FF-5567EE9C83C0}">
      <dgm:prSet/>
      <dgm:spPr/>
      <dgm:t>
        <a:bodyPr/>
        <a:lstStyle/>
        <a:p>
          <a:endParaRPr lang="en-US"/>
        </a:p>
      </dgm:t>
    </dgm:pt>
    <dgm:pt modelId="{79CFF30A-BC51-44AC-8EA5-1308C6C3EEC3}" type="sibTrans" cxnId="{3B6A8E35-56E2-4FA8-A7FF-5567EE9C83C0}">
      <dgm:prSet/>
      <dgm:spPr>
        <a:solidFill>
          <a:schemeClr val="accent1">
            <a:lumMod val="75000"/>
          </a:schemeClr>
        </a:solidFill>
      </dgm:spPr>
      <dgm:t>
        <a:bodyPr/>
        <a:lstStyle/>
        <a:p>
          <a:endParaRPr lang="en-US"/>
        </a:p>
      </dgm:t>
    </dgm:pt>
    <dgm:pt modelId="{B7C1DF6B-D87D-4882-83A9-614876A6E94F}" type="pres">
      <dgm:prSet presAssocID="{0E1D7245-A3EC-4DF9-9B06-68363178B2FB}" presName="cycle" presStyleCnt="0">
        <dgm:presLayoutVars>
          <dgm:dir/>
          <dgm:resizeHandles val="exact"/>
        </dgm:presLayoutVars>
      </dgm:prSet>
      <dgm:spPr/>
    </dgm:pt>
    <dgm:pt modelId="{63A9D7E7-754B-477B-BB0A-0C78ED69FF9D}" type="pres">
      <dgm:prSet presAssocID="{451EAC2E-13F8-44E0-9369-87F14D16412D}" presName="node" presStyleLbl="node1" presStyleIdx="0" presStyleCnt="5">
        <dgm:presLayoutVars>
          <dgm:bulletEnabled val="1"/>
        </dgm:presLayoutVars>
      </dgm:prSet>
      <dgm:spPr/>
    </dgm:pt>
    <dgm:pt modelId="{2FF47A38-FB69-4A8A-998C-224205D40D9A}" type="pres">
      <dgm:prSet presAssocID="{052A14D8-4E4A-4833-BAD3-05C9A08D68B7}" presName="sibTrans" presStyleLbl="sibTrans2D1" presStyleIdx="0" presStyleCnt="5"/>
      <dgm:spPr/>
    </dgm:pt>
    <dgm:pt modelId="{7FFB0C2F-45F1-48FC-8DCD-2DCD2BD78BB3}" type="pres">
      <dgm:prSet presAssocID="{052A14D8-4E4A-4833-BAD3-05C9A08D68B7}" presName="connectorText" presStyleLbl="sibTrans2D1" presStyleIdx="0" presStyleCnt="5"/>
      <dgm:spPr/>
    </dgm:pt>
    <dgm:pt modelId="{389494A4-5BF3-4545-B751-727D0A79BED1}" type="pres">
      <dgm:prSet presAssocID="{50861BE2-BC13-4F73-B7CD-905A6DFD1CD7}" presName="node" presStyleLbl="node1" presStyleIdx="1" presStyleCnt="5">
        <dgm:presLayoutVars>
          <dgm:bulletEnabled val="1"/>
        </dgm:presLayoutVars>
      </dgm:prSet>
      <dgm:spPr/>
    </dgm:pt>
    <dgm:pt modelId="{F4E9B63D-0FC9-4C21-AD77-866F4E319C80}" type="pres">
      <dgm:prSet presAssocID="{0B4DCCE5-3CF8-446B-A063-58297BD617D0}" presName="sibTrans" presStyleLbl="sibTrans2D1" presStyleIdx="1" presStyleCnt="5"/>
      <dgm:spPr/>
    </dgm:pt>
    <dgm:pt modelId="{7B7535FB-C2FE-4780-B3FE-64C89C38986F}" type="pres">
      <dgm:prSet presAssocID="{0B4DCCE5-3CF8-446B-A063-58297BD617D0}" presName="connectorText" presStyleLbl="sibTrans2D1" presStyleIdx="1" presStyleCnt="5"/>
      <dgm:spPr/>
    </dgm:pt>
    <dgm:pt modelId="{714FB19D-A58D-4E3C-BBFC-12ED6E23910B}" type="pres">
      <dgm:prSet presAssocID="{2D45C364-8B3D-465A-A55D-75E4A96404C1}" presName="node" presStyleLbl="node1" presStyleIdx="2" presStyleCnt="5">
        <dgm:presLayoutVars>
          <dgm:bulletEnabled val="1"/>
        </dgm:presLayoutVars>
      </dgm:prSet>
      <dgm:spPr/>
    </dgm:pt>
    <dgm:pt modelId="{4264DC02-BADA-461C-913D-46F011BB76D1}" type="pres">
      <dgm:prSet presAssocID="{6C958F3B-CEE9-4F0F-9CC3-769F919F041C}" presName="sibTrans" presStyleLbl="sibTrans2D1" presStyleIdx="2" presStyleCnt="5"/>
      <dgm:spPr/>
    </dgm:pt>
    <dgm:pt modelId="{1F2F359A-FD44-412C-B33A-F5DFF6200ECB}" type="pres">
      <dgm:prSet presAssocID="{6C958F3B-CEE9-4F0F-9CC3-769F919F041C}" presName="connectorText" presStyleLbl="sibTrans2D1" presStyleIdx="2" presStyleCnt="5"/>
      <dgm:spPr/>
    </dgm:pt>
    <dgm:pt modelId="{EFBA39F0-BDED-493B-A180-8BA31C8F1D3A}" type="pres">
      <dgm:prSet presAssocID="{D98FF42A-18CB-4706-914F-B72D8E75416D}" presName="node" presStyleLbl="node1" presStyleIdx="3" presStyleCnt="5">
        <dgm:presLayoutVars>
          <dgm:bulletEnabled val="1"/>
        </dgm:presLayoutVars>
      </dgm:prSet>
      <dgm:spPr/>
    </dgm:pt>
    <dgm:pt modelId="{B3D45F59-B494-4442-B274-9DE62A9B6C0A}" type="pres">
      <dgm:prSet presAssocID="{1AD1391A-F8CD-4DD1-ABC0-F17E49397B25}" presName="sibTrans" presStyleLbl="sibTrans2D1" presStyleIdx="3" presStyleCnt="5"/>
      <dgm:spPr/>
    </dgm:pt>
    <dgm:pt modelId="{F6310512-044B-4A8B-AC7B-5A30F158B1C6}" type="pres">
      <dgm:prSet presAssocID="{1AD1391A-F8CD-4DD1-ABC0-F17E49397B25}" presName="connectorText" presStyleLbl="sibTrans2D1" presStyleIdx="3" presStyleCnt="5"/>
      <dgm:spPr/>
    </dgm:pt>
    <dgm:pt modelId="{4F8A1D05-98B0-4BFD-A99B-E5D1A122751E}" type="pres">
      <dgm:prSet presAssocID="{6476B6C2-5B4B-4940-AAED-44121F85BEBD}" presName="node" presStyleLbl="node1" presStyleIdx="4" presStyleCnt="5">
        <dgm:presLayoutVars>
          <dgm:bulletEnabled val="1"/>
        </dgm:presLayoutVars>
      </dgm:prSet>
      <dgm:spPr/>
    </dgm:pt>
    <dgm:pt modelId="{935B9DAF-EAD5-433B-9C79-2088DE13CD70}" type="pres">
      <dgm:prSet presAssocID="{79CFF30A-BC51-44AC-8EA5-1308C6C3EEC3}" presName="sibTrans" presStyleLbl="sibTrans2D1" presStyleIdx="4" presStyleCnt="5"/>
      <dgm:spPr/>
    </dgm:pt>
    <dgm:pt modelId="{BA10C1B4-6F04-413E-BBE2-AC2E3043F729}" type="pres">
      <dgm:prSet presAssocID="{79CFF30A-BC51-44AC-8EA5-1308C6C3EEC3}" presName="connectorText" presStyleLbl="sibTrans2D1" presStyleIdx="4" presStyleCnt="5"/>
      <dgm:spPr/>
    </dgm:pt>
  </dgm:ptLst>
  <dgm:cxnLst>
    <dgm:cxn modelId="{553B9930-5AD7-4267-BDB7-5D11A914038C}" type="presOf" srcId="{451EAC2E-13F8-44E0-9369-87F14D16412D}" destId="{63A9D7E7-754B-477B-BB0A-0C78ED69FF9D}" srcOrd="0" destOrd="0" presId="urn:microsoft.com/office/officeart/2005/8/layout/cycle2"/>
    <dgm:cxn modelId="{43130F32-88FC-4724-80D4-CFA05D2ABB21}" type="presOf" srcId="{2D45C364-8B3D-465A-A55D-75E4A96404C1}" destId="{714FB19D-A58D-4E3C-BBFC-12ED6E23910B}" srcOrd="0" destOrd="0" presId="urn:microsoft.com/office/officeart/2005/8/layout/cycle2"/>
    <dgm:cxn modelId="{3B6A8E35-56E2-4FA8-A7FF-5567EE9C83C0}" srcId="{0E1D7245-A3EC-4DF9-9B06-68363178B2FB}" destId="{6476B6C2-5B4B-4940-AAED-44121F85BEBD}" srcOrd="4" destOrd="0" parTransId="{AD334A78-E7E9-4C96-9071-6817D5314E50}" sibTransId="{79CFF30A-BC51-44AC-8EA5-1308C6C3EEC3}"/>
    <dgm:cxn modelId="{C32D0365-618C-47EF-992A-75176759986D}" type="presOf" srcId="{6C958F3B-CEE9-4F0F-9CC3-769F919F041C}" destId="{1F2F359A-FD44-412C-B33A-F5DFF6200ECB}" srcOrd="1" destOrd="0" presId="urn:microsoft.com/office/officeart/2005/8/layout/cycle2"/>
    <dgm:cxn modelId="{FCF46A47-C9A2-42D6-A104-558D692D8D88}" type="presOf" srcId="{79CFF30A-BC51-44AC-8EA5-1308C6C3EEC3}" destId="{BA10C1B4-6F04-413E-BBE2-AC2E3043F729}" srcOrd="1" destOrd="0" presId="urn:microsoft.com/office/officeart/2005/8/layout/cycle2"/>
    <dgm:cxn modelId="{B28F864A-B215-4E8D-8DCB-287FD1F7D6BE}" type="presOf" srcId="{0B4DCCE5-3CF8-446B-A063-58297BD617D0}" destId="{F4E9B63D-0FC9-4C21-AD77-866F4E319C80}" srcOrd="0" destOrd="0" presId="urn:microsoft.com/office/officeart/2005/8/layout/cycle2"/>
    <dgm:cxn modelId="{81B80150-9E0F-46AD-A426-69B550D3F070}" srcId="{0E1D7245-A3EC-4DF9-9B06-68363178B2FB}" destId="{50861BE2-BC13-4F73-B7CD-905A6DFD1CD7}" srcOrd="1" destOrd="0" parTransId="{BD3D4C67-A3C8-4571-ABCB-1A873F3D27BD}" sibTransId="{0B4DCCE5-3CF8-446B-A063-58297BD617D0}"/>
    <dgm:cxn modelId="{CA5FB185-A12D-4DC4-9FCC-80150F0F523B}" type="presOf" srcId="{6476B6C2-5B4B-4940-AAED-44121F85BEBD}" destId="{4F8A1D05-98B0-4BFD-A99B-E5D1A122751E}" srcOrd="0" destOrd="0" presId="urn:microsoft.com/office/officeart/2005/8/layout/cycle2"/>
    <dgm:cxn modelId="{4241E585-ADD9-4145-8261-93EC453A5983}" srcId="{0E1D7245-A3EC-4DF9-9B06-68363178B2FB}" destId="{D98FF42A-18CB-4706-914F-B72D8E75416D}" srcOrd="3" destOrd="0" parTransId="{1A83671D-C266-41F0-ADDA-F46125753F4E}" sibTransId="{1AD1391A-F8CD-4DD1-ABC0-F17E49397B25}"/>
    <dgm:cxn modelId="{F3395691-8115-4BE5-AC73-81A035AD18F8}" type="presOf" srcId="{1AD1391A-F8CD-4DD1-ABC0-F17E49397B25}" destId="{F6310512-044B-4A8B-AC7B-5A30F158B1C6}" srcOrd="1" destOrd="0" presId="urn:microsoft.com/office/officeart/2005/8/layout/cycle2"/>
    <dgm:cxn modelId="{DBBF6D93-928E-4553-97E5-3EA0EEDBE6C8}" type="presOf" srcId="{50861BE2-BC13-4F73-B7CD-905A6DFD1CD7}" destId="{389494A4-5BF3-4545-B751-727D0A79BED1}" srcOrd="0" destOrd="0" presId="urn:microsoft.com/office/officeart/2005/8/layout/cycle2"/>
    <dgm:cxn modelId="{D776D093-50D0-4DFA-9960-78DD0FF30208}" type="presOf" srcId="{1AD1391A-F8CD-4DD1-ABC0-F17E49397B25}" destId="{B3D45F59-B494-4442-B274-9DE62A9B6C0A}" srcOrd="0" destOrd="0" presId="urn:microsoft.com/office/officeart/2005/8/layout/cycle2"/>
    <dgm:cxn modelId="{9DE89A9D-BA08-4F0A-8836-F699C58A5D30}" type="presOf" srcId="{0E1D7245-A3EC-4DF9-9B06-68363178B2FB}" destId="{B7C1DF6B-D87D-4882-83A9-614876A6E94F}" srcOrd="0" destOrd="0" presId="urn:microsoft.com/office/officeart/2005/8/layout/cycle2"/>
    <dgm:cxn modelId="{06E135AE-164C-4739-B140-5AD1AE695DB4}" type="presOf" srcId="{D98FF42A-18CB-4706-914F-B72D8E75416D}" destId="{EFBA39F0-BDED-493B-A180-8BA31C8F1D3A}" srcOrd="0" destOrd="0" presId="urn:microsoft.com/office/officeart/2005/8/layout/cycle2"/>
    <dgm:cxn modelId="{52B101B1-9791-4B5C-9B03-2DF2C6182D5F}" srcId="{0E1D7245-A3EC-4DF9-9B06-68363178B2FB}" destId="{2D45C364-8B3D-465A-A55D-75E4A96404C1}" srcOrd="2" destOrd="0" parTransId="{DF5B2497-3720-4590-8D73-9CFD190E8978}" sibTransId="{6C958F3B-CEE9-4F0F-9CC3-769F919F041C}"/>
    <dgm:cxn modelId="{8B2972B8-E6B4-4760-9DDF-150335D57A0C}" type="presOf" srcId="{0B4DCCE5-3CF8-446B-A063-58297BD617D0}" destId="{7B7535FB-C2FE-4780-B3FE-64C89C38986F}" srcOrd="1" destOrd="0" presId="urn:microsoft.com/office/officeart/2005/8/layout/cycle2"/>
    <dgm:cxn modelId="{EA887EB8-5EF5-431B-AD18-1637839AFD41}" type="presOf" srcId="{6C958F3B-CEE9-4F0F-9CC3-769F919F041C}" destId="{4264DC02-BADA-461C-913D-46F011BB76D1}" srcOrd="0" destOrd="0" presId="urn:microsoft.com/office/officeart/2005/8/layout/cycle2"/>
    <dgm:cxn modelId="{63382ED6-891C-4562-9481-4B6FA14534BD}" type="presOf" srcId="{052A14D8-4E4A-4833-BAD3-05C9A08D68B7}" destId="{7FFB0C2F-45F1-48FC-8DCD-2DCD2BD78BB3}" srcOrd="1" destOrd="0" presId="urn:microsoft.com/office/officeart/2005/8/layout/cycle2"/>
    <dgm:cxn modelId="{EF549AD6-BF46-42A2-80D5-9D8289BFBE7A}" type="presOf" srcId="{052A14D8-4E4A-4833-BAD3-05C9A08D68B7}" destId="{2FF47A38-FB69-4A8A-998C-224205D40D9A}" srcOrd="0" destOrd="0" presId="urn:microsoft.com/office/officeart/2005/8/layout/cycle2"/>
    <dgm:cxn modelId="{1FD82FE7-E0D7-4B51-BAA0-642C2FB35F5B}" srcId="{0E1D7245-A3EC-4DF9-9B06-68363178B2FB}" destId="{451EAC2E-13F8-44E0-9369-87F14D16412D}" srcOrd="0" destOrd="0" parTransId="{A58480AB-B07E-4DC9-8E48-79902D2C8AC6}" sibTransId="{052A14D8-4E4A-4833-BAD3-05C9A08D68B7}"/>
    <dgm:cxn modelId="{516535FB-2FB1-488D-BA62-1FEFE54887FA}" type="presOf" srcId="{79CFF30A-BC51-44AC-8EA5-1308C6C3EEC3}" destId="{935B9DAF-EAD5-433B-9C79-2088DE13CD70}" srcOrd="0" destOrd="0" presId="urn:microsoft.com/office/officeart/2005/8/layout/cycle2"/>
    <dgm:cxn modelId="{3655FDD9-7445-459B-A1C7-59D1373D5212}" type="presParOf" srcId="{B7C1DF6B-D87D-4882-83A9-614876A6E94F}" destId="{63A9D7E7-754B-477B-BB0A-0C78ED69FF9D}" srcOrd="0" destOrd="0" presId="urn:microsoft.com/office/officeart/2005/8/layout/cycle2"/>
    <dgm:cxn modelId="{CFC3D5D0-95BF-4468-B280-9CAFAF2D4F8E}" type="presParOf" srcId="{B7C1DF6B-D87D-4882-83A9-614876A6E94F}" destId="{2FF47A38-FB69-4A8A-998C-224205D40D9A}" srcOrd="1" destOrd="0" presId="urn:microsoft.com/office/officeart/2005/8/layout/cycle2"/>
    <dgm:cxn modelId="{4F750A17-0C63-46AB-A7DE-79DD0628C572}" type="presParOf" srcId="{2FF47A38-FB69-4A8A-998C-224205D40D9A}" destId="{7FFB0C2F-45F1-48FC-8DCD-2DCD2BD78BB3}" srcOrd="0" destOrd="0" presId="urn:microsoft.com/office/officeart/2005/8/layout/cycle2"/>
    <dgm:cxn modelId="{81165971-992A-436E-8E89-63EFB15D3385}" type="presParOf" srcId="{B7C1DF6B-D87D-4882-83A9-614876A6E94F}" destId="{389494A4-5BF3-4545-B751-727D0A79BED1}" srcOrd="2" destOrd="0" presId="urn:microsoft.com/office/officeart/2005/8/layout/cycle2"/>
    <dgm:cxn modelId="{6EBEE3C4-39B3-4F2B-8D33-9A131D06D501}" type="presParOf" srcId="{B7C1DF6B-D87D-4882-83A9-614876A6E94F}" destId="{F4E9B63D-0FC9-4C21-AD77-866F4E319C80}" srcOrd="3" destOrd="0" presId="urn:microsoft.com/office/officeart/2005/8/layout/cycle2"/>
    <dgm:cxn modelId="{4803CA6F-B903-4EDF-9C0B-E65FD479C0F0}" type="presParOf" srcId="{F4E9B63D-0FC9-4C21-AD77-866F4E319C80}" destId="{7B7535FB-C2FE-4780-B3FE-64C89C38986F}" srcOrd="0" destOrd="0" presId="urn:microsoft.com/office/officeart/2005/8/layout/cycle2"/>
    <dgm:cxn modelId="{F5096F38-691E-4B92-B2D8-BAD12527EF99}" type="presParOf" srcId="{B7C1DF6B-D87D-4882-83A9-614876A6E94F}" destId="{714FB19D-A58D-4E3C-BBFC-12ED6E23910B}" srcOrd="4" destOrd="0" presId="urn:microsoft.com/office/officeart/2005/8/layout/cycle2"/>
    <dgm:cxn modelId="{8B29B39F-E7FB-44FD-B036-1108A136E6A4}" type="presParOf" srcId="{B7C1DF6B-D87D-4882-83A9-614876A6E94F}" destId="{4264DC02-BADA-461C-913D-46F011BB76D1}" srcOrd="5" destOrd="0" presId="urn:microsoft.com/office/officeart/2005/8/layout/cycle2"/>
    <dgm:cxn modelId="{5973947A-EEBB-4406-A763-9C8358FEA6C3}" type="presParOf" srcId="{4264DC02-BADA-461C-913D-46F011BB76D1}" destId="{1F2F359A-FD44-412C-B33A-F5DFF6200ECB}" srcOrd="0" destOrd="0" presId="urn:microsoft.com/office/officeart/2005/8/layout/cycle2"/>
    <dgm:cxn modelId="{69695181-87C3-4040-8876-ED3DABB9312D}" type="presParOf" srcId="{B7C1DF6B-D87D-4882-83A9-614876A6E94F}" destId="{EFBA39F0-BDED-493B-A180-8BA31C8F1D3A}" srcOrd="6" destOrd="0" presId="urn:microsoft.com/office/officeart/2005/8/layout/cycle2"/>
    <dgm:cxn modelId="{12620E47-3B8F-435D-811E-D1FB23CA75B2}" type="presParOf" srcId="{B7C1DF6B-D87D-4882-83A9-614876A6E94F}" destId="{B3D45F59-B494-4442-B274-9DE62A9B6C0A}" srcOrd="7" destOrd="0" presId="urn:microsoft.com/office/officeart/2005/8/layout/cycle2"/>
    <dgm:cxn modelId="{9265A7F0-31B5-4FBA-B62B-596CBFE6F4A1}" type="presParOf" srcId="{B3D45F59-B494-4442-B274-9DE62A9B6C0A}" destId="{F6310512-044B-4A8B-AC7B-5A30F158B1C6}" srcOrd="0" destOrd="0" presId="urn:microsoft.com/office/officeart/2005/8/layout/cycle2"/>
    <dgm:cxn modelId="{10AD7596-B769-4B24-8DAF-27BB5244F11F}" type="presParOf" srcId="{B7C1DF6B-D87D-4882-83A9-614876A6E94F}" destId="{4F8A1D05-98B0-4BFD-A99B-E5D1A122751E}" srcOrd="8" destOrd="0" presId="urn:microsoft.com/office/officeart/2005/8/layout/cycle2"/>
    <dgm:cxn modelId="{C14676A5-D3A1-40A6-AC55-19471FF32CD2}" type="presParOf" srcId="{B7C1DF6B-D87D-4882-83A9-614876A6E94F}" destId="{935B9DAF-EAD5-433B-9C79-2088DE13CD70}" srcOrd="9" destOrd="0" presId="urn:microsoft.com/office/officeart/2005/8/layout/cycle2"/>
    <dgm:cxn modelId="{F3D23FCA-8302-41C8-8B49-C904863FFBBC}" type="presParOf" srcId="{935B9DAF-EAD5-433B-9C79-2088DE13CD70}" destId="{BA10C1B4-6F04-413E-BBE2-AC2E3043F729}"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9D7E7-754B-477B-BB0A-0C78ED69FF9D}">
      <dsp:nvSpPr>
        <dsp:cNvPr id="0" name=""/>
        <dsp:cNvSpPr/>
      </dsp:nvSpPr>
      <dsp:spPr>
        <a:xfrm>
          <a:off x="3076828" y="351"/>
          <a:ext cx="1507552" cy="1507552"/>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Performance Planning and Goal Setting</a:t>
          </a:r>
        </a:p>
      </dsp:txBody>
      <dsp:txXfrm>
        <a:off x="3297604" y="221127"/>
        <a:ext cx="1066000" cy="1066000"/>
      </dsp:txXfrm>
    </dsp:sp>
    <dsp:sp modelId="{2FF47A38-FB69-4A8A-998C-224205D40D9A}">
      <dsp:nvSpPr>
        <dsp:cNvPr id="0" name=""/>
        <dsp:cNvSpPr/>
      </dsp:nvSpPr>
      <dsp:spPr>
        <a:xfrm rot="2160000">
          <a:off x="4537032" y="1159009"/>
          <a:ext cx="401991" cy="508798"/>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548548" y="1225326"/>
        <a:ext cx="281394" cy="305278"/>
      </dsp:txXfrm>
    </dsp:sp>
    <dsp:sp modelId="{389494A4-5BF3-4545-B751-727D0A79BED1}">
      <dsp:nvSpPr>
        <dsp:cNvPr id="0" name=""/>
        <dsp:cNvSpPr/>
      </dsp:nvSpPr>
      <dsp:spPr>
        <a:xfrm>
          <a:off x="4910083" y="1332288"/>
          <a:ext cx="1507552" cy="1507552"/>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Ongoing Feedback</a:t>
          </a:r>
        </a:p>
      </dsp:txBody>
      <dsp:txXfrm>
        <a:off x="5130859" y="1553064"/>
        <a:ext cx="1066000" cy="1066000"/>
      </dsp:txXfrm>
    </dsp:sp>
    <dsp:sp modelId="{F4E9B63D-0FC9-4C21-AD77-866F4E319C80}">
      <dsp:nvSpPr>
        <dsp:cNvPr id="0" name=""/>
        <dsp:cNvSpPr/>
      </dsp:nvSpPr>
      <dsp:spPr>
        <a:xfrm rot="6480000">
          <a:off x="5116259" y="2898405"/>
          <a:ext cx="401991" cy="508798"/>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5195191" y="2942818"/>
        <a:ext cx="281394" cy="305278"/>
      </dsp:txXfrm>
    </dsp:sp>
    <dsp:sp modelId="{714FB19D-A58D-4E3C-BBFC-12ED6E23910B}">
      <dsp:nvSpPr>
        <dsp:cNvPr id="0" name=""/>
        <dsp:cNvSpPr/>
      </dsp:nvSpPr>
      <dsp:spPr>
        <a:xfrm>
          <a:off x="4209842" y="3487409"/>
          <a:ext cx="1507552" cy="1507552"/>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a:t>Employee Input</a:t>
          </a:r>
        </a:p>
      </dsp:txBody>
      <dsp:txXfrm>
        <a:off x="4430618" y="3708185"/>
        <a:ext cx="1066000" cy="1066000"/>
      </dsp:txXfrm>
    </dsp:sp>
    <dsp:sp modelId="{4264DC02-BADA-461C-913D-46F011BB76D1}">
      <dsp:nvSpPr>
        <dsp:cNvPr id="0" name=""/>
        <dsp:cNvSpPr/>
      </dsp:nvSpPr>
      <dsp:spPr>
        <a:xfrm rot="10800000">
          <a:off x="3640986" y="3986786"/>
          <a:ext cx="401991" cy="508798"/>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3761583" y="4088546"/>
        <a:ext cx="281394" cy="305278"/>
      </dsp:txXfrm>
    </dsp:sp>
    <dsp:sp modelId="{EFBA39F0-BDED-493B-A180-8BA31C8F1D3A}">
      <dsp:nvSpPr>
        <dsp:cNvPr id="0" name=""/>
        <dsp:cNvSpPr/>
      </dsp:nvSpPr>
      <dsp:spPr>
        <a:xfrm>
          <a:off x="1943814" y="3487409"/>
          <a:ext cx="1507552" cy="1507552"/>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Evaluation of Performance</a:t>
          </a:r>
        </a:p>
      </dsp:txBody>
      <dsp:txXfrm>
        <a:off x="2164590" y="3708185"/>
        <a:ext cx="1066000" cy="1066000"/>
      </dsp:txXfrm>
    </dsp:sp>
    <dsp:sp modelId="{B3D45F59-B494-4442-B274-9DE62A9B6C0A}">
      <dsp:nvSpPr>
        <dsp:cNvPr id="0" name=""/>
        <dsp:cNvSpPr/>
      </dsp:nvSpPr>
      <dsp:spPr>
        <a:xfrm rot="15120000">
          <a:off x="2149990" y="2920046"/>
          <a:ext cx="401991" cy="508798"/>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2228922" y="3079153"/>
        <a:ext cx="281394" cy="305278"/>
      </dsp:txXfrm>
    </dsp:sp>
    <dsp:sp modelId="{4F8A1D05-98B0-4BFD-A99B-E5D1A122751E}">
      <dsp:nvSpPr>
        <dsp:cNvPr id="0" name=""/>
        <dsp:cNvSpPr/>
      </dsp:nvSpPr>
      <dsp:spPr>
        <a:xfrm>
          <a:off x="1243573" y="1332288"/>
          <a:ext cx="1507552" cy="1507552"/>
        </a:xfrm>
        <a:prstGeom prst="ellipse">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Performance Review</a:t>
          </a:r>
        </a:p>
      </dsp:txBody>
      <dsp:txXfrm>
        <a:off x="1464349" y="1553064"/>
        <a:ext cx="1066000" cy="1066000"/>
      </dsp:txXfrm>
    </dsp:sp>
    <dsp:sp modelId="{935B9DAF-EAD5-433B-9C79-2088DE13CD70}">
      <dsp:nvSpPr>
        <dsp:cNvPr id="0" name=""/>
        <dsp:cNvSpPr/>
      </dsp:nvSpPr>
      <dsp:spPr>
        <a:xfrm rot="19440000">
          <a:off x="2703777" y="1172384"/>
          <a:ext cx="401991" cy="508798"/>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715293" y="1309587"/>
        <a:ext cx="281394" cy="30527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8/11/2021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1859077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Customize this slide with the organization’s rating scale description.</a:t>
            </a:r>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4145166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15959313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12595829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510238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calibration process can</a:t>
            </a:r>
            <a:r>
              <a:rPr lang="en-US" sz="1200" dirty="0"/>
              <a:t> ensure that different managers apply similar standards in measuring and evaluating the performance of subordinates.</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397992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3539613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799507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15082447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503493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10712656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4053745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8/11/2021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8/11/2021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lvl1pPr marL="0" indent="0">
              <a:buNone/>
              <a:defRPr/>
            </a:lvl1pPr>
            <a:lvl2pPr>
              <a:defRPr sz="28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8/11/2021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8/11/2021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8/11/2021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8/11/2021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8/11/2021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8/11/2021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8/11/2021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8/11/2021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8/11/2021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Two women in an office setting smiling while in conversation. ">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5289" y="-2783"/>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subTitle" idx="1"/>
          </p:nvPr>
        </p:nvSpPr>
        <p:spPr>
          <a:xfrm>
            <a:off x="239997" y="1452930"/>
            <a:ext cx="3557726" cy="1382392"/>
          </a:xfrm>
        </p:spPr>
        <p:txBody>
          <a:bodyPr anchor="b">
            <a:noAutofit/>
          </a:bodyPr>
          <a:lstStyle/>
          <a:p>
            <a:pPr algn="r"/>
            <a:r>
              <a:rPr lang="en-US" sz="4000" dirty="0">
                <a:solidFill>
                  <a:srgbClr val="FFFFFF"/>
                </a:solidFill>
              </a:rPr>
              <a:t>Performance Management Training for Supervisors</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Providing Continuous Feedback</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96751"/>
            <a:ext cx="10515600" cy="4292082"/>
          </a:xfrm>
        </p:spPr>
        <p:txBody>
          <a:bodyPr>
            <a:normAutofit fontScale="92500" lnSpcReduction="10000"/>
          </a:bodyPr>
          <a:lstStyle/>
          <a:p>
            <a:r>
              <a:rPr lang="en-US" dirty="0"/>
              <a:t>Effective performance management systems include a process for continuous feedback.</a:t>
            </a:r>
            <a:br>
              <a:rPr lang="en-US" dirty="0"/>
            </a:br>
            <a:endParaRPr lang="en-US" dirty="0"/>
          </a:p>
          <a:p>
            <a:pPr marL="457200" indent="-457200" eaLnBrk="1" hangingPunct="1">
              <a:buFont typeface="Arial" panose="020B0604020202020204" pitchFamily="34" charset="0"/>
              <a:buChar char="•"/>
            </a:pPr>
            <a:r>
              <a:rPr lang="en-US" dirty="0"/>
              <a:t>Establish milestone dates for periodic monitoring of performance objectives and progress reports in objective terms.</a:t>
            </a:r>
          </a:p>
          <a:p>
            <a:pPr marL="457200" indent="-457200">
              <a:buFont typeface="Arial" panose="020B0604020202020204" pitchFamily="34" charset="0"/>
              <a:buChar char="•"/>
            </a:pPr>
            <a:r>
              <a:rPr lang="en-US" dirty="0"/>
              <a:t>Be aware that goals or objectives may need to be changed or retargeted during the review period.</a:t>
            </a:r>
          </a:p>
          <a:p>
            <a:pPr marL="457200" indent="-457200" eaLnBrk="1" hangingPunct="1">
              <a:buFont typeface="Arial" panose="020B0604020202020204" pitchFamily="34" charset="0"/>
              <a:buChar char="•"/>
            </a:pPr>
            <a:r>
              <a:rPr lang="en-US" dirty="0"/>
              <a:t>Maintain open communication channels to ensure that issues are elevated quickly and resolved timely.</a:t>
            </a:r>
          </a:p>
          <a:p>
            <a:pPr marL="457200" indent="-457200" eaLnBrk="1" hangingPunct="1">
              <a:buFont typeface="Arial" panose="020B0604020202020204" pitchFamily="34" charset="0"/>
              <a:buChar char="•"/>
            </a:pPr>
            <a:r>
              <a:rPr lang="en-US" dirty="0"/>
              <a:t>Coach, assist and/or redirect employees who request assistance and those who are failing to meet standards.</a:t>
            </a:r>
          </a:p>
          <a:p>
            <a:pPr marL="457200" indent="-457200">
              <a:buFont typeface="Arial" panose="020B0604020202020204" pitchFamily="34" charset="0"/>
              <a:buChar char="•"/>
            </a:pPr>
            <a:endParaRPr lang="en-US" dirty="0">
              <a:latin typeface="Arial" charset="0"/>
            </a:endParaRPr>
          </a:p>
          <a:p>
            <a:pPr marL="457200" indent="-45720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2373869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Rating Scales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7"/>
            <a:ext cx="10515600" cy="4079806"/>
          </a:xfrm>
        </p:spPr>
        <p:txBody>
          <a:bodyPr>
            <a:normAutofit/>
          </a:bodyPr>
          <a:lstStyle/>
          <a:p>
            <a:r>
              <a:rPr lang="en-US" dirty="0"/>
              <a:t>Rating scales can vary from alphabetic and numeric to those with descriptive phrases (e.g., "Meets Expectations").</a:t>
            </a:r>
          </a:p>
          <a:p>
            <a:r>
              <a:rPr lang="en-US" dirty="0"/>
              <a:t>The following is a description of the scale used in our organization:</a:t>
            </a:r>
          </a:p>
          <a:p>
            <a:endParaRPr lang="en-US" dirty="0"/>
          </a:p>
          <a:p>
            <a:r>
              <a:rPr lang="en-US" i="1" dirty="0"/>
              <a:t>[insert details regarding the rating scale used]</a:t>
            </a:r>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820123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2174667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Conducting Appraisals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7"/>
            <a:ext cx="10515600" cy="4079806"/>
          </a:xfrm>
        </p:spPr>
        <p:txBody>
          <a:bodyPr>
            <a:normAutofit fontScale="92500" lnSpcReduction="10000"/>
          </a:bodyPr>
          <a:lstStyle/>
          <a:p>
            <a:r>
              <a:rPr lang="en-US" dirty="0"/>
              <a:t>To ensure an effective performance appraisal meeting, take the following steps:</a:t>
            </a:r>
          </a:p>
          <a:p>
            <a:pPr marL="457200" indent="-457200">
              <a:buFont typeface="Arial" panose="020B0604020202020204" pitchFamily="34" charset="0"/>
              <a:buChar char="•"/>
            </a:pPr>
            <a:r>
              <a:rPr lang="en-US" dirty="0"/>
              <a:t>Be prepared by collecting and reviewing performance notes, feedback and other data.</a:t>
            </a:r>
          </a:p>
          <a:p>
            <a:pPr marL="457200" indent="-457200">
              <a:buFont typeface="Arial" panose="020B0604020202020204" pitchFamily="34" charset="0"/>
              <a:buChar char="•"/>
            </a:pPr>
            <a:r>
              <a:rPr lang="en-US" dirty="0"/>
              <a:t>Request self-appraisals from employees to be completed two weeks prior to the appraisal meeting.</a:t>
            </a:r>
          </a:p>
          <a:p>
            <a:pPr marL="457200" indent="-457200">
              <a:buFont typeface="Arial" panose="020B0604020202020204" pitchFamily="34" charset="0"/>
              <a:buChar char="•"/>
            </a:pPr>
            <a:r>
              <a:rPr lang="en-US" dirty="0"/>
              <a:t>Choose a private and comfortable space for the meeting and schedule sufficient time to focus on the review.</a:t>
            </a:r>
          </a:p>
          <a:p>
            <a:pPr marL="457200" indent="-457200">
              <a:buFont typeface="Arial" panose="020B0604020202020204" pitchFamily="34" charset="0"/>
              <a:buChar char="•"/>
            </a:pPr>
            <a:r>
              <a:rPr lang="en-US" dirty="0"/>
              <a:t>Encourage open dialogue regarding performance levels, lessons learned, ongoing progress, and goals and objectives for the next review period.</a:t>
            </a:r>
          </a:p>
          <a:p>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2268986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1753933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Rater Errors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52736"/>
            <a:ext cx="10515600" cy="4303614"/>
          </a:xfrm>
        </p:spPr>
        <p:txBody>
          <a:bodyPr>
            <a:normAutofit lnSpcReduction="10000"/>
          </a:bodyPr>
          <a:lstStyle/>
          <a:p>
            <a:pPr marL="0" indent="0">
              <a:buNone/>
            </a:pPr>
            <a:r>
              <a:rPr lang="en-US" sz="2200" dirty="0"/>
              <a:t>Managers sometimes make errors in judgement due to their own perceptions and biases. Some common rater errors include the following:</a:t>
            </a:r>
          </a:p>
          <a:p>
            <a:pPr marL="342900" indent="-342900">
              <a:buFont typeface="Arial" panose="020B0604020202020204" pitchFamily="34" charset="0"/>
              <a:buChar char="•"/>
            </a:pPr>
            <a:r>
              <a:rPr lang="en-US" sz="2200" dirty="0"/>
              <a:t>Halo effect - the individual’s performance is completely appraised based on a perceived positive quality, feature or trait (the employee can do no wrong).</a:t>
            </a:r>
          </a:p>
          <a:p>
            <a:pPr marL="342900" indent="-342900">
              <a:buFont typeface="Arial" panose="020B0604020202020204" pitchFamily="34" charset="0"/>
              <a:buChar char="•"/>
            </a:pPr>
            <a:r>
              <a:rPr lang="en-US" sz="2200" dirty="0"/>
              <a:t>Horn effect - the individual’s performance is completely appraised based on a perceived negative quality or feature (the employee can only do wrong).</a:t>
            </a:r>
          </a:p>
          <a:p>
            <a:pPr marL="342900" indent="-342900">
              <a:buFont typeface="Arial" panose="020B0604020202020204" pitchFamily="34" charset="0"/>
              <a:buChar char="•"/>
            </a:pPr>
            <a:r>
              <a:rPr lang="en-US" sz="2200" dirty="0"/>
              <a:t>Central tendency - lack of rating differentiation between employees.</a:t>
            </a:r>
          </a:p>
          <a:p>
            <a:pPr marL="342900" indent="-342900">
              <a:buFont typeface="Arial" panose="020B0604020202020204" pitchFamily="34" charset="0"/>
              <a:buChar char="•"/>
            </a:pPr>
            <a:r>
              <a:rPr lang="en-US" sz="2200" dirty="0"/>
              <a:t>Leniency - avoidance of honest ratings to avoid conflict.</a:t>
            </a:r>
          </a:p>
          <a:p>
            <a:pPr marL="342900" indent="-342900">
              <a:buFont typeface="Arial" panose="020B0604020202020204" pitchFamily="34" charset="0"/>
              <a:buChar char="•"/>
            </a:pPr>
            <a:r>
              <a:rPr lang="en-US" sz="2200" dirty="0"/>
              <a:t>Recency effect - narrow focus on recent events rather than the entire performance period.</a:t>
            </a:r>
          </a:p>
          <a:p>
            <a:pPr marL="342900" indent="-342900">
              <a:buFont typeface="Arial" panose="020B0604020202020204" pitchFamily="34" charset="0"/>
              <a:buChar char="•"/>
            </a:pPr>
            <a:r>
              <a:rPr lang="en-US" sz="2200" dirty="0"/>
              <a:t>Similarity/”like me”-  favorable ratings given to employees who have similar values or interests to the rater.</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3755837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Rater Errors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52736"/>
            <a:ext cx="10515600" cy="4303614"/>
          </a:xfrm>
        </p:spPr>
        <p:txBody>
          <a:bodyPr>
            <a:normAutofit/>
          </a:bodyPr>
          <a:lstStyle/>
          <a:p>
            <a:pPr marL="0" indent="0">
              <a:buNone/>
            </a:pPr>
            <a:r>
              <a:rPr lang="en-US" sz="2400" dirty="0"/>
              <a:t>Tips to avoid rater errors:</a:t>
            </a:r>
          </a:p>
          <a:p>
            <a:pPr marL="342900" indent="-342900">
              <a:buFont typeface="Arial" panose="020B0604020202020204" pitchFamily="34" charset="0"/>
              <a:buChar char="•"/>
            </a:pPr>
            <a:r>
              <a:rPr lang="en-US" sz="2400" dirty="0"/>
              <a:t>Make objective statements – “Jorge arrived late on four occasions” rather than “Jorge is always late.”</a:t>
            </a:r>
          </a:p>
          <a:p>
            <a:pPr marL="342900" indent="-342900">
              <a:buFont typeface="Arial" panose="020B0604020202020204" pitchFamily="34" charset="0"/>
              <a:buChar char="•"/>
            </a:pPr>
            <a:r>
              <a:rPr lang="en-US" sz="2400" dirty="0"/>
              <a:t>Consider the totality of the employee’s performance over the entire review period.</a:t>
            </a:r>
          </a:p>
          <a:p>
            <a:pPr marL="342900" indent="-342900">
              <a:buFont typeface="Arial" panose="020B0604020202020204" pitchFamily="34" charset="0"/>
              <a:buChar char="•"/>
            </a:pPr>
            <a:r>
              <a:rPr lang="en-US" sz="2400" dirty="0"/>
              <a:t>Make and keep adequate records with specific examples. </a:t>
            </a:r>
          </a:p>
          <a:p>
            <a:pPr marL="342900" indent="-342900">
              <a:buFont typeface="Arial" panose="020B0604020202020204" pitchFamily="34" charset="0"/>
              <a:buChar char="•"/>
            </a:pPr>
            <a:r>
              <a:rPr lang="en-US" sz="2400" dirty="0"/>
              <a:t>Establish milestones for progress reviews.</a:t>
            </a:r>
          </a:p>
          <a:p>
            <a:pPr marL="342900" indent="-342900">
              <a:buFont typeface="Arial" panose="020B0604020202020204" pitchFamily="34" charset="0"/>
              <a:buChar char="•"/>
            </a:pPr>
            <a:r>
              <a:rPr lang="en-US" sz="2400" dirty="0"/>
              <a:t>Seek input from other managers or human resources. </a:t>
            </a:r>
          </a:p>
          <a:p>
            <a:pPr marL="342900" indent="-342900">
              <a:buFont typeface="Arial" panose="020B0604020202020204" pitchFamily="34" charset="0"/>
              <a:buChar char="•"/>
            </a:pPr>
            <a:r>
              <a:rPr lang="en-US" sz="2400" dirty="0"/>
              <a:t>Participate in an organization-wide calibration process.</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680689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3922682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19</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2087508"/>
            <a:ext cx="10515600" cy="4431149"/>
          </a:xfrm>
          <a:prstGeom prst="rect">
            <a:avLst/>
          </a:prstGeom>
          <a:noFill/>
        </p:spPr>
        <p:txBody>
          <a:bodyPr wrap="square" rtlCol="0">
            <a:spAutoFit/>
          </a:bodyPr>
          <a:lstStyle/>
          <a:p>
            <a:pPr marL="342900" indent="-342900">
              <a:lnSpc>
                <a:spcPct val="100000"/>
              </a:lnSpc>
              <a:buFont typeface="Arial" panose="020B0604020202020204" pitchFamily="34" charset="0"/>
              <a:buChar char="•"/>
            </a:pPr>
            <a:r>
              <a:rPr lang="en-US" sz="2600" dirty="0"/>
              <a:t>Performance appraisal and performance management differ in form and frequency of occurrence.</a:t>
            </a:r>
          </a:p>
          <a:p>
            <a:pPr marL="342900" indent="-342900">
              <a:lnSpc>
                <a:spcPct val="100000"/>
              </a:lnSpc>
              <a:buFont typeface="Arial" panose="020B0604020202020204" pitchFamily="34" charset="0"/>
              <a:buChar char="•"/>
            </a:pPr>
            <a:r>
              <a:rPr lang="en-US" sz="2600" dirty="0"/>
              <a:t>It is important to plan for performance appraisals and establish an appropriate environment for them.</a:t>
            </a:r>
          </a:p>
          <a:p>
            <a:pPr marL="342900" indent="-342900">
              <a:lnSpc>
                <a:spcPct val="100000"/>
              </a:lnSpc>
              <a:buFont typeface="Arial" panose="020B0604020202020204" pitchFamily="34" charset="0"/>
              <a:buChar char="•"/>
            </a:pPr>
            <a:r>
              <a:rPr lang="en-US" sz="2600" dirty="0"/>
              <a:t>Develop ongoing performance communication by recognizing performance management is a continuing process.</a:t>
            </a:r>
          </a:p>
          <a:p>
            <a:pPr marL="342900" indent="-342900">
              <a:lnSpc>
                <a:spcPct val="100000"/>
              </a:lnSpc>
              <a:buFont typeface="Arial" panose="020B0604020202020204" pitchFamily="34" charset="0"/>
              <a:buChar char="•"/>
            </a:pPr>
            <a:r>
              <a:rPr lang="en-US" sz="2600" dirty="0"/>
              <a:t>Define and establish specific goals and objectives using SMART principles. </a:t>
            </a:r>
          </a:p>
          <a:p>
            <a:pPr marL="342900" indent="-342900">
              <a:lnSpc>
                <a:spcPct val="100000"/>
              </a:lnSpc>
              <a:buFont typeface="Arial" panose="020B0604020202020204" pitchFamily="34" charset="0"/>
              <a:buChar char="•"/>
            </a:pPr>
            <a:r>
              <a:rPr lang="en-US" sz="2600" dirty="0"/>
              <a:t>Rater errors should be identified and avoided. </a:t>
            </a:r>
          </a:p>
          <a:p>
            <a:pPr marL="0" indent="0">
              <a:lnSpc>
                <a:spcPct val="150000"/>
              </a:lnSpc>
              <a:buNone/>
            </a:pPr>
            <a:endParaRPr lang="en-US" sz="2400" dirty="0"/>
          </a:p>
        </p:txBody>
      </p:sp>
    </p:spTree>
    <p:extLst>
      <p:ext uri="{BB962C8B-B14F-4D97-AF65-F5344CB8AC3E}">
        <p14:creationId xmlns:p14="http://schemas.microsoft.com/office/powerpoint/2010/main" val="158683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3386E7E-6334-4532-8C09-D11134519BD9}"/>
              </a:ext>
            </a:extLst>
          </p:cNvPr>
          <p:cNvSpPr txBox="1"/>
          <p:nvPr/>
        </p:nvSpPr>
        <p:spPr>
          <a:xfrm>
            <a:off x="4141714" y="2921168"/>
            <a:ext cx="3908571" cy="1015663"/>
          </a:xfrm>
          <a:prstGeom prst="rect">
            <a:avLst/>
          </a:prstGeom>
          <a:noFill/>
        </p:spPr>
        <p:txBody>
          <a:bodyPr wrap="square" rtlCol="0">
            <a:spAutoFit/>
          </a:bodyPr>
          <a:lstStyle/>
          <a:p>
            <a:r>
              <a:rPr lang="en-US" sz="6000" dirty="0">
                <a:solidFill>
                  <a:schemeClr val="accent1">
                    <a:lumMod val="50000"/>
                  </a:schemeClr>
                </a:solidFill>
              </a:rPr>
              <a:t>WELCOME!</a:t>
            </a:r>
            <a:endParaRPr lang="en-US" dirty="0"/>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t>Performance Management Training</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2974633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27124"/>
            <a:ext cx="10515600" cy="3592789"/>
          </a:xfrm>
        </p:spPr>
        <p:txBody>
          <a:bodyPr>
            <a:normAutofit lnSpcReduction="10000"/>
          </a:bodyPr>
          <a:lstStyle/>
          <a:p>
            <a:r>
              <a:rPr lang="en-US" dirty="0"/>
              <a:t>Performance management is the broad collection of activities designed to maximize individual and, by extension, organizational performance. It includes setting expectations, measuring employee behaviors and results, providing coaching and feedback, and evaluating performance over time to use in decision-making. The purpose is to align individual efforts to achieve organizational goals.</a:t>
            </a:r>
          </a:p>
          <a:p>
            <a:r>
              <a:rPr lang="en-US" dirty="0"/>
              <a:t>A successful performance management program helps an employer retain talented employees, keep employees engaged, enhance employee learning and build a winning corporate culture.</a:t>
            </a:r>
          </a:p>
          <a:p>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1867846"/>
            <a:ext cx="9211477" cy="4719566"/>
          </a:xfrm>
          <a:prstGeom prst="rect">
            <a:avLst/>
          </a:prstGeom>
        </p:spPr>
        <p:txBody>
          <a:bodyPr vert="horz">
            <a:normAutofit fontScale="55000" lnSpcReduction="20000"/>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50000"/>
              </a:lnSpc>
              <a:buFont typeface="Arial" panose="020B0604020202020204" pitchFamily="34" charset="0"/>
              <a:buChar char="•"/>
            </a:pPr>
            <a:r>
              <a:rPr lang="en-US" sz="4500" dirty="0">
                <a:solidFill>
                  <a:schemeClr val="tx1"/>
                </a:solidFill>
                <a:latin typeface="+mn-lt"/>
              </a:rPr>
              <a:t>Performance appraisal versus performance management.</a:t>
            </a:r>
          </a:p>
          <a:p>
            <a:pPr marL="457200" indent="-457200">
              <a:lnSpc>
                <a:spcPct val="150000"/>
              </a:lnSpc>
              <a:buFont typeface="Arial" panose="020B0604020202020204" pitchFamily="34" charset="0"/>
              <a:buChar char="•"/>
            </a:pPr>
            <a:r>
              <a:rPr lang="en-US" sz="4500" dirty="0">
                <a:solidFill>
                  <a:schemeClr val="tx1"/>
                </a:solidFill>
                <a:latin typeface="+mn-lt"/>
              </a:rPr>
              <a:t>Performance management continuum.</a:t>
            </a:r>
          </a:p>
          <a:p>
            <a:pPr marL="457200" indent="-457200">
              <a:lnSpc>
                <a:spcPct val="150000"/>
              </a:lnSpc>
              <a:buFont typeface="Arial" panose="020B0604020202020204" pitchFamily="34" charset="0"/>
              <a:buChar char="•"/>
            </a:pPr>
            <a:r>
              <a:rPr lang="en-US" sz="4500" dirty="0">
                <a:solidFill>
                  <a:schemeClr val="tx1"/>
                </a:solidFill>
                <a:latin typeface="+mn-lt"/>
              </a:rPr>
              <a:t>Setting goals and objectives.</a:t>
            </a:r>
          </a:p>
          <a:p>
            <a:pPr marL="457200" indent="-457200">
              <a:lnSpc>
                <a:spcPct val="150000"/>
              </a:lnSpc>
              <a:buFont typeface="Arial" panose="020B0604020202020204" pitchFamily="34" charset="0"/>
              <a:buChar char="•"/>
            </a:pPr>
            <a:r>
              <a:rPr lang="en-US" sz="4500" dirty="0">
                <a:solidFill>
                  <a:schemeClr val="tx1"/>
                </a:solidFill>
                <a:latin typeface="+mn-lt"/>
              </a:rPr>
              <a:t>Providing continuous feedback.</a:t>
            </a:r>
          </a:p>
          <a:p>
            <a:pPr marL="457200" indent="-457200">
              <a:lnSpc>
                <a:spcPct val="150000"/>
              </a:lnSpc>
              <a:buFont typeface="Arial" panose="020B0604020202020204" pitchFamily="34" charset="0"/>
              <a:buChar char="•"/>
            </a:pPr>
            <a:r>
              <a:rPr lang="en-US" sz="4500" dirty="0">
                <a:solidFill>
                  <a:schemeClr val="tx1"/>
                </a:solidFill>
                <a:latin typeface="+mn-lt"/>
              </a:rPr>
              <a:t>Rating scales.</a:t>
            </a:r>
          </a:p>
          <a:p>
            <a:pPr marL="457200" indent="-457200">
              <a:lnSpc>
                <a:spcPct val="150000"/>
              </a:lnSpc>
              <a:buFont typeface="Arial" panose="020B0604020202020204" pitchFamily="34" charset="0"/>
              <a:buChar char="•"/>
            </a:pPr>
            <a:r>
              <a:rPr lang="en-US" sz="4500" dirty="0">
                <a:solidFill>
                  <a:schemeClr val="tx1"/>
                </a:solidFill>
                <a:latin typeface="+mn-lt"/>
              </a:rPr>
              <a:t>Conducting appraisals.</a:t>
            </a:r>
          </a:p>
          <a:p>
            <a:pPr marL="457200" indent="-457200">
              <a:lnSpc>
                <a:spcPct val="150000"/>
              </a:lnSpc>
              <a:buFont typeface="Arial" panose="020B0604020202020204" pitchFamily="34" charset="0"/>
              <a:buChar char="•"/>
            </a:pPr>
            <a:r>
              <a:rPr lang="en-US" sz="4500" dirty="0">
                <a:solidFill>
                  <a:schemeClr val="tx1"/>
                </a:solidFill>
                <a:latin typeface="+mn-lt"/>
              </a:rPr>
              <a:t>Rater errors.</a:t>
            </a:r>
          </a:p>
          <a:p>
            <a:endParaRPr lang="en-US" dirty="0"/>
          </a:p>
        </p:txBody>
      </p:sp>
      <p:sp>
        <p:nvSpPr>
          <p:cNvPr id="6" name="Text Placeholder 2">
            <a:extLst>
              <a:ext uri="{FF2B5EF4-FFF2-40B4-BE49-F238E27FC236}">
                <a16:creationId xmlns:a16="http://schemas.microsoft.com/office/drawing/2014/main" id="{8BFDED38-601F-41EC-8B96-B6470A8F3B12}"/>
              </a:ext>
            </a:extLst>
          </p:cNvPr>
          <p:cNvSpPr txBox="1">
            <a:spLocks/>
          </p:cNvSpPr>
          <p:nvPr/>
        </p:nvSpPr>
        <p:spPr>
          <a:xfrm>
            <a:off x="1907097" y="2227223"/>
            <a:ext cx="2896250" cy="240355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fr-FR" dirty="0">
                <a:solidFill>
                  <a:schemeClr val="bg1"/>
                </a:solidFill>
              </a:rPr>
              <a:t>Performance </a:t>
            </a:r>
            <a:r>
              <a:rPr lang="fr-FR" dirty="0" err="1">
                <a:solidFill>
                  <a:schemeClr val="bg1"/>
                </a:solidFill>
              </a:rPr>
              <a:t>Appraisal</a:t>
            </a:r>
            <a:r>
              <a:rPr lang="fr-FR" dirty="0">
                <a:solidFill>
                  <a:schemeClr val="bg1"/>
                </a:solidFill>
              </a:rPr>
              <a:t> versus Performance Management</a:t>
            </a:r>
            <a:endParaRPr lang="en-US" dirty="0">
              <a:solidFill>
                <a:schemeClr val="bg1"/>
              </a:solidFill>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4315"/>
            <a:ext cx="10515600" cy="3254859"/>
          </a:xfrm>
        </p:spPr>
        <p:txBody>
          <a:bodyPr/>
          <a:lstStyle/>
          <a:p>
            <a:r>
              <a:rPr lang="en-US" b="1" u="sng" dirty="0"/>
              <a:t>Appraisal</a:t>
            </a:r>
            <a:r>
              <a:rPr lang="en-US" dirty="0"/>
              <a:t>				</a:t>
            </a:r>
            <a:r>
              <a:rPr lang="en-US" b="1" u="sng" dirty="0"/>
              <a:t>Management</a:t>
            </a:r>
          </a:p>
          <a:p>
            <a:r>
              <a:rPr lang="en-US" dirty="0"/>
              <a:t>One-time event			Ongoing</a:t>
            </a:r>
          </a:p>
          <a:p>
            <a:r>
              <a:rPr lang="en-US" dirty="0"/>
              <a:t>Retrospective			Prospective</a:t>
            </a:r>
          </a:p>
          <a:p>
            <a:r>
              <a:rPr lang="en-US" dirty="0"/>
              <a:t>Short-term				Long-term</a:t>
            </a:r>
          </a:p>
          <a:p>
            <a:r>
              <a:rPr lang="en-US" dirty="0"/>
              <a:t>Correction-oriented		Progress steps</a:t>
            </a:r>
          </a:p>
          <a:p>
            <a:r>
              <a:rPr lang="en-US" dirty="0"/>
              <a:t>Assigning ratings			Planning/goal-setting</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Performance Management Continuum</a:t>
            </a:r>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6</a:t>
            </a:fld>
            <a:endParaRPr lang="en-US" dirty="0"/>
          </a:p>
        </p:txBody>
      </p:sp>
      <p:graphicFrame>
        <p:nvGraphicFramePr>
          <p:cNvPr id="15" name="Diagram 14">
            <a:extLst>
              <a:ext uri="{FF2B5EF4-FFF2-40B4-BE49-F238E27FC236}">
                <a16:creationId xmlns:a16="http://schemas.microsoft.com/office/drawing/2014/main" id="{0C8A6E3B-58B7-4DE7-B524-F09168622EC0}"/>
              </a:ext>
            </a:extLst>
          </p:cNvPr>
          <p:cNvGraphicFramePr/>
          <p:nvPr>
            <p:extLst>
              <p:ext uri="{D42A27DB-BD31-4B8C-83A1-F6EECF244321}">
                <p14:modId xmlns:p14="http://schemas.microsoft.com/office/powerpoint/2010/main" val="788218390"/>
              </p:ext>
            </p:extLst>
          </p:nvPr>
        </p:nvGraphicFramePr>
        <p:xfrm>
          <a:off x="2265395" y="1726162"/>
          <a:ext cx="7661210" cy="49953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093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Setting Goals and Objectives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78090"/>
            <a:ext cx="10515600" cy="4198873"/>
          </a:xfrm>
        </p:spPr>
        <p:txBody>
          <a:bodyPr>
            <a:normAutofit lnSpcReduction="10000"/>
          </a:bodyPr>
          <a:lstStyle/>
          <a:p>
            <a:r>
              <a:rPr lang="en-US" dirty="0"/>
              <a:t>Define and establish specific goals and objectives for the review period.</a:t>
            </a:r>
          </a:p>
          <a:p>
            <a:pPr marL="0" marR="0" lvl="0" indent="0" algn="l" defTabSz="685800" rtl="0" eaLnBrk="1" fontAlgn="auto" latinLnBrk="0" hangingPunct="1">
              <a:lnSpc>
                <a:spcPct val="100000"/>
              </a:lnSpc>
              <a:spcBef>
                <a:spcPts val="750"/>
              </a:spcBef>
              <a:spcAft>
                <a:spcPts val="600"/>
              </a:spcAft>
              <a:buClrTx/>
              <a:buSzTx/>
              <a:buFontTx/>
              <a:buNone/>
              <a:tabLst/>
              <a:defRPr/>
            </a:pPr>
            <a:endParaRPr kumimoji="0" lang="en-US" sz="2400" b="0" i="0" u="none" strike="noStrike" kern="1200" cap="none" spc="0" normalizeH="0" baseline="0" noProof="0" dirty="0">
              <a:ln>
                <a:noFill/>
              </a:ln>
              <a:effectLst/>
              <a:uLnTx/>
              <a:uFillTx/>
              <a:ea typeface="+mn-ea"/>
              <a:cs typeface="+mn-cs"/>
            </a:endParaRPr>
          </a:p>
          <a:p>
            <a:pPr marL="0" marR="0" lvl="0" indent="0" algn="l" defTabSz="685800" rtl="0" eaLnBrk="1" fontAlgn="auto" latinLnBrk="0" hangingPunct="1">
              <a:lnSpc>
                <a:spcPct val="100000"/>
              </a:lnSpc>
              <a:spcBef>
                <a:spcPts val="750"/>
              </a:spcBef>
              <a:spcAft>
                <a:spcPts val="600"/>
              </a:spcAft>
              <a:buClrTx/>
              <a:buSzTx/>
              <a:buFontTx/>
              <a:buNone/>
              <a:tabLst/>
              <a:defRPr/>
            </a:pPr>
            <a:r>
              <a:rPr kumimoji="0" lang="en-US" sz="2400" b="0" i="0" u="none" strike="noStrike" kern="1200" cap="none" spc="0" normalizeH="0" baseline="0" noProof="0" dirty="0">
                <a:ln>
                  <a:noFill/>
                </a:ln>
                <a:effectLst/>
                <a:uLnTx/>
                <a:uFillTx/>
                <a:ea typeface="+mn-ea"/>
                <a:cs typeface="+mn-cs"/>
              </a:rPr>
              <a:t>Use </a:t>
            </a:r>
            <a:r>
              <a:rPr kumimoji="0" lang="en-US" sz="2400" b="1" i="0" u="none" strike="noStrike" kern="1200" cap="none" spc="0" normalizeH="0" baseline="0" noProof="0" dirty="0">
                <a:ln>
                  <a:noFill/>
                </a:ln>
                <a:effectLst/>
                <a:uLnTx/>
                <a:uFillTx/>
                <a:ea typeface="+mn-ea"/>
                <a:cs typeface="+mn-cs"/>
              </a:rPr>
              <a:t>SMART</a:t>
            </a:r>
            <a:r>
              <a:rPr kumimoji="0" lang="en-US" sz="2400" b="0" i="0" u="none" strike="noStrike" kern="1200" cap="none" spc="0" normalizeH="0" baseline="0" noProof="0" dirty="0">
                <a:ln>
                  <a:noFill/>
                </a:ln>
                <a:effectLst/>
                <a:uLnTx/>
                <a:uFillTx/>
                <a:ea typeface="+mn-ea"/>
                <a:cs typeface="+mn-cs"/>
              </a:rPr>
              <a:t> goal criteria:</a:t>
            </a:r>
          </a:p>
          <a:p>
            <a:pPr marL="0" marR="0" lvl="0" indent="0" algn="l" defTabSz="685800" rtl="0" eaLnBrk="1" fontAlgn="auto" latinLnBrk="0" hangingPunct="1">
              <a:lnSpc>
                <a:spcPct val="100000"/>
              </a:lnSpc>
              <a:spcBef>
                <a:spcPts val="750"/>
              </a:spcBef>
              <a:spcAft>
                <a:spcPts val="600"/>
              </a:spcAft>
              <a:buClrTx/>
              <a:buSzTx/>
              <a:buFont typeface="Wingdings" charset="0"/>
              <a:buChar char="ü"/>
              <a:tabLst/>
              <a:defRPr/>
            </a:pPr>
            <a:r>
              <a:rPr kumimoji="0" lang="en-US" sz="2400" b="1" i="0" u="none" strike="noStrike" kern="1200" cap="none" spc="0" normalizeH="0" baseline="0" noProof="0" dirty="0">
                <a:ln>
                  <a:noFill/>
                </a:ln>
                <a:effectLst/>
                <a:uLnTx/>
                <a:uFillTx/>
                <a:ea typeface="+mn-ea"/>
                <a:cs typeface="+mn-cs"/>
              </a:rPr>
              <a:t>S</a:t>
            </a:r>
            <a:r>
              <a:rPr kumimoji="0" lang="en-US" sz="2400" b="0" i="0" u="none" strike="noStrike" kern="1200" cap="none" spc="0" normalizeH="0" baseline="0" noProof="0" dirty="0">
                <a:ln>
                  <a:noFill/>
                </a:ln>
                <a:effectLst/>
                <a:uLnTx/>
                <a:uFillTx/>
                <a:ea typeface="+mn-ea"/>
                <a:cs typeface="+mn-cs"/>
              </a:rPr>
              <a:t>pecific</a:t>
            </a:r>
          </a:p>
          <a:p>
            <a:pPr marL="0" marR="0" lvl="0" indent="0" algn="l" defTabSz="685800" rtl="0" eaLnBrk="1" fontAlgn="auto" latinLnBrk="0" hangingPunct="1">
              <a:lnSpc>
                <a:spcPct val="100000"/>
              </a:lnSpc>
              <a:spcBef>
                <a:spcPts val="750"/>
              </a:spcBef>
              <a:spcAft>
                <a:spcPts val="600"/>
              </a:spcAft>
              <a:buClrTx/>
              <a:buSzTx/>
              <a:buFont typeface="Wingdings" charset="0"/>
              <a:buChar char="ü"/>
              <a:tabLst/>
              <a:defRPr/>
            </a:pPr>
            <a:r>
              <a:rPr kumimoji="0" lang="en-US" sz="2400" b="1" i="0" u="none" strike="noStrike" kern="1200" cap="none" spc="0" normalizeH="0" baseline="0" noProof="0" dirty="0">
                <a:ln>
                  <a:noFill/>
                </a:ln>
                <a:effectLst/>
                <a:uLnTx/>
                <a:uFillTx/>
                <a:ea typeface="+mn-ea"/>
                <a:cs typeface="+mn-cs"/>
              </a:rPr>
              <a:t>M</a:t>
            </a:r>
            <a:r>
              <a:rPr kumimoji="0" lang="en-US" sz="2400" b="0" i="0" u="none" strike="noStrike" kern="1200" cap="none" spc="0" normalizeH="0" baseline="0" noProof="0" dirty="0">
                <a:ln>
                  <a:noFill/>
                </a:ln>
                <a:effectLst/>
                <a:uLnTx/>
                <a:uFillTx/>
                <a:ea typeface="+mn-ea"/>
                <a:cs typeface="+mn-cs"/>
              </a:rPr>
              <a:t>easurable</a:t>
            </a:r>
          </a:p>
          <a:p>
            <a:pPr marL="0" marR="0" lvl="0" indent="0" algn="l" defTabSz="685800" rtl="0" eaLnBrk="1" fontAlgn="auto" latinLnBrk="0" hangingPunct="1">
              <a:lnSpc>
                <a:spcPct val="100000"/>
              </a:lnSpc>
              <a:spcBef>
                <a:spcPts val="750"/>
              </a:spcBef>
              <a:spcAft>
                <a:spcPts val="600"/>
              </a:spcAft>
              <a:buClrTx/>
              <a:buSzTx/>
              <a:buFont typeface="Wingdings" charset="0"/>
              <a:buChar char="ü"/>
              <a:tabLst/>
              <a:defRPr/>
            </a:pPr>
            <a:r>
              <a:rPr kumimoji="0" lang="en-US" sz="2400" b="1" i="0" u="none" strike="noStrike" kern="1200" cap="none" spc="0" normalizeH="0" baseline="0" noProof="0" dirty="0">
                <a:ln>
                  <a:noFill/>
                </a:ln>
                <a:effectLst/>
                <a:uLnTx/>
                <a:uFillTx/>
                <a:ea typeface="+mn-ea"/>
                <a:cs typeface="+mn-cs"/>
              </a:rPr>
              <a:t>A</a:t>
            </a:r>
            <a:r>
              <a:rPr kumimoji="0" lang="en-US" sz="2400" b="0" i="0" u="none" strike="noStrike" kern="1200" cap="none" spc="0" normalizeH="0" baseline="0" noProof="0" dirty="0">
                <a:ln>
                  <a:noFill/>
                </a:ln>
                <a:effectLst/>
                <a:uLnTx/>
                <a:uFillTx/>
                <a:ea typeface="+mn-ea"/>
                <a:cs typeface="+mn-cs"/>
              </a:rPr>
              <a:t>chievable</a:t>
            </a:r>
          </a:p>
          <a:p>
            <a:pPr marL="0" marR="0" lvl="0" indent="0" algn="l" defTabSz="685800" rtl="0" eaLnBrk="1" fontAlgn="auto" latinLnBrk="0" hangingPunct="1">
              <a:lnSpc>
                <a:spcPct val="100000"/>
              </a:lnSpc>
              <a:spcBef>
                <a:spcPts val="750"/>
              </a:spcBef>
              <a:spcAft>
                <a:spcPts val="600"/>
              </a:spcAft>
              <a:buClrTx/>
              <a:buSzTx/>
              <a:buFont typeface="Wingdings" charset="0"/>
              <a:buChar char="ü"/>
              <a:tabLst/>
              <a:defRPr/>
            </a:pPr>
            <a:r>
              <a:rPr kumimoji="0" lang="en-US" sz="2400" b="1" i="0" u="none" strike="noStrike" kern="1200" cap="none" spc="0" normalizeH="0" baseline="0" noProof="0" dirty="0">
                <a:ln>
                  <a:noFill/>
                </a:ln>
                <a:effectLst/>
                <a:uLnTx/>
                <a:uFillTx/>
                <a:ea typeface="+mn-ea"/>
                <a:cs typeface="+mn-cs"/>
              </a:rPr>
              <a:t>R</a:t>
            </a:r>
            <a:r>
              <a:rPr kumimoji="0" lang="en-US" sz="2400" b="0" i="0" u="none" strike="noStrike" kern="1200" cap="none" spc="0" normalizeH="0" baseline="0" noProof="0" dirty="0">
                <a:ln>
                  <a:noFill/>
                </a:ln>
                <a:effectLst/>
                <a:uLnTx/>
                <a:uFillTx/>
                <a:ea typeface="+mn-ea"/>
                <a:cs typeface="+mn-cs"/>
              </a:rPr>
              <a:t>elevant</a:t>
            </a:r>
          </a:p>
          <a:p>
            <a:pPr marL="0" marR="0" lvl="0" indent="0" algn="l" defTabSz="685800" rtl="0" eaLnBrk="1" fontAlgn="auto" latinLnBrk="0" hangingPunct="1">
              <a:lnSpc>
                <a:spcPct val="100000"/>
              </a:lnSpc>
              <a:spcBef>
                <a:spcPts val="750"/>
              </a:spcBef>
              <a:spcAft>
                <a:spcPts val="600"/>
              </a:spcAft>
              <a:buClrTx/>
              <a:buSzTx/>
              <a:buFont typeface="Wingdings" charset="0"/>
              <a:buChar char="ü"/>
              <a:tabLst/>
              <a:defRPr/>
            </a:pPr>
            <a:r>
              <a:rPr kumimoji="0" lang="en-US" sz="2400" b="1" i="0" u="none" strike="noStrike" kern="1200" cap="none" spc="0" normalizeH="0" baseline="0" noProof="0" dirty="0">
                <a:ln>
                  <a:noFill/>
                </a:ln>
                <a:effectLst/>
                <a:uLnTx/>
                <a:uFillTx/>
                <a:ea typeface="+mn-ea"/>
                <a:cs typeface="+mn-cs"/>
              </a:rPr>
              <a:t>T</a:t>
            </a:r>
            <a:r>
              <a:rPr kumimoji="0" lang="en-US" sz="2400" b="0" i="0" u="none" strike="noStrike" kern="1200" cap="none" spc="0" normalizeH="0" baseline="0" noProof="0" dirty="0">
                <a:ln>
                  <a:noFill/>
                </a:ln>
                <a:effectLst/>
                <a:uLnTx/>
                <a:uFillTx/>
                <a:ea typeface="+mn-ea"/>
                <a:cs typeface="+mn-cs"/>
              </a:rPr>
              <a:t>ime-bound</a:t>
            </a:r>
          </a:p>
          <a:p>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Setting Goals and Objectives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03332"/>
            <a:ext cx="10515600" cy="4189543"/>
          </a:xfrm>
        </p:spPr>
        <p:txBody>
          <a:bodyPr>
            <a:normAutofit/>
          </a:bodyPr>
          <a:lstStyle/>
          <a:p>
            <a:pPr marL="457200" indent="-457200" eaLnBrk="1" hangingPunct="1">
              <a:buFont typeface="Arial" panose="020B0604020202020204" pitchFamily="34" charset="0"/>
              <a:buChar char="•"/>
            </a:pPr>
            <a:r>
              <a:rPr lang="en-US" dirty="0">
                <a:latin typeface="Arial" charset="0"/>
              </a:rPr>
              <a:t>Align goals and objectives with the organization’s business plan.</a:t>
            </a:r>
          </a:p>
          <a:p>
            <a:pPr marL="457200" indent="-457200" eaLnBrk="1" hangingPunct="1">
              <a:buFont typeface="Arial" panose="020B0604020202020204" pitchFamily="34" charset="0"/>
              <a:buChar char="•"/>
            </a:pPr>
            <a:r>
              <a:rPr lang="en-US" dirty="0">
                <a:latin typeface="Arial" charset="0"/>
              </a:rPr>
              <a:t>Establish mutually agreed-upon goals between the employee and the manager.</a:t>
            </a:r>
          </a:p>
          <a:p>
            <a:pPr marL="457200" indent="-457200" eaLnBrk="1" hangingPunct="1">
              <a:buFont typeface="Arial" panose="020B0604020202020204" pitchFamily="34" charset="0"/>
              <a:buChar char="•"/>
            </a:pPr>
            <a:r>
              <a:rPr lang="en-US" dirty="0">
                <a:latin typeface="Arial" charset="0"/>
              </a:rPr>
              <a:t>Establish milestone review dates.</a:t>
            </a:r>
          </a:p>
          <a:p>
            <a:pPr marL="457200" indent="-457200" eaLnBrk="1" hangingPunct="1">
              <a:buFont typeface="Arial" panose="020B0604020202020204" pitchFamily="34" charset="0"/>
              <a:buChar char="•"/>
            </a:pPr>
            <a:r>
              <a:rPr lang="en-US" dirty="0">
                <a:latin typeface="Arial" charset="0"/>
              </a:rPr>
              <a:t>Communicate changes or redirection of goals and objectives in a timely manner.</a:t>
            </a:r>
          </a:p>
          <a:p>
            <a:pPr eaLnBrk="1" hangingPunct="1"/>
            <a:endParaRPr lang="en-US" dirty="0">
              <a:latin typeface="Arial" charset="0"/>
            </a:endParaRPr>
          </a:p>
          <a:p>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3610801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4174152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530</TotalTime>
  <Words>855</Words>
  <Application>Microsoft Office PowerPoint</Application>
  <PresentationFormat>Widescreen</PresentationFormat>
  <Paragraphs>133</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PowerPoint Presentation</vt:lpstr>
      <vt:lpstr>PowerPoint Presentation</vt:lpstr>
      <vt:lpstr>Introduction</vt:lpstr>
      <vt:lpstr>Agenda</vt:lpstr>
      <vt:lpstr>Performance Appraisal versus Performance Management</vt:lpstr>
      <vt:lpstr>The Performance Management Continuum</vt:lpstr>
      <vt:lpstr>Setting Goals and Objectives</vt:lpstr>
      <vt:lpstr>Setting Goals and Objectives (cont.)</vt:lpstr>
      <vt:lpstr>Questions? Comments?</vt:lpstr>
      <vt:lpstr>Providing Continuous Feedback</vt:lpstr>
      <vt:lpstr>Questions? Comments?</vt:lpstr>
      <vt:lpstr>Rating Scales</vt:lpstr>
      <vt:lpstr>Questions? Comments?</vt:lpstr>
      <vt:lpstr>Conducting Appraisals</vt:lpstr>
      <vt:lpstr>Questions? Comments?</vt:lpstr>
      <vt:lpstr>Rater Errors</vt:lpstr>
      <vt:lpstr>Rater Errors (cont.)</vt:lpstr>
      <vt:lpstr>Questions? Comments?</vt:lpstr>
      <vt:lpstr>Summary</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32</cp:revision>
  <dcterms:created xsi:type="dcterms:W3CDTF">2021-07-28T15:46:48Z</dcterms:created>
  <dcterms:modified xsi:type="dcterms:W3CDTF">2021-08-11T19:58:28Z</dcterms:modified>
</cp:coreProperties>
</file>