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7" r:id="rId2"/>
    <p:sldId id="283" r:id="rId3"/>
    <p:sldId id="264" r:id="rId4"/>
    <p:sldId id="265" r:id="rId5"/>
    <p:sldId id="270" r:id="rId6"/>
    <p:sldId id="266" r:id="rId7"/>
    <p:sldId id="267" r:id="rId8"/>
    <p:sldId id="268" r:id="rId9"/>
    <p:sldId id="269" r:id="rId10"/>
    <p:sldId id="287" r:id="rId11"/>
    <p:sldId id="284" r:id="rId12"/>
    <p:sldId id="271" r:id="rId13"/>
    <p:sldId id="272" r:id="rId14"/>
    <p:sldId id="273" r:id="rId15"/>
    <p:sldId id="288" r:id="rId16"/>
    <p:sldId id="285" r:id="rId17"/>
    <p:sldId id="275" r:id="rId18"/>
    <p:sldId id="276" r:id="rId19"/>
    <p:sldId id="289" r:id="rId20"/>
    <p:sldId id="277" r:id="rId21"/>
    <p:sldId id="290" r:id="rId22"/>
    <p:sldId id="278" r:id="rId23"/>
    <p:sldId id="286" r:id="rId24"/>
    <p:sldId id="279" r:id="rId25"/>
    <p:sldId id="280" r:id="rId26"/>
    <p:sldId id="281" r:id="rId27"/>
    <p:sldId id="282" r:id="rId28"/>
    <p:sldId id="260" r:id="rId29"/>
    <p:sldId id="26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Alexander" initials="HA" lastIdx="3" clrIdx="0">
    <p:extLst>
      <p:ext uri="{19B8F6BF-5375-455C-9EA6-DF929625EA0E}">
        <p15:presenceInfo xmlns:p15="http://schemas.microsoft.com/office/powerpoint/2012/main" userId="Holly Alexa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EFEDED"/>
    <a:srgbClr val="005695"/>
    <a:srgbClr val="1976D2"/>
    <a:srgbClr val="A6A6A6"/>
    <a:srgbClr val="494949"/>
    <a:srgbClr val="898989"/>
    <a:srgbClr val="595959"/>
    <a:srgbClr val="0088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1" autoAdjust="0"/>
    <p:restoredTop sz="92740" autoAdjust="0"/>
  </p:normalViewPr>
  <p:slideViewPr>
    <p:cSldViewPr snapToGrid="0" snapToObjects="1">
      <p:cViewPr varScale="1">
        <p:scale>
          <a:sx n="51" d="100"/>
          <a:sy n="51" d="100"/>
        </p:scale>
        <p:origin x="72" y="972"/>
      </p:cViewPr>
      <p:guideLst>
        <p:guide orient="horz" pos="2160"/>
        <p:guide pos="2880"/>
      </p:guideLst>
    </p:cSldViewPr>
  </p:slideViewPr>
  <p:notesTextViewPr>
    <p:cViewPr>
      <p:scale>
        <a:sx n="1" d="1"/>
        <a:sy n="1" d="1"/>
      </p:scale>
      <p:origin x="0" y="0"/>
    </p:cViewPr>
  </p:notesTextViewPr>
  <p:sorterViewPr>
    <p:cViewPr>
      <p:scale>
        <a:sx n="100" d="100"/>
        <a:sy n="100" d="100"/>
      </p:scale>
      <p:origin x="0" y="29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ECE7-4E1B-A5E1-1A467E67514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ECE7-4E1B-A5E1-1A467E67514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ECE7-4E1B-A5E1-1A467E67514F}"/>
            </c:ext>
          </c:extLst>
        </c:ser>
        <c:dLbls>
          <c:showLegendKey val="0"/>
          <c:showVal val="0"/>
          <c:showCatName val="0"/>
          <c:showSerName val="0"/>
          <c:showPercent val="0"/>
          <c:showBubbleSize val="0"/>
        </c:dLbls>
        <c:gapWidth val="219"/>
        <c:overlap val="-27"/>
        <c:axId val="176095504"/>
        <c:axId val="176095112"/>
      </c:barChart>
      <c:catAx>
        <c:axId val="176095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176095112"/>
        <c:crosses val="autoZero"/>
        <c:auto val="1"/>
        <c:lblAlgn val="ctr"/>
        <c:lblOffset val="100"/>
        <c:noMultiLvlLbl val="0"/>
      </c:catAx>
      <c:valAx>
        <c:axId val="176095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95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B77D-4D5F-BE06-7E61AA59F873}"/>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B77D-4D5F-BE06-7E61AA59F873}"/>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B77D-4D5F-BE06-7E61AA59F873}"/>
            </c:ext>
          </c:extLst>
        </c:ser>
        <c:dLbls>
          <c:showLegendKey val="0"/>
          <c:showVal val="0"/>
          <c:showCatName val="0"/>
          <c:showSerName val="0"/>
          <c:showPercent val="0"/>
          <c:showBubbleSize val="0"/>
        </c:dLbls>
        <c:gapWidth val="112"/>
        <c:axId val="176096680"/>
        <c:axId val="104436072"/>
      </c:barChart>
      <c:catAx>
        <c:axId val="176096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crossAx val="104436072"/>
        <c:crosses val="autoZero"/>
        <c:auto val="1"/>
        <c:lblAlgn val="ctr"/>
        <c:lblOffset val="100"/>
        <c:noMultiLvlLbl val="0"/>
      </c:catAx>
      <c:valAx>
        <c:axId val="104436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96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r>
              <a:rPr lang="en-US" dirty="0">
                <a:solidFill>
                  <a:srgbClr val="888888"/>
                </a:solidFill>
              </a:rPr>
              <a:t>Pie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888888"/>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036-4917-BBD3-73582F1DDA4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036-4917-BBD3-73582F1DDA4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D036-4917-BBD3-73582F1DDA4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D036-4917-BBD3-73582F1DDA4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888888"/>
                    </a:solidFill>
                    <a:latin typeface="+mn-lt"/>
                    <a:ea typeface="+mn-ea"/>
                    <a:cs typeface="+mn-cs"/>
                  </a:defRPr>
                </a:pPr>
                <a:endParaRPr lang="en-US"/>
              </a:p>
            </c:txPr>
            <c:dLblPos val="outEnd"/>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D036-4917-BBD3-73582F1DDA43}"/>
            </c:ext>
          </c:extLst>
        </c:ser>
        <c:dLbls>
          <c:dLblPos val="outEnd"/>
          <c:showLegendKey val="0"/>
          <c:showVal val="0"/>
          <c:showCatName val="0"/>
          <c:showSerName val="0"/>
          <c:showPercent val="1"/>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888888"/>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Donut Chart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DD1-494F-90B9-95F0F23E27D6}"/>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6DD1-494F-90B9-95F0F23E27D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DD1-494F-90B9-95F0F23E27D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DD1-494F-90B9-95F0F23E27D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xmlns:c16r2="http://schemas.microsoft.com/office/drawing/2015/06/chart">
            <c:ext xmlns:c16="http://schemas.microsoft.com/office/drawing/2014/chart" uri="{C3380CC4-5D6E-409C-BE32-E72D297353CC}">
              <c16:uniqueId val="{00000008-6DD1-494F-90B9-95F0F23E27D6}"/>
            </c:ext>
          </c:extLst>
        </c:ser>
        <c:dLbls>
          <c:showLegendKey val="0"/>
          <c:showVal val="0"/>
          <c:showCatName val="0"/>
          <c:showSerName val="0"/>
          <c:showPercent val="1"/>
          <c:showBubbleSize val="0"/>
          <c:showLeaderLines val="0"/>
        </c:dLbls>
        <c:firstSliceAng val="0"/>
        <c:holeSize val="44"/>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0BB98-EC6D-024A-8433-DFF62D76ED9F}" type="datetimeFigureOut">
              <a:rPr lang="en-US" smtClean="0"/>
              <a:t>3/6/2017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77D1E-06B1-FA47-91BD-0F4EBB66DF28}" type="slidenum">
              <a:rPr lang="en-US" smtClean="0"/>
              <a:t>‹#›</a:t>
            </a:fld>
            <a:endParaRPr lang="en-US" dirty="0"/>
          </a:p>
        </p:txBody>
      </p:sp>
    </p:spTree>
    <p:extLst>
      <p:ext uri="{BB962C8B-B14F-4D97-AF65-F5344CB8AC3E}">
        <p14:creationId xmlns:p14="http://schemas.microsoft.com/office/powerpoint/2010/main" val="39715650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89CB47-56B8-074C-AAC1-D3412E812EB2}" type="slidenum">
              <a:rPr lang="en-US" smtClean="0"/>
              <a:t>1</a:t>
            </a:fld>
            <a:endParaRPr lang="en-US" dirty="0"/>
          </a:p>
        </p:txBody>
      </p:sp>
    </p:spTree>
    <p:extLst>
      <p:ext uri="{BB962C8B-B14F-4D97-AF65-F5344CB8AC3E}">
        <p14:creationId xmlns:p14="http://schemas.microsoft.com/office/powerpoint/2010/main" val="1155562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11E11CC-9BB4-CD41-8619-FC3E75498E3A}" type="slidenum">
              <a:rPr lang="en-US"/>
              <a:pPr/>
              <a:t>10</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580702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994F99D4-2AF7-484E-9102-B1121F23EC93}" type="slidenum">
              <a:rPr lang="en-US"/>
              <a:pPr/>
              <a:t>11</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504213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EE5051BE-41A1-B649-9E3D-2ACDCDB486C4}" type="slidenum">
              <a:rPr lang="en-US"/>
              <a:pPr/>
              <a:t>12</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694707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3E9476F6-CC07-6E47-BD01-F3382AF46BF2}" type="slidenum">
              <a:rPr lang="en-US"/>
              <a:pPr/>
              <a:t>13</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93909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D7AA2E04-014D-C348-B178-755563D285BC}"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240556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766888E2-1D1D-454A-AAE1-3659B0E786D8}" type="slidenum">
              <a:rPr lang="en-US"/>
              <a:pPr/>
              <a:t>15</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57939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994F99D4-2AF7-484E-9102-B1121F23EC93}" type="slidenum">
              <a:rPr lang="en-US"/>
              <a:pPr/>
              <a:t>16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783838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2EA81382-2014-1747-AA26-1B28A17DCD80}" type="slidenum">
              <a:rPr lang="en-US"/>
              <a:pPr/>
              <a:t>17</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203426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024B0BD-F9F7-5F4A-9007-9EA0F08379AE}" type="slidenum">
              <a:rPr lang="en-US"/>
              <a:pPr/>
              <a:t>18</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05738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024B0BD-F9F7-5F4A-9007-9EA0F08379AE}" type="slidenum">
              <a:rPr lang="en-US"/>
              <a:pPr/>
              <a:t>19</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28686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5A86B043-694D-2545-94CF-608C50B6674A}" type="slidenum">
              <a:rPr lang="en-US"/>
              <a:pPr/>
              <a:t>2</a:t>
            </a:fld>
            <a:endParaRPr 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charset="0"/>
              </a:rPr>
              <a:t>Note to presenter: This is a sample presentation that</a:t>
            </a:r>
            <a:r>
              <a:rPr lang="en-US" sz="1200" baseline="0" dirty="0">
                <a:latin typeface="Arial" charset="0"/>
              </a:rPr>
              <a:t> must be </a:t>
            </a:r>
            <a:r>
              <a:rPr lang="en-US" sz="1200" dirty="0">
                <a:latin typeface="Arial" charset="0"/>
              </a:rPr>
              <a:t>customized</a:t>
            </a:r>
            <a:r>
              <a:rPr lang="en-US" sz="1200" baseline="0" dirty="0">
                <a:latin typeface="Arial" charset="0"/>
              </a:rPr>
              <a:t> </a:t>
            </a:r>
            <a:r>
              <a:rPr lang="en-US" sz="1200" dirty="0">
                <a:latin typeface="Arial" charset="0"/>
              </a:rPr>
              <a:t>to refer</a:t>
            </a:r>
            <a:r>
              <a:rPr lang="en-US" sz="1200" baseline="0" dirty="0">
                <a:latin typeface="Arial" charset="0"/>
              </a:rPr>
              <a:t> to</a:t>
            </a:r>
            <a:r>
              <a:rPr lang="en-US" sz="1200" dirty="0">
                <a:latin typeface="Arial" charset="0"/>
              </a:rPr>
              <a:t> applicable state laws and the</a:t>
            </a:r>
            <a:r>
              <a:rPr lang="en-US" sz="1200" baseline="0" dirty="0">
                <a:latin typeface="Arial" charset="0"/>
              </a:rPr>
              <a:t> employer’s</a:t>
            </a:r>
            <a:r>
              <a:rPr lang="en-US" sz="1200" dirty="0">
                <a:latin typeface="Arial" charset="0"/>
              </a:rPr>
              <a:t> own policies and practices. It is designed to be presented by an individual who has comprehensive knowledge of</a:t>
            </a:r>
            <a:r>
              <a:rPr lang="en-US" sz="1200" baseline="0" dirty="0">
                <a:latin typeface="Arial" charset="0"/>
              </a:rPr>
              <a:t> workplace privacy issues and the employer’s own policies and practices.</a:t>
            </a:r>
            <a:endParaRPr lang="en-US" dirty="0"/>
          </a:p>
        </p:txBody>
      </p:sp>
    </p:spTree>
    <p:extLst>
      <p:ext uri="{BB962C8B-B14F-4D97-AF65-F5344CB8AC3E}">
        <p14:creationId xmlns:p14="http://schemas.microsoft.com/office/powerpoint/2010/main" val="4011783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3FA47D6C-F6BB-9D40-9A8A-6F77F03F3094}" type="slidenum">
              <a:rPr lang="en-US"/>
              <a:pPr/>
              <a:t>20</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525395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3FA47D6C-F6BB-9D40-9A8A-6F77F03F3094}" type="slidenum">
              <a:rPr lang="en-US"/>
              <a:pPr/>
              <a:t>21</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006693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A84F4A30-6DB1-FA41-83E2-5ED701BB038F}" type="slidenum">
              <a:rPr lang="en-US"/>
              <a:pPr/>
              <a:t>22</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809204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994F99D4-2AF7-484E-9102-B1121F23EC93}" type="slidenum">
              <a:rPr lang="en-US"/>
              <a:pPr/>
              <a:t>23</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950424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D5AB264C-D4F4-7C41-8A1D-D10F87A10644}" type="slidenum">
              <a:rPr lang="en-US"/>
              <a:pPr/>
              <a:t>24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t>Note to presenter: Include your policy on electronic</a:t>
            </a:r>
            <a:r>
              <a:rPr lang="en-US" baseline="0" dirty="0"/>
              <a:t> monitoring in your handouts and review at this point in the presentation. </a:t>
            </a:r>
            <a:endParaRPr lang="en-US" dirty="0"/>
          </a:p>
        </p:txBody>
      </p:sp>
    </p:spTree>
    <p:extLst>
      <p:ext uri="{BB962C8B-B14F-4D97-AF65-F5344CB8AC3E}">
        <p14:creationId xmlns:p14="http://schemas.microsoft.com/office/powerpoint/2010/main" val="1795527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4C56AED-E09D-FD4E-A920-340FCD4336E3}" type="slidenum">
              <a:rPr lang="en-US"/>
              <a:pPr/>
              <a:t>25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850780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42AF4AD9-D182-0F4F-8B0B-81106DD90DB1}" type="slidenum">
              <a:rPr lang="en-US"/>
              <a:pPr/>
              <a:t>26</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736605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381D0E60-7F42-AF48-B96A-D0DFC5AF6F5B}" type="slidenum">
              <a:rPr lang="en-US"/>
              <a:pPr/>
              <a:t>27</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03991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9A0E9E12-89AA-754D-9F3A-D8464CE4E60A}" type="slidenum">
              <a:rPr lang="en-US"/>
              <a:pPr/>
              <a:t>3</a:t>
            </a:fld>
            <a:endParaRPr lang="en-US" dirty="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17123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06652B12-8EC2-EA42-84CC-4B82D6389062}" type="slidenum">
              <a:rPr lang="en-US"/>
              <a:pPr/>
              <a:t>4</a:t>
            </a:fld>
            <a:endParaRPr lang="en-US"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96765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994F99D4-2AF7-484E-9102-B1121F23EC93}" type="slidenum">
              <a:rPr lang="en-US"/>
              <a:pPr/>
              <a:t>5</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3260326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8C236162-619B-1D46-ABA3-FA73E69B4168}" type="slidenum">
              <a:rPr lang="en-US"/>
              <a:pPr/>
              <a:t>6</a:t>
            </a:fld>
            <a:endParaRPr lang="en-US" dirty="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76706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33D46C7F-4AFE-354C-8093-86B83F52071E}" type="slidenum">
              <a:rPr lang="en-US"/>
              <a:pPr/>
              <a:t>7</a:t>
            </a:fld>
            <a:endParaRPr lang="en-US"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2478713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281978D9-5730-D646-8668-AF0D2CE26EF4}" type="slidenum">
              <a:rPr lang="en-US"/>
              <a:pPr/>
              <a:t>8</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740545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686">
              <a:defRPr sz="1200">
                <a:solidFill>
                  <a:schemeClr val="tx1"/>
                </a:solidFill>
                <a:latin typeface="Arial" charset="0"/>
                <a:ea typeface="ＭＳ Ｐゴシック" charset="0"/>
              </a:defRPr>
            </a:lvl1pPr>
            <a:lvl2pPr marL="720662" indent="-277178" defTabSz="914686">
              <a:defRPr sz="1200">
                <a:solidFill>
                  <a:schemeClr val="tx1"/>
                </a:solidFill>
                <a:latin typeface="Arial" charset="0"/>
                <a:ea typeface="ＭＳ Ｐゴシック" charset="0"/>
              </a:defRPr>
            </a:lvl2pPr>
            <a:lvl3pPr marL="1108710" indent="-221742" defTabSz="914686">
              <a:defRPr sz="1200">
                <a:solidFill>
                  <a:schemeClr val="tx1"/>
                </a:solidFill>
                <a:latin typeface="Arial" charset="0"/>
                <a:ea typeface="ＭＳ Ｐゴシック" charset="0"/>
              </a:defRPr>
            </a:lvl3pPr>
            <a:lvl4pPr marL="1552194" indent="-221742" defTabSz="914686">
              <a:defRPr sz="1200">
                <a:solidFill>
                  <a:schemeClr val="tx1"/>
                </a:solidFill>
                <a:latin typeface="Arial" charset="0"/>
                <a:ea typeface="ＭＳ Ｐゴシック" charset="0"/>
              </a:defRPr>
            </a:lvl4pPr>
            <a:lvl5pPr marL="1995678" indent="-221742" defTabSz="914686">
              <a:defRPr sz="1200">
                <a:solidFill>
                  <a:schemeClr val="tx1"/>
                </a:solidFill>
                <a:latin typeface="Arial" charset="0"/>
                <a:ea typeface="ＭＳ Ｐゴシック" charset="0"/>
              </a:defRPr>
            </a:lvl5pPr>
            <a:lvl6pPr marL="2439162" indent="-221742" defTabSz="914686" eaLnBrk="0" fontAlgn="base" hangingPunct="0">
              <a:spcBef>
                <a:spcPct val="30000"/>
              </a:spcBef>
              <a:spcAft>
                <a:spcPct val="0"/>
              </a:spcAft>
              <a:defRPr sz="1200">
                <a:solidFill>
                  <a:schemeClr val="tx1"/>
                </a:solidFill>
                <a:latin typeface="Arial" charset="0"/>
                <a:ea typeface="ＭＳ Ｐゴシック" charset="0"/>
              </a:defRPr>
            </a:lvl6pPr>
            <a:lvl7pPr marL="2882646" indent="-221742" defTabSz="914686" eaLnBrk="0" fontAlgn="base" hangingPunct="0">
              <a:spcBef>
                <a:spcPct val="30000"/>
              </a:spcBef>
              <a:spcAft>
                <a:spcPct val="0"/>
              </a:spcAft>
              <a:defRPr sz="1200">
                <a:solidFill>
                  <a:schemeClr val="tx1"/>
                </a:solidFill>
                <a:latin typeface="Arial" charset="0"/>
                <a:ea typeface="ＭＳ Ｐゴシック" charset="0"/>
              </a:defRPr>
            </a:lvl7pPr>
            <a:lvl8pPr marL="3326130" indent="-221742" defTabSz="914686" eaLnBrk="0" fontAlgn="base" hangingPunct="0">
              <a:spcBef>
                <a:spcPct val="30000"/>
              </a:spcBef>
              <a:spcAft>
                <a:spcPct val="0"/>
              </a:spcAft>
              <a:defRPr sz="1200">
                <a:solidFill>
                  <a:schemeClr val="tx1"/>
                </a:solidFill>
                <a:latin typeface="Arial" charset="0"/>
                <a:ea typeface="ＭＳ Ｐゴシック" charset="0"/>
              </a:defRPr>
            </a:lvl8pPr>
            <a:lvl9pPr marL="3769614" indent="-221742" defTabSz="914686" eaLnBrk="0" fontAlgn="base" hangingPunct="0">
              <a:spcBef>
                <a:spcPct val="30000"/>
              </a:spcBef>
              <a:spcAft>
                <a:spcPct val="0"/>
              </a:spcAft>
              <a:defRPr sz="1200">
                <a:solidFill>
                  <a:schemeClr val="tx1"/>
                </a:solidFill>
                <a:latin typeface="Arial" charset="0"/>
                <a:ea typeface="ＭＳ Ｐゴシック" charset="0"/>
              </a:defRPr>
            </a:lvl9pPr>
          </a:lstStyle>
          <a:p>
            <a:fld id="{611E11CC-9BB4-CD41-8619-FC3E75498E3A}" type="slidenum">
              <a:rPr lang="en-US"/>
              <a:pPr/>
              <a:t>9</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p>
        </p:txBody>
      </p:sp>
    </p:spTree>
    <p:extLst>
      <p:ext uri="{BB962C8B-B14F-4D97-AF65-F5344CB8AC3E}">
        <p14:creationId xmlns:p14="http://schemas.microsoft.com/office/powerpoint/2010/main" val="1540161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tiff"/></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4000" cy="4800600"/>
          </a:xfrm>
          <a:prstGeom prst="rect">
            <a:avLst/>
          </a:prstGeom>
        </p:spPr>
      </p:pic>
      <p:sp>
        <p:nvSpPr>
          <p:cNvPr id="2" name="Title 1"/>
          <p:cNvSpPr>
            <a:spLocks noGrp="1"/>
          </p:cNvSpPr>
          <p:nvPr>
            <p:ph type="title"/>
          </p:nvPr>
        </p:nvSpPr>
        <p:spPr>
          <a:xfrm>
            <a:off x="1905000" y="5198534"/>
            <a:ext cx="6858000" cy="795866"/>
          </a:xfrm>
          <a:prstGeom prst="rect">
            <a:avLst/>
          </a:prstGeom>
        </p:spPr>
        <p:txBody>
          <a:bodyPr/>
          <a:lstStyle>
            <a:lvl1pPr algn="r">
              <a:defRPr sz="3000">
                <a:solidFill>
                  <a:srgbClr val="888888"/>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1905000" y="6104467"/>
            <a:ext cx="6858000" cy="576263"/>
          </a:xfrm>
          <a:prstGeom prst="rect">
            <a:avLst/>
          </a:prstGeom>
        </p:spPr>
        <p:txBody>
          <a:bodyPr/>
          <a:lstStyle>
            <a:lvl1pPr algn="r">
              <a:lnSpc>
                <a:spcPct val="80000"/>
              </a:lnSpc>
              <a:defRPr sz="1600" baseline="0">
                <a:solidFill>
                  <a:schemeClr val="tx1"/>
                </a:solidFill>
              </a:defRPr>
            </a:lvl1pPr>
            <a:lvl2pPr algn="r">
              <a:defRPr/>
            </a:lvl2pPr>
          </a:lstStyle>
          <a:p>
            <a:pPr lvl="0"/>
            <a:r>
              <a:rPr lang="en-US"/>
              <a:t>Click to edit Master text styles</a:t>
            </a:r>
          </a:p>
        </p:txBody>
      </p:sp>
      <p:sp>
        <p:nvSpPr>
          <p:cNvPr id="3" name="Rectangle 2"/>
          <p:cNvSpPr/>
          <p:nvPr userDrawn="1"/>
        </p:nvSpPr>
        <p:spPr>
          <a:xfrm>
            <a:off x="0" y="228600"/>
            <a:ext cx="2562447" cy="448733"/>
          </a:xfrm>
          <a:prstGeom prst="rect">
            <a:avLst/>
          </a:prstGeom>
          <a:solidFill>
            <a:srgbClr val="005695"/>
          </a:solidFill>
          <a:ln>
            <a:noFill/>
          </a:ln>
          <a:effectLst>
            <a:outerShdw blurRad="38100" dist="25400" dir="2700000" algn="tl" rotWithShape="0">
              <a:prstClr val="black">
                <a:alpha val="3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663541" y="320935"/>
            <a:ext cx="1686254" cy="276999"/>
          </a:xfrm>
          <a:prstGeom prst="rect">
            <a:avLst/>
          </a:prstGeom>
          <a:noFill/>
        </p:spPr>
        <p:txBody>
          <a:bodyPr wrap="square" rtlCol="0">
            <a:spAutoFit/>
          </a:bodyPr>
          <a:lstStyle/>
          <a:p>
            <a:pPr algn="l"/>
            <a:r>
              <a:rPr lang="en-US" sz="1200" b="1" i="0" dirty="0">
                <a:solidFill>
                  <a:schemeClr val="bg1"/>
                </a:solidFill>
                <a:latin typeface="Arial" charset="0"/>
                <a:ea typeface="Arial" charset="0"/>
                <a:cs typeface="Arial" charset="0"/>
              </a:rPr>
              <a:t>ETHICAL</a:t>
            </a:r>
            <a:r>
              <a:rPr lang="en-US" sz="1200" b="1" i="0" baseline="0" dirty="0">
                <a:solidFill>
                  <a:schemeClr val="bg1"/>
                </a:solidFill>
                <a:latin typeface="Arial" charset="0"/>
                <a:ea typeface="Arial" charset="0"/>
                <a:cs typeface="Arial" charset="0"/>
              </a:rPr>
              <a:t> PRACTICE</a:t>
            </a:r>
            <a:endParaRPr lang="en-US" sz="1200" b="1" i="0" dirty="0">
              <a:solidFill>
                <a:schemeClr val="bg1"/>
              </a:solidFill>
              <a:latin typeface="Arial" charset="0"/>
              <a:ea typeface="Arial" charset="0"/>
              <a:cs typeface="Arial" charset="0"/>
            </a:endParaRPr>
          </a:p>
        </p:txBody>
      </p:sp>
      <p:pic>
        <p:nvPicPr>
          <p:cNvPr id="12" name="Picture 11"/>
          <p:cNvPicPr>
            <a:picLocks noChangeAspect="1"/>
          </p:cNvPicPr>
          <p:nvPr userDrawn="1"/>
        </p:nvPicPr>
        <p:blipFill>
          <a:blip r:embed="rId3"/>
          <a:stretch>
            <a:fillRect/>
          </a:stretch>
        </p:blipFill>
        <p:spPr>
          <a:xfrm>
            <a:off x="320041" y="5198534"/>
            <a:ext cx="1466230" cy="845462"/>
          </a:xfrm>
          <a:prstGeom prst="rect">
            <a:avLst/>
          </a:prstGeom>
        </p:spPr>
      </p:pic>
      <p:pic>
        <p:nvPicPr>
          <p:cNvPr id="6" name="Picture 5"/>
          <p:cNvPicPr>
            <a:picLocks noChangeAspect="1"/>
          </p:cNvPicPr>
          <p:nvPr userDrawn="1"/>
        </p:nvPicPr>
        <p:blipFill>
          <a:blip r:embed="rId4"/>
          <a:stretch>
            <a:fillRect/>
          </a:stretch>
        </p:blipFill>
        <p:spPr>
          <a:xfrm>
            <a:off x="320040" y="320935"/>
            <a:ext cx="302742" cy="276999"/>
          </a:xfrm>
          <a:prstGeom prst="rect">
            <a:avLst/>
          </a:prstGeom>
        </p:spPr>
      </p:pic>
    </p:spTree>
    <p:extLst>
      <p:ext uri="{BB962C8B-B14F-4D97-AF65-F5344CB8AC3E}">
        <p14:creationId xmlns:p14="http://schemas.microsoft.com/office/powerpoint/2010/main" val="44479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umn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10" name="Chart 9"/>
          <p:cNvGraphicFramePr/>
          <p:nvPr userDrawn="1">
            <p:extLst>
              <p:ext uri="{D42A27DB-BD31-4B8C-83A1-F6EECF244321}">
                <p14:modId xmlns:p14="http://schemas.microsoft.com/office/powerpoint/2010/main" val="1980639196"/>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760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ar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5" name="Chart 4"/>
          <p:cNvGraphicFramePr/>
          <p:nvPr userDrawn="1">
            <p:extLst>
              <p:ext uri="{D42A27DB-BD31-4B8C-83A1-F6EECF244321}">
                <p14:modId xmlns:p14="http://schemas.microsoft.com/office/powerpoint/2010/main" val="11556780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144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ie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2" name="Chart 1"/>
          <p:cNvGraphicFramePr/>
          <p:nvPr userDrawn="1">
            <p:extLst>
              <p:ext uri="{D42A27DB-BD31-4B8C-83A1-F6EECF244321}">
                <p14:modId xmlns:p14="http://schemas.microsoft.com/office/powerpoint/2010/main" val="218865619"/>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1861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onut Chart Gu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graphicFrame>
        <p:nvGraphicFramePr>
          <p:cNvPr id="5" name="Chart 4"/>
          <p:cNvGraphicFramePr/>
          <p:nvPr userDrawn="1">
            <p:extLst>
              <p:ext uri="{D42A27DB-BD31-4B8C-83A1-F6EECF244321}">
                <p14:modId xmlns:p14="http://schemas.microsoft.com/office/powerpoint/2010/main" val="1876953180"/>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2522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Guid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graphicFrame>
        <p:nvGraphicFramePr>
          <p:cNvPr id="6" name="Table 5"/>
          <p:cNvGraphicFramePr>
            <a:graphicFrameLocks noGrp="1"/>
          </p:cNvGraphicFramePr>
          <p:nvPr userDrawn="1">
            <p:extLst>
              <p:ext uri="{D42A27DB-BD31-4B8C-83A1-F6EECF244321}">
                <p14:modId xmlns:p14="http://schemas.microsoft.com/office/powerpoint/2010/main" val="1741576009"/>
              </p:ext>
            </p:extLst>
          </p:nvPr>
        </p:nvGraphicFramePr>
        <p:xfrm>
          <a:off x="863601" y="1397000"/>
          <a:ext cx="7569198" cy="1483360"/>
        </p:xfrm>
        <a:graphic>
          <a:graphicData uri="http://schemas.openxmlformats.org/drawingml/2006/table">
            <a:tbl>
              <a:tblPr firstRow="1" bandRow="1">
                <a:tableStyleId>{68D230F3-CF80-4859-8CE7-A43EE81993B5}</a:tableStyleId>
              </a:tblPr>
              <a:tblGrid>
                <a:gridCol w="2523066">
                  <a:extLst>
                    <a:ext uri="{9D8B030D-6E8A-4147-A177-3AD203B41FA5}">
                      <a16:colId xmlns="" xmlns:a16="http://schemas.microsoft.com/office/drawing/2014/main" val="20000"/>
                    </a:ext>
                  </a:extLst>
                </a:gridCol>
                <a:gridCol w="2523066">
                  <a:extLst>
                    <a:ext uri="{9D8B030D-6E8A-4147-A177-3AD203B41FA5}">
                      <a16:colId xmlns="" xmlns:a16="http://schemas.microsoft.com/office/drawing/2014/main" val="20001"/>
                    </a:ext>
                  </a:extLst>
                </a:gridCol>
                <a:gridCol w="2523066">
                  <a:extLst>
                    <a:ext uri="{9D8B030D-6E8A-4147-A177-3AD203B41FA5}">
                      <a16:colId xmlns="" xmlns:a16="http://schemas.microsoft.com/office/drawing/2014/main" val="20002"/>
                    </a:ext>
                  </a:extLst>
                </a:gridCol>
              </a:tblGrid>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0"/>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370840">
                <a:tc>
                  <a:txBody>
                    <a:bodyPr/>
                    <a:lstStyle/>
                    <a:p>
                      <a:endParaRPr lang="en-US" dirty="0">
                        <a:ln>
                          <a:solidFill>
                            <a:sysClr val="windowText" lastClr="000000"/>
                          </a:solidFill>
                        </a:ln>
                      </a:endParaRPr>
                    </a:p>
                  </a:txBody>
                  <a:tcPr>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tcPr>
                </a:tc>
                <a:tc>
                  <a:txBody>
                    <a:bodyPr/>
                    <a:lstStyle/>
                    <a:p>
                      <a:endParaRPr lang="en-US" dirty="0">
                        <a:ln>
                          <a:solidFill>
                            <a:sysClr val="windowText" lastClr="000000"/>
                          </a:solidFill>
                        </a:ln>
                      </a:endParaRPr>
                    </a:p>
                  </a:txBody>
                  <a:tcPr>
                    <a:lnL w="31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731738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p>
            <a:r>
              <a:rPr lang="en-US"/>
              <a:t>Click to edit Master title style</a:t>
            </a:r>
          </a:p>
        </p:txBody>
      </p:sp>
      <p:sp>
        <p:nvSpPr>
          <p:cNvPr id="3" name="Slide Number Placeholder 2"/>
          <p:cNvSpPr>
            <a:spLocks noGrp="1"/>
          </p:cNvSpPr>
          <p:nvPr>
            <p:ph type="sldNum" sz="quarter" idx="10"/>
          </p:nvPr>
        </p:nvSpPr>
        <p:spPr/>
        <p:txBody>
          <a:bodyPr/>
          <a:lstStyle/>
          <a:p>
            <a:fld id="{506414DB-A8E4-F441-AE2B-1CF7F6F991BF}" type="slidenum">
              <a:rPr lang="en-US" smtClean="0"/>
              <a:t>‹#›</a:t>
            </a:fld>
            <a:endParaRPr lang="en-US" dirty="0"/>
          </a:p>
        </p:txBody>
      </p:sp>
      <p:sp>
        <p:nvSpPr>
          <p:cNvPr id="5" name="Chart Placeholder 4"/>
          <p:cNvSpPr>
            <a:spLocks noGrp="1"/>
          </p:cNvSpPr>
          <p:nvPr>
            <p:ph type="chart" sz="quarter" idx="11"/>
          </p:nvPr>
        </p:nvSpPr>
        <p:spPr>
          <a:xfrm>
            <a:off x="640080" y="1965960"/>
            <a:ext cx="7909560" cy="4114800"/>
          </a:xfrm>
          <a:prstGeom prst="rect">
            <a:avLst/>
          </a:prstGeom>
        </p:spPr>
        <p:txBody>
          <a:bodyPr/>
          <a:lstStyle/>
          <a:p>
            <a:r>
              <a:rPr lang="en-US" dirty="0"/>
              <a:t>Click icon to add chart</a:t>
            </a:r>
          </a:p>
        </p:txBody>
      </p:sp>
    </p:spTree>
    <p:extLst>
      <p:ext uri="{BB962C8B-B14F-4D97-AF65-F5344CB8AC3E}">
        <p14:creationId xmlns:p14="http://schemas.microsoft.com/office/powerpoint/2010/main" val="1253370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EF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512234" y="1775637"/>
            <a:ext cx="8119533" cy="4218763"/>
          </a:xfrm>
          <a:prstGeom prst="rect">
            <a:avLst/>
          </a:prstGeom>
        </p:spPr>
        <p:txBody>
          <a:bodyPr anchor="ctr"/>
          <a:lstStyle>
            <a:lvl1pPr algn="ctr">
              <a:defRPr sz="4800">
                <a:solidFill>
                  <a:srgbClr val="888888"/>
                </a:solidFill>
              </a:defRPr>
            </a:lvl1pPr>
          </a:lstStyle>
          <a:p>
            <a:r>
              <a:rPr lang="en-US" dirty="0"/>
              <a:t>Dividing Slide Name</a:t>
            </a:r>
          </a:p>
        </p:txBody>
      </p:sp>
      <p:sp>
        <p:nvSpPr>
          <p:cNvPr id="11" name="TextBox 10"/>
          <p:cNvSpPr txBox="1"/>
          <p:nvPr userDrawn="1"/>
        </p:nvSpPr>
        <p:spPr>
          <a:xfrm>
            <a:off x="2997200" y="1153434"/>
            <a:ext cx="3149600" cy="276999"/>
          </a:xfrm>
          <a:prstGeom prst="rect">
            <a:avLst/>
          </a:prstGeom>
          <a:noFill/>
        </p:spPr>
        <p:txBody>
          <a:bodyPr wrap="square" rtlCol="0">
            <a:spAutoFit/>
          </a:bodyPr>
          <a:lstStyle/>
          <a:p>
            <a:pPr algn="ctr"/>
            <a:r>
              <a:rPr lang="en-US" sz="1200" b="1" i="0" dirty="0">
                <a:solidFill>
                  <a:srgbClr val="888888"/>
                </a:solidFill>
                <a:latin typeface="Arial" charset="0"/>
                <a:ea typeface="Arial" charset="0"/>
                <a:cs typeface="Arial" charset="0"/>
              </a:rPr>
              <a:t>ETHICAL PRACTICE</a:t>
            </a:r>
          </a:p>
        </p:txBody>
      </p:sp>
      <p:pic>
        <p:nvPicPr>
          <p:cNvPr id="5" name="Picture 4"/>
          <p:cNvPicPr>
            <a:picLocks noChangeAspect="1"/>
          </p:cNvPicPr>
          <p:nvPr userDrawn="1"/>
        </p:nvPicPr>
        <p:blipFill>
          <a:blip r:embed="rId2"/>
          <a:stretch>
            <a:fillRect/>
          </a:stretch>
        </p:blipFill>
        <p:spPr>
          <a:xfrm>
            <a:off x="4123944" y="248458"/>
            <a:ext cx="896112" cy="819912"/>
          </a:xfrm>
          <a:prstGeom prst="rect">
            <a:avLst/>
          </a:prstGeom>
        </p:spPr>
      </p:pic>
    </p:spTree>
    <p:extLst>
      <p:ext uri="{BB962C8B-B14F-4D97-AF65-F5344CB8AC3E}">
        <p14:creationId xmlns:p14="http://schemas.microsoft.com/office/powerpoint/2010/main" val="103001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0079" y="637191"/>
            <a:ext cx="7909560" cy="1143000"/>
          </a:xfrm>
          <a:prstGeom prst="rect">
            <a:avLst/>
          </a:prstGeom>
        </p:spPr>
        <p:txBody>
          <a:bodyPr anchor="b"/>
          <a:lstStyle>
            <a:lvl1pPr algn="l">
              <a:defRPr sz="3600">
                <a:solidFill>
                  <a:srgbClr val="888888"/>
                </a:solidFill>
              </a:defRPr>
            </a:lvl1pPr>
          </a:lstStyle>
          <a:p>
            <a:r>
              <a:rPr lang="en-US" dirty="0"/>
              <a:t>Table of Contents</a:t>
            </a:r>
          </a:p>
        </p:txBody>
      </p:sp>
      <p:sp>
        <p:nvSpPr>
          <p:cNvPr id="3" name="Subtitle 2"/>
          <p:cNvSpPr>
            <a:spLocks noGrp="1"/>
          </p:cNvSpPr>
          <p:nvPr>
            <p:ph type="subTitle" idx="1" hasCustomPrompt="1"/>
          </p:nvPr>
        </p:nvSpPr>
        <p:spPr>
          <a:xfrm>
            <a:off x="640080" y="1965960"/>
            <a:ext cx="7909560" cy="4114800"/>
          </a:xfrm>
          <a:prstGeom prst="rect">
            <a:avLst/>
          </a:prstGeom>
        </p:spPr>
        <p:txBody>
          <a:bodyPr anchor="t" anchorCtr="0"/>
          <a:lstStyle>
            <a:lvl1pPr marL="457200" indent="-457200" algn="l">
              <a:buAutoNum type="arabicPlain"/>
              <a:defRPr sz="2000" baseline="0">
                <a:solidFill>
                  <a:srgbClr val="494949"/>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 Here</a:t>
            </a:r>
          </a:p>
          <a:p>
            <a:r>
              <a:rPr lang="en-US" dirty="0"/>
              <a:t>Title Here</a:t>
            </a:r>
          </a:p>
          <a:p>
            <a:r>
              <a:rPr lang="en-US" dirty="0"/>
              <a:t>Title Here</a:t>
            </a:r>
          </a:p>
          <a:p>
            <a:r>
              <a:rPr lang="en-US" dirty="0"/>
              <a:t>Title Here</a:t>
            </a:r>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184476826"/>
      </p:ext>
    </p:extLst>
  </p:cSld>
  <p:clrMapOvr>
    <a:masterClrMapping/>
  </p:clrMapOvr>
  <p:extLst mod="1">
    <p:ext uri="{DCECCB84-F9BA-43D5-87BE-67443E8EF086}">
      <p15:sldGuideLst xmlns:p15="http://schemas.microsoft.com/office/powerpoint/2012/main">
        <p15:guide id="1" orient="horz" pos="384"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53956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Head/Body - 1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anchor="t" anchorCtr="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marL="0" marR="0" lvl="0" indent="0" algn="l" defTabSz="685800" rtl="0" eaLnBrk="1" fontAlgn="auto" latinLnBrk="0" hangingPunct="1">
              <a:lnSpc>
                <a:spcPct val="100000"/>
              </a:lnSpc>
              <a:spcBef>
                <a:spcPts val="750"/>
              </a:spcBef>
              <a:spcAft>
                <a:spcPts val="600"/>
              </a:spcAft>
              <a:buClrTx/>
              <a:buSzTx/>
              <a:buFont typeface="Arial"/>
              <a:buNone/>
              <a:tabLst/>
              <a:defRPr/>
            </a:pPr>
            <a:endParaRPr lang="en-US" dirty="0"/>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1175204161"/>
      </p:ext>
    </p:extLst>
  </p:cSld>
  <p:clrMapOvr>
    <a:masterClrMapping/>
  </p:clrMapOvr>
  <p:extLst mod="1">
    <p:ext uri="{DCECCB84-F9BA-43D5-87BE-67443E8EF086}">
      <p15:sldGuideLst xmlns:p15="http://schemas.microsoft.com/office/powerpoint/2012/main">
        <p15:guide id="1" orient="horz" pos="3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Head/Body - 2 column">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640080" y="1965960"/>
            <a:ext cx="7909560" cy="4114800"/>
          </a:xfrm>
          <a:prstGeom prst="rect">
            <a:avLst/>
          </a:prstGeom>
        </p:spPr>
        <p:txBody>
          <a:bodyPr numCol="2" spcCol="365760"/>
          <a:lstStyle>
            <a:lvl1pPr marL="0" marR="0" indent="0" algn="l" defTabSz="685800" rtl="0" eaLnBrk="1" fontAlgn="auto" latinLnBrk="0" hangingPunct="1">
              <a:lnSpc>
                <a:spcPct val="100000"/>
              </a:lnSpc>
              <a:spcBef>
                <a:spcPts val="750"/>
              </a:spcBef>
              <a:spcAft>
                <a:spcPts val="600"/>
              </a:spcAft>
              <a:buClrTx/>
              <a:buSzTx/>
              <a:buFont typeface="Arial"/>
              <a:buNone/>
              <a:tabLst/>
              <a:defRPr baseline="0">
                <a:solidFill>
                  <a:srgbClr val="494949"/>
                </a:solidFill>
              </a:defRPr>
            </a:lvl1pPr>
          </a:lstStyle>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Click to edit Master text styles.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 Placeholder text goes here. Placeholder text goes here.</a:t>
            </a:r>
          </a:p>
          <a:p>
            <a:pPr marL="0" marR="0" lvl="0" indent="0" algn="l" defTabSz="685800" rtl="0" eaLnBrk="1" fontAlgn="auto" latinLnBrk="0" hangingPunct="1">
              <a:lnSpc>
                <a:spcPct val="100000"/>
              </a:lnSpc>
              <a:spcBef>
                <a:spcPts val="750"/>
              </a:spcBef>
              <a:spcAft>
                <a:spcPts val="600"/>
              </a:spcAft>
              <a:buClrTx/>
              <a:buSzTx/>
              <a:buFont typeface="Arial"/>
              <a:buNone/>
              <a:tabLst/>
              <a:defRPr/>
            </a:pPr>
            <a:r>
              <a:rPr lang="en-US" dirty="0"/>
              <a:t>Placeholder text goes here. Placeholder text goes here. Placeholder text goes here.</a:t>
            </a:r>
          </a:p>
          <a:p>
            <a:pPr lvl="0"/>
            <a:r>
              <a:rPr lang="en-US" dirty="0"/>
              <a:t> </a:t>
            </a:r>
          </a:p>
          <a:p>
            <a:pPr lvl="0"/>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7351678"/>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3-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p:nvPr>
        </p:nvSpPr>
        <p:spPr>
          <a:xfrm>
            <a:off x="640080" y="1965960"/>
            <a:ext cx="7909560" cy="4114800"/>
          </a:xfrm>
          <a:prstGeom prst="rect">
            <a:avLst/>
          </a:prstGeom>
        </p:spPr>
        <p:txBody>
          <a:bodyPr/>
          <a:lstStyle>
            <a:lvl1pPr marL="285750" indent="-285750">
              <a:buFont typeface="Arial" charset="0"/>
              <a:buChar char="•"/>
              <a:defRPr>
                <a:solidFill>
                  <a:srgbClr val="494949"/>
                </a:solidFill>
              </a:defRPr>
            </a:lvl1pPr>
            <a:lvl2pPr marL="628650" indent="-285750">
              <a:buFont typeface="Arial" charset="0"/>
              <a:buChar char="•"/>
              <a:defRPr>
                <a:solidFill>
                  <a:srgbClr val="494949"/>
                </a:solidFill>
              </a:defRPr>
            </a:lvl2pPr>
            <a:lvl3pPr marL="971550" indent="-285750">
              <a:buFont typeface="Arial" charset="0"/>
              <a:buChar char="•"/>
              <a:defRPr>
                <a:solidFill>
                  <a:srgbClr val="494949"/>
                </a:solidFill>
              </a:defRPr>
            </a:lvl3pPr>
            <a:lvl4pPr marL="1200150" indent="-171450">
              <a:buFont typeface="Arial" charset="0"/>
              <a:buChar char="•"/>
              <a:defRPr/>
            </a:lvl4pPr>
            <a:lvl5pPr marL="1543050" indent="-171450">
              <a:buFont typeface="Arial" charset="0"/>
              <a:buChar char="•"/>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68679564"/>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Numbered Lis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78"/>
            <a:ext cx="7909560" cy="1143000"/>
          </a:xfrm>
          <a:prstGeom prst="rect">
            <a:avLst/>
          </a:prstGeom>
        </p:spPr>
        <p:txBody>
          <a:bodyPr anchor="b" anchorCtr="0"/>
          <a:lstStyle>
            <a:lvl1pPr>
              <a:lnSpc>
                <a:spcPct val="80000"/>
              </a:lnSpc>
              <a:defRPr sz="3600">
                <a:solidFill>
                  <a:srgbClr val="888888"/>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506414DB-A8E4-F441-AE2B-1CF7F6F991BF}" type="slidenum">
              <a:rPr lang="en-US" smtClean="0"/>
              <a:t>‹#›</a:t>
            </a:fld>
            <a:endParaRPr lang="en-US" dirty="0"/>
          </a:p>
        </p:txBody>
      </p:sp>
      <p:sp>
        <p:nvSpPr>
          <p:cNvPr id="7" name="Text Placeholder 6"/>
          <p:cNvSpPr>
            <a:spLocks noGrp="1"/>
          </p:cNvSpPr>
          <p:nvPr>
            <p:ph type="body" sz="quarter" idx="13" hasCustomPrompt="1"/>
          </p:nvPr>
        </p:nvSpPr>
        <p:spPr>
          <a:xfrm>
            <a:off x="640080" y="1965960"/>
            <a:ext cx="7909560" cy="4114800"/>
          </a:xfrm>
          <a:prstGeom prst="rect">
            <a:avLst/>
          </a:prstGeom>
        </p:spPr>
        <p:txBody>
          <a:bodyPr/>
          <a:lstStyle>
            <a:lvl1pPr marL="342900" indent="-342900">
              <a:buFont typeface="+mj-lt"/>
              <a:buAutoNum type="arabicPeriod"/>
              <a:defRPr baseline="0">
                <a:solidFill>
                  <a:srgbClr val="494949"/>
                </a:solidFill>
              </a:defRPr>
            </a:lvl1pPr>
            <a:lvl2pPr marL="628650" indent="-285750">
              <a:buFont typeface="Arial" charset="0"/>
              <a:buChar char="•"/>
              <a:defRPr/>
            </a:lvl2pPr>
            <a:lvl3pPr marL="971550" indent="-285750">
              <a:buFont typeface="Arial" charset="0"/>
              <a:buChar char="•"/>
              <a:defRPr/>
            </a:lvl3pPr>
            <a:lvl4pPr marL="1200150" indent="-171450">
              <a:buFont typeface="Arial" charset="0"/>
              <a:buChar char="•"/>
              <a:defRPr/>
            </a:lvl4pPr>
            <a:lvl5pPr marL="1543050" indent="-171450">
              <a:buFont typeface="Arial" charset="0"/>
              <a:buChar char="•"/>
              <a:defRPr/>
            </a:lvl5pPr>
          </a:lstStyle>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a:p>
            <a:pPr marL="342900" marR="0" lvl="0" indent="-342900" algn="l" defTabSz="685800" rtl="0" eaLnBrk="1" fontAlgn="auto" latinLnBrk="0" hangingPunct="1">
              <a:lnSpc>
                <a:spcPct val="100000"/>
              </a:lnSpc>
              <a:spcBef>
                <a:spcPts val="750"/>
              </a:spcBef>
              <a:spcAft>
                <a:spcPts val="0"/>
              </a:spcAft>
              <a:buClrTx/>
              <a:buSzTx/>
              <a:tabLst/>
              <a:defRPr/>
            </a:pPr>
            <a:r>
              <a:rPr lang="en-US" dirty="0"/>
              <a:t>Numbered bullets here.</a:t>
            </a:r>
          </a:p>
        </p:txBody>
      </p:sp>
    </p:spTree>
    <p:extLst>
      <p:ext uri="{BB962C8B-B14F-4D97-AF65-F5344CB8AC3E}">
        <p14:creationId xmlns:p14="http://schemas.microsoft.com/office/powerpoint/2010/main" val="1763524905"/>
      </p:ext>
    </p:extLst>
  </p:cSld>
  <p:clrMapOvr>
    <a:masterClrMapping/>
  </p:clrMapOvr>
  <p:extLst mod="1">
    <p:ext uri="{DCECCB84-F9BA-43D5-87BE-67443E8EF086}">
      <p15:sldGuideLst xmlns:p15="http://schemas.microsoft.com/office/powerpoint/2012/main">
        <p15:guide id="1" orient="horz" pos="1008"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Head/Double content">
    <p:spTree>
      <p:nvGrpSpPr>
        <p:cNvPr id="1" name=""/>
        <p:cNvGrpSpPr/>
        <p:nvPr/>
      </p:nvGrpSpPr>
      <p:grpSpPr>
        <a:xfrm>
          <a:off x="0" y="0"/>
          <a:ext cx="0" cy="0"/>
          <a:chOff x="0" y="0"/>
          <a:chExt cx="0" cy="0"/>
        </a:xfrm>
      </p:grpSpPr>
      <p:sp>
        <p:nvSpPr>
          <p:cNvPr id="2" name="Title 1"/>
          <p:cNvSpPr>
            <a:spLocks noGrp="1"/>
          </p:cNvSpPr>
          <p:nvPr>
            <p:ph type="title"/>
          </p:nvPr>
        </p:nvSpPr>
        <p:spPr>
          <a:xfrm>
            <a:off x="640080" y="640080"/>
            <a:ext cx="7909560" cy="1143000"/>
          </a:xfrm>
          <a:prstGeom prst="rect">
            <a:avLst/>
          </a:prstGeom>
        </p:spPr>
        <p:txBody>
          <a:bodyPr anchor="b" anchorCtr="0"/>
          <a:lstStyle>
            <a:lvl1pPr>
              <a:defRPr sz="3600">
                <a:solidFill>
                  <a:srgbClr val="88888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4008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63440" y="1965960"/>
            <a:ext cx="3886200" cy="4114800"/>
          </a:xfrm>
          <a:prstGeom prst="rect">
            <a:avLst/>
          </a:prstGeom>
        </p:spPr>
        <p:txBody>
          <a:bodyPr/>
          <a:lstStyle>
            <a:lvl1pPr>
              <a:defRPr>
                <a:solidFill>
                  <a:srgbClr val="494949"/>
                </a:solidFill>
              </a:defRPr>
            </a:lvl1pPr>
            <a:lvl2pPr>
              <a:defRPr>
                <a:solidFill>
                  <a:srgbClr val="494949"/>
                </a:solidFill>
              </a:defRPr>
            </a:lvl2pPr>
            <a:lvl3pPr>
              <a:defRPr>
                <a:solidFill>
                  <a:srgbClr val="494949"/>
                </a:solidFill>
              </a:defRPr>
            </a:lvl3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506414DB-A8E4-F441-AE2B-1CF7F6F991BF}" type="slidenum">
              <a:rPr lang="en-US" smtClean="0"/>
              <a:t>‹#›</a:t>
            </a:fld>
            <a:endParaRPr lang="en-US" dirty="0"/>
          </a:p>
        </p:txBody>
      </p:sp>
    </p:spTree>
    <p:extLst>
      <p:ext uri="{BB962C8B-B14F-4D97-AF65-F5344CB8AC3E}">
        <p14:creationId xmlns:p14="http://schemas.microsoft.com/office/powerpoint/2010/main" val="6917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tif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357533" y="6441021"/>
            <a:ext cx="1183218" cy="228600"/>
          </a:xfrm>
          <a:prstGeom prst="rect">
            <a:avLst/>
          </a:prstGeom>
        </p:spPr>
        <p:txBody>
          <a:bodyPr vert="horz" lIns="91440" tIns="45720" rIns="91440" bIns="45720" rtlCol="0" anchor="ctr"/>
          <a:lstStyle>
            <a:lvl1pPr algn="r">
              <a:defRPr sz="900">
                <a:solidFill>
                  <a:schemeClr val="tx1">
                    <a:tint val="75000"/>
                  </a:schemeClr>
                </a:solidFill>
              </a:defRPr>
            </a:lvl1pPr>
          </a:lstStyle>
          <a:p>
            <a:fld id="{506414DB-A8E4-F441-AE2B-1CF7F6F991BF}" type="slidenum">
              <a:rPr lang="en-US" smtClean="0"/>
              <a:t>‹#›</a:t>
            </a:fld>
            <a:endParaRPr lang="en-US" dirty="0"/>
          </a:p>
        </p:txBody>
      </p:sp>
      <p:sp>
        <p:nvSpPr>
          <p:cNvPr id="7" name="Rectangle 6"/>
          <p:cNvSpPr/>
          <p:nvPr/>
        </p:nvSpPr>
        <p:spPr>
          <a:xfrm>
            <a:off x="0" y="0"/>
            <a:ext cx="91440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29730" y="6441021"/>
            <a:ext cx="2286000" cy="215444"/>
          </a:xfrm>
          <a:prstGeom prst="rect">
            <a:avLst/>
          </a:prstGeom>
          <a:noFill/>
        </p:spPr>
        <p:txBody>
          <a:bodyPr wrap="square" rtlCol="0">
            <a:spAutoFit/>
          </a:bodyPr>
          <a:lstStyle/>
          <a:p>
            <a:r>
              <a:rPr lang="en-US" sz="800" dirty="0">
                <a:solidFill>
                  <a:srgbClr val="898989"/>
                </a:solidFill>
              </a:rPr>
              <a:t>ETHICAL PRACTICE</a:t>
            </a:r>
          </a:p>
        </p:txBody>
      </p:sp>
      <p:sp>
        <p:nvSpPr>
          <p:cNvPr id="2" name="TextBox 1"/>
          <p:cNvSpPr txBox="1"/>
          <p:nvPr/>
        </p:nvSpPr>
        <p:spPr>
          <a:xfrm>
            <a:off x="3031236" y="6441021"/>
            <a:ext cx="3081528" cy="228600"/>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lumMod val="50000"/>
                  </a:schemeClr>
                </a:solidFill>
              </a:rPr>
              <a:t>© 2016 SHRM. All rights reserved.</a:t>
            </a:r>
          </a:p>
          <a:p>
            <a:endParaRPr lang="en-US" dirty="0"/>
          </a:p>
        </p:txBody>
      </p:sp>
      <p:pic>
        <p:nvPicPr>
          <p:cNvPr id="4" name="Picture 3"/>
          <p:cNvPicPr>
            <a:picLocks noChangeAspect="1"/>
          </p:cNvPicPr>
          <p:nvPr/>
        </p:nvPicPr>
        <p:blipFill>
          <a:blip r:embed="rId17"/>
          <a:stretch>
            <a:fillRect/>
          </a:stretch>
        </p:blipFill>
        <p:spPr>
          <a:xfrm>
            <a:off x="640080" y="6433882"/>
            <a:ext cx="228600" cy="209161"/>
          </a:xfrm>
          <a:prstGeom prst="rect">
            <a:avLst/>
          </a:prstGeom>
        </p:spPr>
      </p:pic>
    </p:spTree>
    <p:extLst>
      <p:ext uri="{BB962C8B-B14F-4D97-AF65-F5344CB8AC3E}">
        <p14:creationId xmlns:p14="http://schemas.microsoft.com/office/powerpoint/2010/main" val="1437075805"/>
      </p:ext>
    </p:extLst>
  </p:cSld>
  <p:clrMap bg1="lt1" tx1="dk1" bg2="lt2" tx2="dk2" accent1="accent1" accent2="accent2" accent3="accent3" accent4="accent4" accent5="accent5" accent6="accent6" hlink="hlink" folHlink="folHlink"/>
  <p:sldLayoutIdLst>
    <p:sldLayoutId id="2147483680" r:id="rId1"/>
    <p:sldLayoutId id="2147483654" r:id="rId2"/>
    <p:sldLayoutId id="2147483649" r:id="rId3"/>
    <p:sldLayoutId id="2147483655" r:id="rId4"/>
    <p:sldLayoutId id="2147483650" r:id="rId5"/>
    <p:sldLayoutId id="2147483670" r:id="rId6"/>
    <p:sldLayoutId id="2147483671" r:id="rId7"/>
    <p:sldLayoutId id="2147483673" r:id="rId8"/>
    <p:sldLayoutId id="2147483674" r:id="rId9"/>
    <p:sldLayoutId id="2147483675" r:id="rId10"/>
    <p:sldLayoutId id="2147483676" r:id="rId11"/>
    <p:sldLayoutId id="2147483677" r:id="rId12"/>
    <p:sldLayoutId id="2147483678" r:id="rId13"/>
    <p:sldLayoutId id="2147483681" r:id="rId14"/>
    <p:sldLayoutId id="2147483682" r:id="rId15"/>
  </p:sldLayoutIdLst>
  <p:txStyles>
    <p:titleStyle>
      <a:lvl1pPr algn="l" defTabSz="685800" rtl="0" eaLnBrk="1" latinLnBrk="0" hangingPunct="1">
        <a:lnSpc>
          <a:spcPct val="80000"/>
        </a:lnSpc>
        <a:spcBef>
          <a:spcPct val="0"/>
        </a:spcBef>
        <a:buNone/>
        <a:defRPr sz="4200" b="1" i="0" kern="1200" baseline="0">
          <a:solidFill>
            <a:srgbClr val="A6A6A6"/>
          </a:solidFill>
          <a:latin typeface="Arial" charset="0"/>
          <a:ea typeface="+mj-ea"/>
          <a:cs typeface="+mj-cs"/>
        </a:defRPr>
      </a:lvl1pPr>
    </p:titleStyle>
    <p:bodyStyle>
      <a:lvl1pPr marL="0" marR="0" indent="0" algn="l" defTabSz="685800" rtl="0" eaLnBrk="1" fontAlgn="auto" latinLnBrk="0" hangingPunct="1">
        <a:lnSpc>
          <a:spcPct val="100000"/>
        </a:lnSpc>
        <a:spcBef>
          <a:spcPts val="750"/>
        </a:spcBef>
        <a:spcAft>
          <a:spcPts val="0"/>
        </a:spcAft>
        <a:buClrTx/>
        <a:buSzTx/>
        <a:buFont typeface="Arial"/>
        <a:buNone/>
        <a:tabLst/>
        <a:defRPr sz="1800" kern="1200" baseline="0">
          <a:solidFill>
            <a:srgbClr val="595959"/>
          </a:solidFill>
          <a:latin typeface="+mn-lt"/>
          <a:ea typeface="+mn-ea"/>
          <a:cs typeface="+mn-cs"/>
        </a:defRPr>
      </a:lvl1pPr>
      <a:lvl2pPr marL="342900" marR="0" indent="0" algn="l" defTabSz="685800" rtl="0" eaLnBrk="1" fontAlgn="auto" latinLnBrk="0" hangingPunct="1">
        <a:lnSpc>
          <a:spcPct val="90000"/>
        </a:lnSpc>
        <a:spcBef>
          <a:spcPts val="375"/>
        </a:spcBef>
        <a:spcAft>
          <a:spcPts val="0"/>
        </a:spcAft>
        <a:buClrTx/>
        <a:buSzTx/>
        <a:buFont typeface="Courier New" charset="0"/>
        <a:buNone/>
        <a:tabLst/>
        <a:defRPr sz="1800" kern="1200">
          <a:solidFill>
            <a:srgbClr val="595959"/>
          </a:solidFill>
          <a:latin typeface="+mn-lt"/>
          <a:ea typeface="+mn-ea"/>
          <a:cs typeface="+mn-cs"/>
        </a:defRPr>
      </a:lvl2pPr>
      <a:lvl3pPr marL="685800" indent="0" algn="l" defTabSz="685800" rtl="0" eaLnBrk="1" latinLnBrk="0" hangingPunct="1">
        <a:lnSpc>
          <a:spcPct val="90000"/>
        </a:lnSpc>
        <a:spcBef>
          <a:spcPts val="375"/>
        </a:spcBef>
        <a:buFont typeface="Arial" charset="0"/>
        <a:buNone/>
        <a:defRPr sz="1500" kern="1200">
          <a:solidFill>
            <a:srgbClr val="595959"/>
          </a:solidFill>
          <a:latin typeface="+mn-lt"/>
          <a:ea typeface="+mn-ea"/>
          <a:cs typeface="+mn-cs"/>
        </a:defRPr>
      </a:lvl3pPr>
      <a:lvl4pPr marL="1200150" indent="-171450" algn="l" defTabSz="685800" rtl="0" eaLnBrk="1" latinLnBrk="0" hangingPunct="1">
        <a:lnSpc>
          <a:spcPct val="90000"/>
        </a:lnSpc>
        <a:spcBef>
          <a:spcPts val="375"/>
        </a:spcBef>
        <a:buFont typeface="Courier New" charset="0"/>
        <a:buChar char="o"/>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56675"/>
            <a:ext cx="6858000" cy="795866"/>
          </a:xfrm>
        </p:spPr>
        <p:txBody>
          <a:bodyPr/>
          <a:lstStyle/>
          <a:p>
            <a:r>
              <a:rPr lang="en-US" sz="3200" dirty="0"/>
              <a:t>Privacy Issues in the Workplace</a:t>
            </a:r>
          </a:p>
        </p:txBody>
      </p:sp>
      <p:sp>
        <p:nvSpPr>
          <p:cNvPr id="3" name="Text Placeholder 2"/>
          <p:cNvSpPr>
            <a:spLocks noGrp="1"/>
          </p:cNvSpPr>
          <p:nvPr>
            <p:ph type="body" sz="quarter" idx="10"/>
          </p:nvPr>
        </p:nvSpPr>
        <p:spPr/>
        <p:txBody>
          <a:bodyPr/>
          <a:lstStyle/>
          <a:p>
            <a:r>
              <a:rPr lang="en-US" dirty="0"/>
              <a:t>August 2016</a:t>
            </a:r>
          </a:p>
        </p:txBody>
      </p:sp>
    </p:spTree>
    <p:extLst>
      <p:ext uri="{BB962C8B-B14F-4D97-AF65-F5344CB8AC3E}">
        <p14:creationId xmlns:p14="http://schemas.microsoft.com/office/powerpoint/2010/main" val="76217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a:latin typeface="Arial" charset="0"/>
              </a:rPr>
              <a:t>Sources of Privacy Protections (cont.)</a:t>
            </a:r>
          </a:p>
        </p:txBody>
      </p:sp>
      <p:sp>
        <p:nvSpPr>
          <p:cNvPr id="22532" name="Rectangle 3"/>
          <p:cNvSpPr>
            <a:spLocks noGrp="1" noChangeArrowheads="1"/>
          </p:cNvSpPr>
          <p:nvPr>
            <p:ph idx="1"/>
          </p:nvPr>
        </p:nvSpPr>
        <p:spPr/>
        <p:txBody>
          <a:bodyPr/>
          <a:lstStyle/>
          <a:p>
            <a:pPr marL="762000" lvl="1" indent="-304800" eaLnBrk="1" hangingPunct="1">
              <a:buFont typeface="Courier New" panose="02070309020205020404" pitchFamily="49" charset="0"/>
              <a:buChar char="o"/>
            </a:pPr>
            <a:r>
              <a:rPr lang="en-US" dirty="0">
                <a:latin typeface="Arial" charset="0"/>
              </a:rPr>
              <a:t>Unauthorized use of the employee’s name or likeness for the benefit of the employer (e.g., using the employee’s photograph on the company website without obtaining the employee’s authorization).</a:t>
            </a:r>
          </a:p>
          <a:p>
            <a:pPr marL="762000" lvl="1" indent="-304800" eaLnBrk="1" hangingPunct="1">
              <a:buFont typeface="Courier New" panose="02070309020205020404" pitchFamily="49" charset="0"/>
              <a:buChar char="o"/>
            </a:pPr>
            <a:r>
              <a:rPr lang="en-US" dirty="0">
                <a:latin typeface="Arial" charset="0"/>
              </a:rPr>
              <a:t>Public disclosure of private and personal information (e.g., disclosing a same-sex partnership, results of employment tests).</a:t>
            </a:r>
          </a:p>
          <a:p>
            <a:pPr marL="762000" lvl="1" indent="-304800" eaLnBrk="1" hangingPunct="1"/>
            <a:endParaRPr lang="en-US" b="1" dirty="0">
              <a:latin typeface="Arial" charset="0"/>
            </a:endParaRPr>
          </a:p>
          <a:p>
            <a:pPr eaLnBrk="1" hangingPunct="1">
              <a:buFontTx/>
              <a:buNone/>
            </a:pPr>
            <a:endParaRPr lang="en-US" b="1" dirty="0">
              <a:latin typeface="Arial" charset="0"/>
            </a:endParaRPr>
          </a:p>
          <a:p>
            <a:pPr eaLnBrk="1" hangingPunct="1">
              <a:buFontTx/>
              <a:buAutoNum type="arabicPeriod" startAt="4"/>
            </a:pPr>
            <a:endParaRPr lang="en-US" b="1" dirty="0">
              <a:latin typeface="Arial" charset="0"/>
            </a:endParaRPr>
          </a:p>
        </p:txBody>
      </p:sp>
      <p:sp>
        <p:nvSpPr>
          <p:cNvPr id="2253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093FAC6-97B2-694F-AEC2-4B9F540A569F}" type="slidenum">
              <a:rPr lang="en-US">
                <a:solidFill>
                  <a:srgbClr val="618DD1"/>
                </a:solidFill>
              </a:rPr>
              <a:pPr/>
              <a:t>10</a:t>
            </a:fld>
            <a:endParaRPr lang="en-US" dirty="0">
              <a:solidFill>
                <a:srgbClr val="618DD1"/>
              </a:solidFill>
            </a:endParaRPr>
          </a:p>
        </p:txBody>
      </p:sp>
    </p:spTree>
    <p:extLst>
      <p:ext uri="{BB962C8B-B14F-4D97-AF65-F5344CB8AC3E}">
        <p14:creationId xmlns:p14="http://schemas.microsoft.com/office/powerpoint/2010/main" val="674658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2457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DFD3C19-E1A0-0A4E-A440-E017BBCEEF99}" type="slidenum">
              <a:rPr lang="en-US">
                <a:solidFill>
                  <a:srgbClr val="618DD1"/>
                </a:solidFill>
              </a:rPr>
              <a:pPr/>
              <a:t>11</a:t>
            </a:fld>
            <a:endParaRPr lang="en-US" dirty="0">
              <a:solidFill>
                <a:srgbClr val="618DD1"/>
              </a:solidFill>
            </a:endParaRPr>
          </a:p>
        </p:txBody>
      </p:sp>
    </p:spTree>
    <p:extLst>
      <p:ext uri="{BB962C8B-B14F-4D97-AF65-F5344CB8AC3E}">
        <p14:creationId xmlns:p14="http://schemas.microsoft.com/office/powerpoint/2010/main" val="1153225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dirty="0">
                <a:latin typeface="Arial" charset="0"/>
              </a:rPr>
              <a:t>Key Workplace Privacy Issues</a:t>
            </a:r>
          </a:p>
        </p:txBody>
      </p:sp>
      <p:sp>
        <p:nvSpPr>
          <p:cNvPr id="26628" name="Rectangle 3"/>
          <p:cNvSpPr>
            <a:spLocks noGrp="1" noChangeArrowheads="1"/>
          </p:cNvSpPr>
          <p:nvPr>
            <p:ph idx="1"/>
          </p:nvPr>
        </p:nvSpPr>
        <p:spPr/>
        <p:txBody>
          <a:bodyPr/>
          <a:lstStyle/>
          <a:p>
            <a:pPr eaLnBrk="1" hangingPunct="1">
              <a:buFontTx/>
              <a:buNone/>
            </a:pPr>
            <a:r>
              <a:rPr lang="en-US" dirty="0">
                <a:latin typeface="Arial" charset="0"/>
              </a:rPr>
              <a:t>Workplace privacy issues occur in the following areas:</a:t>
            </a:r>
          </a:p>
          <a:p>
            <a:pPr marL="285750" indent="-285750" eaLnBrk="1" hangingPunct="1">
              <a:buFont typeface="Arial"/>
              <a:buChar char="•"/>
            </a:pPr>
            <a:r>
              <a:rPr lang="en-US" dirty="0">
                <a:latin typeface="Arial" charset="0"/>
              </a:rPr>
              <a:t>Hiring, particularly in the background checking process.</a:t>
            </a:r>
          </a:p>
          <a:p>
            <a:pPr marL="285750" indent="-285750" eaLnBrk="1" hangingPunct="1">
              <a:buFont typeface="Arial"/>
              <a:buChar char="•"/>
            </a:pPr>
            <a:r>
              <a:rPr lang="en-US" dirty="0">
                <a:latin typeface="Arial" charset="0"/>
              </a:rPr>
              <a:t>Disclosure of medical information.</a:t>
            </a:r>
          </a:p>
          <a:p>
            <a:pPr marL="285750" indent="-285750" eaLnBrk="1" hangingPunct="1">
              <a:buFont typeface="Arial"/>
              <a:buChar char="•"/>
            </a:pPr>
            <a:r>
              <a:rPr lang="en-US" dirty="0">
                <a:latin typeface="Arial" charset="0"/>
              </a:rPr>
              <a:t>Searches. </a:t>
            </a:r>
          </a:p>
          <a:p>
            <a:pPr marL="285750" indent="-285750" eaLnBrk="1" hangingPunct="1">
              <a:buFont typeface="Arial"/>
              <a:buChar char="•"/>
            </a:pPr>
            <a:r>
              <a:rPr lang="en-US" dirty="0">
                <a:latin typeface="Arial" charset="0"/>
              </a:rPr>
              <a:t>Surveillance.</a:t>
            </a:r>
          </a:p>
          <a:p>
            <a:pPr marL="285750" indent="-285750" eaLnBrk="1" hangingPunct="1">
              <a:buFont typeface="Arial"/>
              <a:buChar char="•"/>
            </a:pPr>
            <a:r>
              <a:rPr lang="en-US" dirty="0">
                <a:latin typeface="Arial" charset="0"/>
              </a:rPr>
              <a:t>Off-duty, off-premises conduct.</a:t>
            </a:r>
          </a:p>
          <a:p>
            <a:pPr marL="285750" indent="-285750" eaLnBrk="1" hangingPunct="1">
              <a:buFont typeface="Arial"/>
              <a:buChar char="•"/>
            </a:pPr>
            <a:r>
              <a:rPr lang="en-US" dirty="0">
                <a:latin typeface="Arial" charset="0"/>
              </a:rPr>
              <a:t>Electronic monitoring.</a:t>
            </a:r>
          </a:p>
          <a:p>
            <a:pPr eaLnBrk="1" hangingPunct="1"/>
            <a:endParaRPr lang="en-US" dirty="0">
              <a:latin typeface="Arial" charset="0"/>
            </a:endParaRPr>
          </a:p>
        </p:txBody>
      </p:sp>
      <p:sp>
        <p:nvSpPr>
          <p:cNvPr id="2662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F0C1BF48-EE03-E040-877D-EF16ECF8E745}" type="slidenum">
              <a:rPr lang="en-US">
                <a:solidFill>
                  <a:srgbClr val="618DD1"/>
                </a:solidFill>
              </a:rPr>
              <a:pPr/>
              <a:t>12</a:t>
            </a:fld>
            <a:endParaRPr lang="en-US" dirty="0">
              <a:solidFill>
                <a:srgbClr val="618DD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a:latin typeface="Arial" charset="0"/>
              </a:rPr>
              <a:t>Key Workplace Privacy Issues (cont.)</a:t>
            </a:r>
          </a:p>
        </p:txBody>
      </p:sp>
      <p:sp>
        <p:nvSpPr>
          <p:cNvPr id="28676" name="Rectangle 3"/>
          <p:cNvSpPr>
            <a:spLocks noGrp="1" noChangeArrowheads="1"/>
          </p:cNvSpPr>
          <p:nvPr>
            <p:ph idx="1"/>
          </p:nvPr>
        </p:nvSpPr>
        <p:spPr/>
        <p:txBody>
          <a:bodyPr/>
          <a:lstStyle/>
          <a:p>
            <a:pPr eaLnBrk="1" hangingPunct="1">
              <a:buFontTx/>
              <a:buNone/>
            </a:pPr>
            <a:r>
              <a:rPr lang="en-US" dirty="0">
                <a:latin typeface="Arial" charset="0"/>
              </a:rPr>
              <a:t>The federal law that pertains to the background checking process is the FCRA. As previously explained, the FCRA restricts the use and requires disclosure of the contents of investigative consumer reports by employers. </a:t>
            </a:r>
          </a:p>
          <a:p>
            <a:pPr eaLnBrk="1" hangingPunct="1">
              <a:buFontTx/>
              <a:buNone/>
            </a:pPr>
            <a:r>
              <a:rPr lang="en-US" dirty="0">
                <a:latin typeface="Arial" charset="0"/>
              </a:rPr>
              <a:t>Disclosure of medical information by employers is governed by HIPAA Medical Privacy Rules. Limitation on the employer’s use of medical information is regulated by the ADA. </a:t>
            </a:r>
          </a:p>
          <a:p>
            <a:pPr eaLnBrk="1" hangingPunct="1">
              <a:buFontTx/>
              <a:buNone/>
            </a:pPr>
            <a:endParaRPr lang="en-US" dirty="0">
              <a:latin typeface="Arial" charset="0"/>
            </a:endParaRPr>
          </a:p>
        </p:txBody>
      </p:sp>
      <p:sp>
        <p:nvSpPr>
          <p:cNvPr id="2867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67662775-5E39-8C45-B9DB-F0A03519F5CF}" type="slidenum">
              <a:rPr lang="en-US">
                <a:solidFill>
                  <a:srgbClr val="618DD1"/>
                </a:solidFill>
              </a:rPr>
              <a:pPr/>
              <a:t>13</a:t>
            </a:fld>
            <a:endParaRPr lang="en-US" dirty="0">
              <a:solidFill>
                <a:srgbClr val="618DD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dirty="0">
                <a:latin typeface="Arial" charset="0"/>
              </a:rPr>
              <a:t>Key Workplace Privacy Issues (cont.)</a:t>
            </a:r>
          </a:p>
        </p:txBody>
      </p:sp>
      <p:sp>
        <p:nvSpPr>
          <p:cNvPr id="30724" name="Rectangle 3"/>
          <p:cNvSpPr>
            <a:spLocks noGrp="1" noChangeArrowheads="1"/>
          </p:cNvSpPr>
          <p:nvPr>
            <p:ph idx="1"/>
          </p:nvPr>
        </p:nvSpPr>
        <p:spPr/>
        <p:txBody>
          <a:bodyPr/>
          <a:lstStyle/>
          <a:p>
            <a:pPr eaLnBrk="1" hangingPunct="1">
              <a:buFontTx/>
              <a:buNone/>
            </a:pPr>
            <a:r>
              <a:rPr lang="en-US" dirty="0">
                <a:latin typeface="Arial" charset="0"/>
              </a:rPr>
              <a:t>Workplace searches and surveillance are permitted under federal and state laws. Employers may face litigation, however, in situations in which employees had a reasonable expectation of privacy, the intrusion was offensive or the employer’s actions were not justified by business necessity. </a:t>
            </a:r>
          </a:p>
          <a:p>
            <a:pPr eaLnBrk="1" hangingPunct="1">
              <a:buFontTx/>
              <a:buNone/>
            </a:pPr>
            <a:r>
              <a:rPr lang="en-US" dirty="0">
                <a:latin typeface="Arial" charset="0"/>
              </a:rPr>
              <a:t>Off-duty, off-premises conduct pertains to lifestyle discrimination. At the federal level, civil rights laws barring discrimination on the basis of race, gender or disability may apply to lifestyle discrimination. </a:t>
            </a:r>
          </a:p>
        </p:txBody>
      </p:sp>
      <p:sp>
        <p:nvSpPr>
          <p:cNvPr id="3072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C257A640-86E5-C744-8583-679402265EDC}" type="slidenum">
              <a:rPr lang="en-US">
                <a:solidFill>
                  <a:srgbClr val="618DD1"/>
                </a:solidFill>
              </a:rPr>
              <a:pPr/>
              <a:t>14</a:t>
            </a:fld>
            <a:endParaRPr lang="en-US" dirty="0">
              <a:solidFill>
                <a:srgbClr val="618DD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dirty="0">
                <a:latin typeface="Arial" charset="0"/>
              </a:rPr>
              <a:t>Workplace Privacy Issues (cont.)</a:t>
            </a:r>
          </a:p>
        </p:txBody>
      </p:sp>
      <p:sp>
        <p:nvSpPr>
          <p:cNvPr id="32772" name="Rectangle 3"/>
          <p:cNvSpPr>
            <a:spLocks noGrp="1" noChangeArrowheads="1"/>
          </p:cNvSpPr>
          <p:nvPr>
            <p:ph idx="1"/>
          </p:nvPr>
        </p:nvSpPr>
        <p:spPr/>
        <p:txBody>
          <a:bodyPr/>
          <a:lstStyle/>
          <a:p>
            <a:pPr eaLnBrk="1" hangingPunct="1">
              <a:buFontTx/>
              <a:buNone/>
            </a:pPr>
            <a:r>
              <a:rPr lang="en-US" dirty="0">
                <a:latin typeface="Arial" charset="0"/>
              </a:rPr>
              <a:t>Many state laws are modeled after the Federal Wiretapping Act and prohibit electronic eavesdropping. Some allow the same exceptions as the federal law, while other states may be more restrictive. Monitoring of stored e-mails and voice mails is much less regulated and is generally permitted under federal and state law. </a:t>
            </a:r>
          </a:p>
        </p:txBody>
      </p:sp>
      <p:sp>
        <p:nvSpPr>
          <p:cNvPr id="3277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55620D38-28DF-F24C-8A18-19663E1E741E}" type="slidenum">
              <a:rPr lang="en-US">
                <a:solidFill>
                  <a:srgbClr val="618DD1"/>
                </a:solidFill>
              </a:rPr>
              <a:pPr/>
              <a:t>15</a:t>
            </a:fld>
            <a:endParaRPr lang="en-US" dirty="0">
              <a:solidFill>
                <a:srgbClr val="618DD1"/>
              </a:solidFill>
            </a:endParaRPr>
          </a:p>
        </p:txBody>
      </p:sp>
    </p:spTree>
    <p:extLst>
      <p:ext uri="{BB962C8B-B14F-4D97-AF65-F5344CB8AC3E}">
        <p14:creationId xmlns:p14="http://schemas.microsoft.com/office/powerpoint/2010/main" val="3171560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2457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DFD3C19-E1A0-0A4E-A440-E017BBCEEF99}" type="slidenum">
              <a:rPr lang="en-US">
                <a:solidFill>
                  <a:srgbClr val="618DD1"/>
                </a:solidFill>
              </a:rPr>
              <a:pPr/>
              <a:t>16</a:t>
            </a:fld>
            <a:endParaRPr lang="en-US" dirty="0">
              <a:solidFill>
                <a:srgbClr val="618DD1"/>
              </a:solidFill>
            </a:endParaRPr>
          </a:p>
        </p:txBody>
      </p:sp>
    </p:spTree>
    <p:extLst>
      <p:ext uri="{BB962C8B-B14F-4D97-AF65-F5344CB8AC3E}">
        <p14:creationId xmlns:p14="http://schemas.microsoft.com/office/powerpoint/2010/main" val="2156548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dirty="0">
                <a:latin typeface="Arial" charset="0"/>
              </a:rPr>
              <a:t>Types of Employer Electronic Monitoring</a:t>
            </a:r>
          </a:p>
        </p:txBody>
      </p:sp>
      <p:sp>
        <p:nvSpPr>
          <p:cNvPr id="34820" name="Rectangle 3"/>
          <p:cNvSpPr>
            <a:spLocks noGrp="1" noChangeArrowheads="1"/>
          </p:cNvSpPr>
          <p:nvPr>
            <p:ph idx="1"/>
          </p:nvPr>
        </p:nvSpPr>
        <p:spPr/>
        <p:txBody>
          <a:bodyPr/>
          <a:lstStyle/>
          <a:p>
            <a:pPr eaLnBrk="1" hangingPunct="1">
              <a:buFontTx/>
              <a:buNone/>
            </a:pPr>
            <a:r>
              <a:rPr lang="en-US" sz="2000" dirty="0">
                <a:latin typeface="Arial" charset="0"/>
              </a:rPr>
              <a:t>Many employers are monitoring the following electronically:</a:t>
            </a:r>
          </a:p>
          <a:p>
            <a:pPr marL="285750" indent="-285750" eaLnBrk="1" hangingPunct="1">
              <a:buFont typeface="Arial"/>
              <a:buChar char="•"/>
            </a:pPr>
            <a:r>
              <a:rPr lang="en-US" dirty="0">
                <a:latin typeface="Arial" charset="0"/>
              </a:rPr>
              <a:t>Telephones.</a:t>
            </a:r>
          </a:p>
          <a:p>
            <a:pPr marL="285750" indent="-285750" eaLnBrk="1" hangingPunct="1">
              <a:buFont typeface="Arial"/>
              <a:buChar char="•"/>
            </a:pPr>
            <a:r>
              <a:rPr lang="en-US" dirty="0">
                <a:latin typeface="Arial" charset="0"/>
              </a:rPr>
              <a:t>Computer use.</a:t>
            </a:r>
          </a:p>
          <a:p>
            <a:pPr marL="285750" indent="-285750" eaLnBrk="1" hangingPunct="1">
              <a:buFont typeface="Arial"/>
              <a:buChar char="•"/>
            </a:pPr>
            <a:r>
              <a:rPr lang="en-US" dirty="0">
                <a:latin typeface="Arial" charset="0"/>
              </a:rPr>
              <a:t>E-mail.</a:t>
            </a:r>
          </a:p>
          <a:p>
            <a:pPr eaLnBrk="1" hangingPunct="1">
              <a:buFontTx/>
              <a:buNone/>
            </a:pPr>
            <a:r>
              <a:rPr lang="en-US" dirty="0">
                <a:latin typeface="Arial" charset="0"/>
              </a:rPr>
              <a:t>The next slides review these types of electronic monitoring and the right of the employer to monitor these.</a:t>
            </a:r>
          </a:p>
          <a:p>
            <a:pPr eaLnBrk="1" hangingPunct="1">
              <a:buFontTx/>
              <a:buNone/>
            </a:pPr>
            <a:endParaRPr lang="en-US" dirty="0">
              <a:latin typeface="Arial" charset="0"/>
            </a:endParaRPr>
          </a:p>
          <a:p>
            <a:pPr eaLnBrk="1" hangingPunct="1"/>
            <a:endParaRPr lang="en-US" dirty="0">
              <a:latin typeface="Arial" charset="0"/>
            </a:endParaRPr>
          </a:p>
        </p:txBody>
      </p:sp>
      <p:sp>
        <p:nvSpPr>
          <p:cNvPr id="3481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2235FD66-91A6-7C41-8B77-6E59471DCD3A}" type="slidenum">
              <a:rPr lang="en-US">
                <a:solidFill>
                  <a:srgbClr val="618DD1"/>
                </a:solidFill>
              </a:rPr>
              <a:pPr/>
              <a:t>17</a:t>
            </a:fld>
            <a:endParaRPr lang="en-US" dirty="0">
              <a:solidFill>
                <a:srgbClr val="618DD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dirty="0">
                <a:latin typeface="Arial" charset="0"/>
              </a:rPr>
              <a:t>Types of Employer Electronic Monitoring (cont.)</a:t>
            </a:r>
          </a:p>
        </p:txBody>
      </p:sp>
      <p:sp>
        <p:nvSpPr>
          <p:cNvPr id="36868" name="Rectangle 3"/>
          <p:cNvSpPr>
            <a:spLocks noGrp="1" noChangeArrowheads="1"/>
          </p:cNvSpPr>
          <p:nvPr>
            <p:ph idx="1"/>
          </p:nvPr>
        </p:nvSpPr>
        <p:spPr/>
        <p:txBody>
          <a:bodyPr/>
          <a:lstStyle/>
          <a:p>
            <a:pPr eaLnBrk="1" hangingPunct="1">
              <a:lnSpc>
                <a:spcPct val="90000"/>
              </a:lnSpc>
              <a:buFontTx/>
              <a:buNone/>
            </a:pPr>
            <a:r>
              <a:rPr lang="en-US" dirty="0">
                <a:latin typeface="Arial" charset="0"/>
              </a:rPr>
              <a:t>Telephone monitoring:</a:t>
            </a:r>
          </a:p>
          <a:p>
            <a:pPr marL="285750" indent="-285750" eaLnBrk="1" hangingPunct="1">
              <a:lnSpc>
                <a:spcPct val="90000"/>
              </a:lnSpc>
              <a:buFont typeface="Arial"/>
              <a:buChar char="•"/>
            </a:pPr>
            <a:r>
              <a:rPr lang="en-US" dirty="0">
                <a:latin typeface="Arial" charset="0"/>
              </a:rPr>
              <a:t>Employers monitor calls with customers for quality-control purposes. Some states have laws requiring that one or all parties to a phone conversation be informed that the call is being monitored or recorded. </a:t>
            </a:r>
          </a:p>
          <a:p>
            <a:pPr marL="285750" indent="-285750" eaLnBrk="1" hangingPunct="1">
              <a:lnSpc>
                <a:spcPct val="90000"/>
              </a:lnSpc>
              <a:buFont typeface="Arial"/>
              <a:buChar char="•"/>
            </a:pPr>
            <a:r>
              <a:rPr lang="en-US" dirty="0">
                <a:latin typeface="Arial" charset="0"/>
              </a:rPr>
              <a:t>In those states, employers must have a recorded message when the call begins that the call is being monitored or recorded.</a:t>
            </a:r>
          </a:p>
        </p:txBody>
      </p:sp>
      <p:sp>
        <p:nvSpPr>
          <p:cNvPr id="3686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8C609EB6-00A0-CE4F-BE12-7B5DFC600F70}" type="slidenum">
              <a:rPr lang="en-US">
                <a:solidFill>
                  <a:srgbClr val="618DD1"/>
                </a:solidFill>
              </a:rPr>
              <a:pPr/>
              <a:t>18</a:t>
            </a:fld>
            <a:endParaRPr lang="en-US" dirty="0">
              <a:solidFill>
                <a:srgbClr val="618DD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dirty="0">
                <a:latin typeface="Arial" charset="0"/>
              </a:rPr>
              <a:t>Types of Employer Electronic Monitoring (cont.)</a:t>
            </a:r>
          </a:p>
        </p:txBody>
      </p:sp>
      <p:sp>
        <p:nvSpPr>
          <p:cNvPr id="36868" name="Rectangle 3"/>
          <p:cNvSpPr>
            <a:spLocks noGrp="1" noChangeArrowheads="1"/>
          </p:cNvSpPr>
          <p:nvPr>
            <p:ph idx="1"/>
          </p:nvPr>
        </p:nvSpPr>
        <p:spPr/>
        <p:txBody>
          <a:bodyPr/>
          <a:lstStyle/>
          <a:p>
            <a:pPr eaLnBrk="1" hangingPunct="1">
              <a:lnSpc>
                <a:spcPct val="90000"/>
              </a:lnSpc>
              <a:buFontTx/>
              <a:buNone/>
            </a:pPr>
            <a:r>
              <a:rPr lang="en-US" dirty="0">
                <a:latin typeface="Arial" charset="0"/>
              </a:rPr>
              <a:t>Telephone monitoring (cont.):</a:t>
            </a:r>
          </a:p>
          <a:p>
            <a:pPr marL="285750" indent="-285750" eaLnBrk="1" hangingPunct="1">
              <a:lnSpc>
                <a:spcPct val="90000"/>
              </a:lnSpc>
              <a:buFont typeface="Arial"/>
              <a:buChar char="•"/>
            </a:pPr>
            <a:r>
              <a:rPr lang="en-US" dirty="0">
                <a:latin typeface="Arial" charset="0"/>
              </a:rPr>
              <a:t>Under federal law, an employer may conduct unannounced monitoring of business-related calls but must immediately stop monitoring when it realizes the call is personal.</a:t>
            </a:r>
          </a:p>
          <a:p>
            <a:pPr marL="285750" indent="-285750" eaLnBrk="1" hangingPunct="1">
              <a:lnSpc>
                <a:spcPct val="90000"/>
              </a:lnSpc>
              <a:buFont typeface="Arial"/>
              <a:buChar char="•"/>
            </a:pPr>
            <a:r>
              <a:rPr lang="en-US" dirty="0">
                <a:latin typeface="Arial" charset="0"/>
              </a:rPr>
              <a:t>However, when employees are told not to make personal calls using company equipment, the employee loses that protection, and the call may be monitored or recorded.</a:t>
            </a:r>
          </a:p>
        </p:txBody>
      </p:sp>
      <p:sp>
        <p:nvSpPr>
          <p:cNvPr id="3686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8C609EB6-00A0-CE4F-BE12-7B5DFC600F70}" type="slidenum">
              <a:rPr lang="en-US">
                <a:solidFill>
                  <a:srgbClr val="618DD1"/>
                </a:solidFill>
              </a:rPr>
              <a:pPr/>
              <a:t>19</a:t>
            </a:fld>
            <a:endParaRPr lang="en-US" dirty="0">
              <a:solidFill>
                <a:srgbClr val="618DD1"/>
              </a:solidFill>
            </a:endParaRPr>
          </a:p>
        </p:txBody>
      </p:sp>
    </p:spTree>
    <p:extLst>
      <p:ext uri="{BB962C8B-B14F-4D97-AF65-F5344CB8AC3E}">
        <p14:creationId xmlns:p14="http://schemas.microsoft.com/office/powerpoint/2010/main" val="1156964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a:latin typeface="Arial" charset="0"/>
              </a:rPr>
              <a:t>Introduction</a:t>
            </a:r>
          </a:p>
        </p:txBody>
      </p:sp>
      <p:sp>
        <p:nvSpPr>
          <p:cNvPr id="10244" name="Rectangle 3"/>
          <p:cNvSpPr>
            <a:spLocks noGrp="1" noChangeArrowheads="1"/>
          </p:cNvSpPr>
          <p:nvPr>
            <p:ph idx="1"/>
          </p:nvPr>
        </p:nvSpPr>
        <p:spPr/>
        <p:txBody>
          <a:bodyPr/>
          <a:lstStyle/>
          <a:p>
            <a:pPr>
              <a:lnSpc>
                <a:spcPct val="90000"/>
              </a:lnSpc>
            </a:pPr>
            <a:r>
              <a:rPr lang="en-US" dirty="0">
                <a:latin typeface="Arial" charset="0"/>
              </a:rPr>
              <a:t>Despite their acknowledgement of employer monitoring and surveillance policies, employees often question whether employers have a legal right to invade what they regard as their right to privacy. </a:t>
            </a:r>
          </a:p>
          <a:p>
            <a:pPr eaLnBrk="1" hangingPunct="1">
              <a:lnSpc>
                <a:spcPct val="90000"/>
              </a:lnSpc>
              <a:buFontTx/>
              <a:buNone/>
            </a:pPr>
            <a:r>
              <a:rPr lang="en-US" dirty="0">
                <a:latin typeface="Arial" charset="0"/>
              </a:rPr>
              <a:t>To address employees’ concerns and their often erroneous beliefs in workplace privacy rights, supervisors need to be knowledgeable about workplace privacy issues.</a:t>
            </a:r>
          </a:p>
          <a:p>
            <a:pPr eaLnBrk="1" hangingPunct="1">
              <a:lnSpc>
                <a:spcPct val="90000"/>
              </a:lnSpc>
              <a:buFontTx/>
              <a:buNone/>
            </a:pPr>
            <a:r>
              <a:rPr lang="en-US" dirty="0">
                <a:latin typeface="Arial" charset="0"/>
              </a:rPr>
              <a:t>This presentation provides you with that knowledge. </a:t>
            </a:r>
          </a:p>
          <a:p>
            <a:pPr eaLnBrk="1" hangingPunct="1">
              <a:lnSpc>
                <a:spcPct val="90000"/>
              </a:lnSpc>
              <a:buFontTx/>
              <a:buNone/>
            </a:pPr>
            <a:endParaRPr lang="en-US" dirty="0">
              <a:latin typeface="Arial" charset="0"/>
            </a:endParaRPr>
          </a:p>
        </p:txBody>
      </p:sp>
      <p:sp>
        <p:nvSpPr>
          <p:cNvPr id="1024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13507214-78CC-4B4C-9D4C-8B0755AF3A0E}" type="slidenum">
              <a:rPr lang="en-US">
                <a:solidFill>
                  <a:srgbClr val="618DD1"/>
                </a:solidFill>
              </a:rPr>
              <a:pPr/>
              <a:t>2</a:t>
            </a:fld>
            <a:endParaRPr lang="en-US" dirty="0">
              <a:solidFill>
                <a:srgbClr val="618DD1"/>
              </a:solidFill>
            </a:endParaRPr>
          </a:p>
        </p:txBody>
      </p:sp>
    </p:spTree>
    <p:extLst>
      <p:ext uri="{BB962C8B-B14F-4D97-AF65-F5344CB8AC3E}">
        <p14:creationId xmlns:p14="http://schemas.microsoft.com/office/powerpoint/2010/main" val="1731866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a:latin typeface="Arial" charset="0"/>
              </a:rPr>
              <a:t>Types of Employer Electronic Monitoring (cont.)</a:t>
            </a:r>
          </a:p>
        </p:txBody>
      </p:sp>
      <p:sp>
        <p:nvSpPr>
          <p:cNvPr id="38916" name="Rectangle 3"/>
          <p:cNvSpPr>
            <a:spLocks noGrp="1" noChangeArrowheads="1"/>
          </p:cNvSpPr>
          <p:nvPr>
            <p:ph idx="1"/>
          </p:nvPr>
        </p:nvSpPr>
        <p:spPr/>
        <p:txBody>
          <a:bodyPr/>
          <a:lstStyle/>
          <a:p>
            <a:pPr eaLnBrk="1" hangingPunct="1">
              <a:buFontTx/>
              <a:buNone/>
            </a:pPr>
            <a:r>
              <a:rPr lang="en-US" dirty="0">
                <a:latin typeface="Arial" charset="0"/>
              </a:rPr>
              <a:t>Computer use:</a:t>
            </a:r>
          </a:p>
          <a:p>
            <a:pPr marL="285750" indent="-285750" eaLnBrk="1" hangingPunct="1">
              <a:buFont typeface="Arial"/>
              <a:buChar char="•"/>
            </a:pPr>
            <a:r>
              <a:rPr lang="en-US" dirty="0">
                <a:latin typeface="Arial" charset="0"/>
              </a:rPr>
              <a:t>Employers may use computer software programs to allow them to see what is on the screen or stored in each employee’s computer and file folders. They may also monitor Internet use, such as the various websites the employee may access. Employees who perform word processing or data entry may have their keystroke speed and volume monitored. </a:t>
            </a:r>
          </a:p>
        </p:txBody>
      </p:sp>
      <p:sp>
        <p:nvSpPr>
          <p:cNvPr id="3891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9C5FE339-DEB1-1E48-A25B-1D3D2D0EB62C}" type="slidenum">
              <a:rPr lang="en-US">
                <a:solidFill>
                  <a:srgbClr val="618DD1"/>
                </a:solidFill>
              </a:rPr>
              <a:pPr/>
              <a:t>20</a:t>
            </a:fld>
            <a:endParaRPr lang="en-US" dirty="0">
              <a:solidFill>
                <a:srgbClr val="618DD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dirty="0">
                <a:latin typeface="Arial" charset="0"/>
              </a:rPr>
              <a:t>Types of Employer Electronic Monitoring (cont.)</a:t>
            </a:r>
          </a:p>
        </p:txBody>
      </p:sp>
      <p:sp>
        <p:nvSpPr>
          <p:cNvPr id="38916" name="Rectangle 3"/>
          <p:cNvSpPr>
            <a:spLocks noGrp="1" noChangeArrowheads="1"/>
          </p:cNvSpPr>
          <p:nvPr>
            <p:ph idx="1"/>
          </p:nvPr>
        </p:nvSpPr>
        <p:spPr/>
        <p:txBody>
          <a:bodyPr/>
          <a:lstStyle/>
          <a:p>
            <a:pPr eaLnBrk="1" hangingPunct="1">
              <a:buFontTx/>
              <a:buNone/>
            </a:pPr>
            <a:r>
              <a:rPr lang="en-US" dirty="0">
                <a:latin typeface="Arial" charset="0"/>
              </a:rPr>
              <a:t>Computer use:</a:t>
            </a:r>
          </a:p>
          <a:p>
            <a:pPr marL="285750" indent="-285750" eaLnBrk="1" hangingPunct="1">
              <a:buFont typeface="Arial"/>
              <a:buChar char="•"/>
            </a:pPr>
            <a:r>
              <a:rPr lang="en-US" dirty="0">
                <a:latin typeface="Arial" charset="0"/>
              </a:rPr>
              <a:t>Employers may also keep track of the amount of time an employee spends away from the computer. Because the employer owns the computers and provides the Internet access, it may legally conduct this type of monitoring.</a:t>
            </a:r>
          </a:p>
          <a:p>
            <a:pPr marL="285750" indent="-285750" eaLnBrk="1" hangingPunct="1">
              <a:buFont typeface="Arial"/>
              <a:buChar char="•"/>
            </a:pPr>
            <a:r>
              <a:rPr lang="en-US" dirty="0">
                <a:latin typeface="Arial" charset="0"/>
              </a:rPr>
              <a:t>Good practice dictates that employers have a written policy stating their right to monitor computer equipment and use and that employees should have no expectation of privacy when using it.</a:t>
            </a:r>
          </a:p>
        </p:txBody>
      </p:sp>
      <p:sp>
        <p:nvSpPr>
          <p:cNvPr id="3891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9C5FE339-DEB1-1E48-A25B-1D3D2D0EB62C}" type="slidenum">
              <a:rPr lang="en-US">
                <a:solidFill>
                  <a:srgbClr val="618DD1"/>
                </a:solidFill>
              </a:rPr>
              <a:pPr/>
              <a:t>21</a:t>
            </a:fld>
            <a:endParaRPr lang="en-US" dirty="0">
              <a:solidFill>
                <a:srgbClr val="618DD1"/>
              </a:solidFill>
            </a:endParaRPr>
          </a:p>
        </p:txBody>
      </p:sp>
    </p:spTree>
    <p:extLst>
      <p:ext uri="{BB962C8B-B14F-4D97-AF65-F5344CB8AC3E}">
        <p14:creationId xmlns:p14="http://schemas.microsoft.com/office/powerpoint/2010/main" val="1629341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b="1" dirty="0">
                <a:latin typeface="Arial" charset="0"/>
              </a:rPr>
              <a:t>Types of Employer Electronic Monitoring (cont.)</a:t>
            </a:r>
          </a:p>
        </p:txBody>
      </p:sp>
      <p:sp>
        <p:nvSpPr>
          <p:cNvPr id="40964" name="Rectangle 3"/>
          <p:cNvSpPr>
            <a:spLocks noGrp="1" noChangeArrowheads="1"/>
          </p:cNvSpPr>
          <p:nvPr>
            <p:ph idx="1"/>
          </p:nvPr>
        </p:nvSpPr>
        <p:spPr/>
        <p:txBody>
          <a:bodyPr/>
          <a:lstStyle/>
          <a:p>
            <a:pPr eaLnBrk="1" hangingPunct="1">
              <a:buFontTx/>
              <a:buNone/>
            </a:pPr>
            <a:r>
              <a:rPr lang="en-US" dirty="0">
                <a:latin typeface="Arial" charset="0"/>
              </a:rPr>
              <a:t>E-mail:</a:t>
            </a:r>
          </a:p>
          <a:p>
            <a:pPr marL="285750" indent="-285750" eaLnBrk="1" hangingPunct="1">
              <a:buFont typeface="Arial"/>
              <a:buChar char="•"/>
            </a:pPr>
            <a:r>
              <a:rPr lang="en-US" dirty="0">
                <a:latin typeface="Arial" charset="0"/>
              </a:rPr>
              <a:t>E-mail systems used in organizations have no privacy protections because the employers own the systems and are allowed to review their contents. Messages sent within organizations and those sent from an employee</a:t>
            </a:r>
            <a:r>
              <a:rPr lang="en-US" altLang="ja-JP" dirty="0">
                <a:latin typeface="Arial" charset="0"/>
              </a:rPr>
              <a:t>’s </a:t>
            </a:r>
            <a:r>
              <a:rPr lang="en-US" dirty="0">
                <a:latin typeface="Arial" charset="0"/>
              </a:rPr>
              <a:t>computer externally are subject to monitoring. </a:t>
            </a:r>
          </a:p>
          <a:p>
            <a:pPr marL="285750" indent="-285750" eaLnBrk="1" hangingPunct="1">
              <a:buFont typeface="Arial"/>
              <a:buChar char="•"/>
            </a:pPr>
            <a:r>
              <a:rPr lang="en-US" dirty="0">
                <a:latin typeface="Arial" charset="0"/>
              </a:rPr>
              <a:t>Web-based systems such as Hotmail and Gmail as well as instant messaging may also be monitored. </a:t>
            </a:r>
          </a:p>
        </p:txBody>
      </p:sp>
      <p:sp>
        <p:nvSpPr>
          <p:cNvPr id="4096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825BC39-6D88-7046-930B-C84B4BAD5F11}" type="slidenum">
              <a:rPr lang="en-US">
                <a:solidFill>
                  <a:srgbClr val="618DD1"/>
                </a:solidFill>
              </a:rPr>
              <a:pPr/>
              <a:t>22</a:t>
            </a:fld>
            <a:endParaRPr lang="en-US" dirty="0">
              <a:solidFill>
                <a:srgbClr val="618DD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2457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DFD3C19-E1A0-0A4E-A440-E017BBCEEF99}" type="slidenum">
              <a:rPr lang="en-US">
                <a:solidFill>
                  <a:srgbClr val="618DD1"/>
                </a:solidFill>
              </a:rPr>
              <a:pPr/>
              <a:t>23</a:t>
            </a:fld>
            <a:endParaRPr lang="en-US" dirty="0">
              <a:solidFill>
                <a:srgbClr val="618DD1"/>
              </a:solidFill>
            </a:endParaRPr>
          </a:p>
        </p:txBody>
      </p:sp>
    </p:spTree>
    <p:extLst>
      <p:ext uri="{BB962C8B-B14F-4D97-AF65-F5344CB8AC3E}">
        <p14:creationId xmlns:p14="http://schemas.microsoft.com/office/powerpoint/2010/main" val="4193939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b="1" dirty="0">
                <a:latin typeface="Arial" charset="0"/>
              </a:rPr>
              <a:t>Our Policy on Electronic Monitoring</a:t>
            </a:r>
          </a:p>
        </p:txBody>
      </p:sp>
      <p:sp>
        <p:nvSpPr>
          <p:cNvPr id="43012" name="Rectangle 3"/>
          <p:cNvSpPr>
            <a:spLocks noGrp="1" noChangeArrowheads="1"/>
          </p:cNvSpPr>
          <p:nvPr>
            <p:ph idx="1"/>
          </p:nvPr>
        </p:nvSpPr>
        <p:spPr/>
        <p:txBody>
          <a:bodyPr/>
          <a:lstStyle/>
          <a:p>
            <a:pPr eaLnBrk="1" hangingPunct="1"/>
            <a:endParaRPr lang="en-US" dirty="0">
              <a:latin typeface="Arial" charset="0"/>
            </a:endParaRPr>
          </a:p>
          <a:p>
            <a:pPr eaLnBrk="1" hangingPunct="1"/>
            <a:endParaRPr lang="en-US" sz="1600" dirty="0">
              <a:latin typeface="Arial" charset="0"/>
            </a:endParaRPr>
          </a:p>
          <a:p>
            <a:pPr eaLnBrk="1" hangingPunct="1"/>
            <a:endParaRPr lang="en-US" sz="1600" dirty="0">
              <a:latin typeface="Arial" charset="0"/>
            </a:endParaRPr>
          </a:p>
          <a:p>
            <a:pPr eaLnBrk="1" hangingPunct="1">
              <a:buFont typeface="Wingdings" charset="0"/>
              <a:buChar char="Ø"/>
            </a:pPr>
            <a:endParaRPr lang="en-US" sz="1600" dirty="0">
              <a:latin typeface="Arial" charset="0"/>
            </a:endParaRPr>
          </a:p>
        </p:txBody>
      </p:sp>
      <p:sp>
        <p:nvSpPr>
          <p:cNvPr id="4301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168316F-0131-FB47-AB8D-CF5C561C0E60}" type="slidenum">
              <a:rPr lang="en-US">
                <a:solidFill>
                  <a:srgbClr val="618DD1"/>
                </a:solidFill>
              </a:rPr>
              <a:pPr/>
              <a:t>24</a:t>
            </a:fld>
            <a:endParaRPr lang="en-US" dirty="0">
              <a:solidFill>
                <a:srgbClr val="618DD1"/>
              </a:solidFill>
            </a:endParaRPr>
          </a:p>
        </p:txBody>
      </p:sp>
      <p:sp>
        <p:nvSpPr>
          <p:cNvPr id="43013" name="Rectangle 4"/>
          <p:cNvSpPr>
            <a:spLocks noChangeArrowheads="1"/>
          </p:cNvSpPr>
          <p:nvPr/>
        </p:nvSpPr>
        <p:spPr bwMode="auto">
          <a:xfrm>
            <a:off x="2663825" y="3246438"/>
            <a:ext cx="38163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eaLnBrk="1" hangingPunct="1"/>
            <a:r>
              <a:rPr lang="en-US" dirty="0">
                <a:solidFill>
                  <a:schemeClr val="bg1"/>
                </a:solidFill>
              </a:rPr>
              <a:t>Examples of Levels of Delegation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b="1" dirty="0">
                <a:latin typeface="Arial" charset="0"/>
              </a:rPr>
              <a:t>Questions? Comments? </a:t>
            </a:r>
          </a:p>
        </p:txBody>
      </p:sp>
      <p:sp>
        <p:nvSpPr>
          <p:cNvPr id="4505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30C2D49C-0105-A94C-890D-2B6854064AC6}" type="slidenum">
              <a:rPr lang="en-US">
                <a:solidFill>
                  <a:srgbClr val="618DD1"/>
                </a:solidFill>
              </a:rPr>
              <a:pPr/>
              <a:t>25</a:t>
            </a:fld>
            <a:endParaRPr lang="en-US" dirty="0">
              <a:solidFill>
                <a:srgbClr val="618DD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dirty="0">
                <a:latin typeface="Arial" charset="0"/>
              </a:rPr>
              <a:t>Summary</a:t>
            </a:r>
          </a:p>
        </p:txBody>
      </p:sp>
      <p:sp>
        <p:nvSpPr>
          <p:cNvPr id="47108" name="Rectangle 3"/>
          <p:cNvSpPr>
            <a:spLocks noGrp="1" noChangeArrowheads="1"/>
          </p:cNvSpPr>
          <p:nvPr>
            <p:ph idx="1"/>
          </p:nvPr>
        </p:nvSpPr>
        <p:spPr/>
        <p:txBody>
          <a:bodyPr/>
          <a:lstStyle/>
          <a:p>
            <a:r>
              <a:rPr lang="en-US" dirty="0" smtClean="0">
                <a:latin typeface="Arial" charset="0"/>
              </a:rPr>
              <a:t>In </a:t>
            </a:r>
            <a:r>
              <a:rPr lang="en-US" dirty="0">
                <a:latin typeface="Arial" charset="0"/>
              </a:rPr>
              <a:t>the employment context, privacy refers to information about an employee that he or she regards as personal or private (e.g., medical information, financial data) and the right of that individual not to have such information shared with others. </a:t>
            </a:r>
          </a:p>
          <a:p>
            <a:r>
              <a:rPr lang="en-US" dirty="0" smtClean="0">
                <a:latin typeface="Arial" charset="0"/>
              </a:rPr>
              <a:t>There </a:t>
            </a:r>
            <a:r>
              <a:rPr lang="en-US" dirty="0">
                <a:latin typeface="Arial" charset="0"/>
              </a:rPr>
              <a:t>are four primary sources of privacy rights: the U.S. Constitution’s Bill of Rights and subsequent amendments, federal laws, state laws and common (case) law.</a:t>
            </a:r>
          </a:p>
          <a:p>
            <a:pPr marL="533400" indent="-533400" eaLnBrk="1" hangingPunct="1">
              <a:buFontTx/>
              <a:buNone/>
            </a:pPr>
            <a:r>
              <a:rPr lang="en-US" dirty="0">
                <a:latin typeface="Arial" charset="0"/>
              </a:rPr>
              <a:t>	</a:t>
            </a:r>
          </a:p>
          <a:p>
            <a:pPr marL="533400" indent="-533400" eaLnBrk="1" hangingPunct="1">
              <a:buClr>
                <a:schemeClr val="tx1"/>
              </a:buClr>
              <a:buFontTx/>
              <a:buNone/>
            </a:pPr>
            <a:r>
              <a:rPr lang="en-US" b="1" dirty="0">
                <a:latin typeface="Arial" charset="0"/>
              </a:rPr>
              <a:t>	</a:t>
            </a:r>
          </a:p>
        </p:txBody>
      </p:sp>
      <p:sp>
        <p:nvSpPr>
          <p:cNvPr id="4710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29E0909A-EB7F-0946-8E92-F9D0B7A86BFB}" type="slidenum">
              <a:rPr lang="en-US">
                <a:solidFill>
                  <a:srgbClr val="618DD1"/>
                </a:solidFill>
              </a:rPr>
              <a:pPr/>
              <a:t>26</a:t>
            </a:fld>
            <a:endParaRPr lang="en-US" dirty="0">
              <a:solidFill>
                <a:srgbClr val="618DD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dirty="0">
                <a:latin typeface="Arial" charset="0"/>
              </a:rPr>
              <a:t>Summary (cont.)</a:t>
            </a:r>
          </a:p>
        </p:txBody>
      </p:sp>
      <p:sp>
        <p:nvSpPr>
          <p:cNvPr id="49156" name="Rectangle 4"/>
          <p:cNvSpPr>
            <a:spLocks noGrp="1" noChangeArrowheads="1"/>
          </p:cNvSpPr>
          <p:nvPr>
            <p:ph idx="1"/>
          </p:nvPr>
        </p:nvSpPr>
        <p:spPr/>
        <p:txBody>
          <a:bodyPr/>
          <a:lstStyle/>
          <a:p>
            <a:pPr eaLnBrk="1" hangingPunct="1">
              <a:buFontTx/>
              <a:buNone/>
            </a:pPr>
            <a:r>
              <a:rPr lang="en-US" dirty="0">
                <a:latin typeface="Arial" charset="0"/>
              </a:rPr>
              <a:t>Workplace privacy issues occur in many areas, such as hiring, testing, investigations and monitoring. </a:t>
            </a:r>
          </a:p>
          <a:p>
            <a:pPr>
              <a:buClr>
                <a:schemeClr val="tx1"/>
              </a:buClr>
            </a:pPr>
            <a:r>
              <a:rPr lang="en-US" dirty="0">
                <a:latin typeface="Arial" charset="0"/>
              </a:rPr>
              <a:t>Many employers electronically monitor telephones, computer use and e-mail.</a:t>
            </a:r>
          </a:p>
        </p:txBody>
      </p:sp>
      <p:sp>
        <p:nvSpPr>
          <p:cNvPr id="4915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7F8AEFA3-B1C4-804C-B97A-A10BA28DAC02}" type="slidenum">
              <a:rPr lang="en-US">
                <a:solidFill>
                  <a:srgbClr val="618DD1"/>
                </a:solidFill>
              </a:rPr>
              <a:pPr/>
              <a:t>27</a:t>
            </a:fld>
            <a:endParaRPr lang="en-US" dirty="0">
              <a:solidFill>
                <a:srgbClr val="618DD1"/>
              </a:solidFill>
            </a:endParaRPr>
          </a:p>
        </p:txBody>
      </p:sp>
      <p:sp>
        <p:nvSpPr>
          <p:cNvPr id="49157" name="Rectangle 5"/>
          <p:cNvSpPr>
            <a:spLocks noChangeArrowheads="1"/>
          </p:cNvSpPr>
          <p:nvPr/>
        </p:nvSpPr>
        <p:spPr bwMode="auto">
          <a:xfrm>
            <a:off x="1828800" y="1676400"/>
            <a:ext cx="70104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spcBef>
                <a:spcPct val="20000"/>
              </a:spcBef>
              <a:buClr>
                <a:schemeClr val="tx1"/>
              </a:buClr>
            </a:pPr>
            <a:r>
              <a:rPr lang="en-US" b="0" dirty="0">
                <a:solidFill>
                  <a:srgbClr val="283B6E"/>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18434" name="Slide Number Placeholder 3"/>
          <p:cNvSpPr>
            <a:spLocks noGrp="1"/>
          </p:cNvSpPr>
          <p:nvPr>
            <p:ph type="sldNum" sz="quarter" idx="12"/>
          </p:nvPr>
        </p:nvSpPr>
        <p:spPr>
          <a:prstGeom prst="rect">
            <a:avLst/>
          </a:prstGeom>
          <a:no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EBF827EC-9B47-4C4B-A2A3-EE933916552A}" type="slidenum">
              <a:rPr lang="en-US">
                <a:solidFill>
                  <a:srgbClr val="618DD1"/>
                </a:solidFill>
              </a:rPr>
              <a:pPr algn="r"/>
              <a:t>28</a:t>
            </a:fld>
            <a:endParaRPr lang="en-US" dirty="0">
              <a:solidFill>
                <a:srgbClr val="618DD1"/>
              </a:solidFill>
            </a:endParaRPr>
          </a:p>
        </p:txBody>
      </p:sp>
    </p:spTree>
    <p:extLst>
      <p:ext uri="{BB962C8B-B14F-4D97-AF65-F5344CB8AC3E}">
        <p14:creationId xmlns:p14="http://schemas.microsoft.com/office/powerpoint/2010/main" val="418147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a:t>Training Evaluation</a:t>
            </a:r>
            <a:endParaRPr lang="en-US" dirty="0">
              <a:latin typeface="Arial" charset="0"/>
            </a:endParaRPr>
          </a:p>
        </p:txBody>
      </p:sp>
      <p:sp>
        <p:nvSpPr>
          <p:cNvPr id="17412" name="Rectangle 3"/>
          <p:cNvSpPr>
            <a:spLocks noGrp="1" noChangeArrowheads="1"/>
          </p:cNvSpPr>
          <p:nvPr>
            <p:ph idx="1"/>
          </p:nvPr>
        </p:nvSpPr>
        <p:spPr/>
        <p:txBody>
          <a:bodyPr/>
          <a:lstStyle/>
          <a:p>
            <a:pPr>
              <a:lnSpc>
                <a:spcPct val="90000"/>
              </a:lnSpc>
            </a:pPr>
            <a:r>
              <a:rPr lang="en-US" smtClean="0">
                <a:latin typeface="Arial" charset="0"/>
              </a:rPr>
              <a:t>Please </a:t>
            </a:r>
            <a:r>
              <a:rPr lang="en-US" dirty="0"/>
              <a:t>complete the evaluation sheet you received with your handouts</a:t>
            </a:r>
            <a:r>
              <a:rPr lang="en-US" dirty="0">
                <a:latin typeface="Arial" charset="0"/>
              </a:rPr>
              <a:t>.</a:t>
            </a:r>
          </a:p>
          <a:p>
            <a:pPr eaLnBrk="1" hangingPunct="1">
              <a:lnSpc>
                <a:spcPct val="90000"/>
              </a:lnSpc>
            </a:pPr>
            <a:r>
              <a:rPr lang="en-US" dirty="0">
                <a:latin typeface="Arial" charset="0"/>
              </a:rPr>
              <a:t>I thank you for your interest and attention! </a:t>
            </a:r>
          </a:p>
        </p:txBody>
      </p:sp>
      <p:sp>
        <p:nvSpPr>
          <p:cNvPr id="17410" name="Slide Number Placeholder 3"/>
          <p:cNvSpPr>
            <a:spLocks noGrp="1"/>
          </p:cNvSpPr>
          <p:nvPr>
            <p:ph type="sldNum" sz="quarter" idx="12"/>
          </p:nvPr>
        </p:nvSpPr>
        <p:spPr>
          <a:prstGeom prst="rect">
            <a:avLst/>
          </a:prstGeom>
          <a:noFill/>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lgn="ctr">
              <a:defRPr b="1">
                <a:solidFill>
                  <a:schemeClr val="tx1"/>
                </a:solidFill>
                <a:latin typeface="Arial" charset="0"/>
                <a:ea typeface="ＭＳ Ｐゴシック" charset="0"/>
              </a:defRPr>
            </a:lvl1pPr>
            <a:lvl2pPr marL="742950" indent="-285750" algn="ctr">
              <a:defRPr b="1">
                <a:solidFill>
                  <a:schemeClr val="tx1"/>
                </a:solidFill>
                <a:latin typeface="Arial" charset="0"/>
                <a:ea typeface="ＭＳ Ｐゴシック" charset="0"/>
              </a:defRPr>
            </a:lvl2pPr>
            <a:lvl3pPr marL="1143000" indent="-228600" algn="ctr">
              <a:defRPr b="1">
                <a:solidFill>
                  <a:schemeClr val="tx1"/>
                </a:solidFill>
                <a:latin typeface="Arial" charset="0"/>
                <a:ea typeface="ＭＳ Ｐゴシック" charset="0"/>
              </a:defRPr>
            </a:lvl3pPr>
            <a:lvl4pPr marL="1600200" indent="-228600" algn="ctr">
              <a:defRPr b="1">
                <a:solidFill>
                  <a:schemeClr val="tx1"/>
                </a:solidFill>
                <a:latin typeface="Arial" charset="0"/>
                <a:ea typeface="ＭＳ Ｐゴシック" charset="0"/>
              </a:defRPr>
            </a:lvl4pPr>
            <a:lvl5pPr marL="2057400" indent="-228600" algn="ctr">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r"/>
            <a:fld id="{77912B43-D497-B049-9CD8-7C89340C0579}" type="slidenum">
              <a:rPr lang="en-US">
                <a:solidFill>
                  <a:srgbClr val="618DD1"/>
                </a:solidFill>
              </a:rPr>
              <a:pPr algn="r"/>
              <a:t>29</a:t>
            </a:fld>
            <a:endParaRPr lang="en-US" dirty="0">
              <a:solidFill>
                <a:srgbClr val="618DD1"/>
              </a:solidFill>
            </a:endParaRPr>
          </a:p>
        </p:txBody>
      </p:sp>
    </p:spTree>
    <p:extLst>
      <p:ext uri="{BB962C8B-B14F-4D97-AF65-F5344CB8AC3E}">
        <p14:creationId xmlns:p14="http://schemas.microsoft.com/office/powerpoint/2010/main" val="25634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dirty="0"/>
              <a:t>Agenda</a:t>
            </a:r>
            <a:endParaRPr lang="en-US" dirty="0">
              <a:latin typeface="Arial" charset="0"/>
            </a:endParaRPr>
          </a:p>
        </p:txBody>
      </p:sp>
      <p:sp>
        <p:nvSpPr>
          <p:cNvPr id="12292" name="Rectangle 3"/>
          <p:cNvSpPr>
            <a:spLocks noGrp="1" noChangeArrowheads="1"/>
          </p:cNvSpPr>
          <p:nvPr>
            <p:ph idx="1"/>
          </p:nvPr>
        </p:nvSpPr>
        <p:spPr/>
        <p:txBody>
          <a:bodyPr/>
          <a:lstStyle/>
          <a:p>
            <a:pPr marL="342900" indent="-342900" eaLnBrk="1" hangingPunct="1">
              <a:buClr>
                <a:schemeClr val="tx1"/>
              </a:buClr>
              <a:buFont typeface="+mj-lt"/>
              <a:buAutoNum type="arabicPeriod"/>
            </a:pPr>
            <a:r>
              <a:rPr lang="en-US" dirty="0">
                <a:latin typeface="Arial" charset="0"/>
              </a:rPr>
              <a:t>What is </a:t>
            </a:r>
            <a:r>
              <a:rPr lang="ja-JP" altLang="en-US" dirty="0">
                <a:latin typeface="Arial" charset="0"/>
              </a:rPr>
              <a:t>“</a:t>
            </a:r>
            <a:r>
              <a:rPr lang="en-US" dirty="0">
                <a:latin typeface="Arial" charset="0"/>
              </a:rPr>
              <a:t>right of privacy</a:t>
            </a:r>
            <a:r>
              <a:rPr lang="ja-JP" altLang="en-US" dirty="0">
                <a:latin typeface="Arial" charset="0"/>
              </a:rPr>
              <a:t>”</a:t>
            </a:r>
            <a:r>
              <a:rPr lang="en-US" dirty="0">
                <a:latin typeface="Arial" charset="0"/>
              </a:rPr>
              <a:t> in the workplace</a:t>
            </a:r>
          </a:p>
          <a:p>
            <a:pPr marL="342900" indent="-342900" eaLnBrk="1" hangingPunct="1">
              <a:buClr>
                <a:schemeClr val="tx1"/>
              </a:buClr>
              <a:buFont typeface="+mj-lt"/>
              <a:buAutoNum type="arabicPeriod"/>
            </a:pPr>
            <a:r>
              <a:rPr lang="en-US" dirty="0">
                <a:latin typeface="Arial" charset="0"/>
              </a:rPr>
              <a:t>Sources of privacy protections</a:t>
            </a:r>
          </a:p>
          <a:p>
            <a:pPr marL="342900" indent="-342900" eaLnBrk="1" hangingPunct="1">
              <a:buClr>
                <a:schemeClr val="tx1"/>
              </a:buClr>
              <a:buFont typeface="+mj-lt"/>
              <a:buAutoNum type="arabicPeriod"/>
            </a:pPr>
            <a:r>
              <a:rPr lang="en-US" dirty="0">
                <a:latin typeface="Arial" charset="0"/>
              </a:rPr>
              <a:t>Key workplace privacy issues</a:t>
            </a:r>
          </a:p>
          <a:p>
            <a:pPr marL="342900" indent="-342900" eaLnBrk="1" hangingPunct="1">
              <a:buClr>
                <a:schemeClr val="tx1"/>
              </a:buClr>
              <a:buFont typeface="+mj-lt"/>
              <a:buAutoNum type="arabicPeriod"/>
            </a:pPr>
            <a:r>
              <a:rPr lang="en-US" dirty="0">
                <a:latin typeface="Arial" charset="0"/>
              </a:rPr>
              <a:t>Types of employer electronic monitoring</a:t>
            </a:r>
          </a:p>
          <a:p>
            <a:pPr marL="342900" indent="-342900" eaLnBrk="1" hangingPunct="1">
              <a:buClr>
                <a:schemeClr val="tx1"/>
              </a:buClr>
              <a:buFont typeface="+mj-lt"/>
              <a:buAutoNum type="arabicPeriod"/>
            </a:pPr>
            <a:r>
              <a:rPr lang="en-US" dirty="0">
                <a:latin typeface="Arial" charset="0"/>
              </a:rPr>
              <a:t>Our policy on electronic monitoring</a:t>
            </a:r>
          </a:p>
        </p:txBody>
      </p:sp>
      <p:sp>
        <p:nvSpPr>
          <p:cNvPr id="1229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86323C7B-9F15-9343-AFF1-74520769CCB2}" type="slidenum">
              <a:rPr lang="en-US">
                <a:solidFill>
                  <a:srgbClr val="618DD1"/>
                </a:solidFill>
              </a:rPr>
              <a:pPr/>
              <a:t>3</a:t>
            </a:fld>
            <a:endParaRPr lang="en-US" dirty="0">
              <a:solidFill>
                <a:srgbClr val="618DD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z="2600" dirty="0">
                <a:latin typeface="Arial" charset="0"/>
              </a:rPr>
              <a:t>What Is </a:t>
            </a:r>
            <a:r>
              <a:rPr lang="ja-JP" altLang="en-US" sz="2600" dirty="0">
                <a:latin typeface="Arial" charset="0"/>
              </a:rPr>
              <a:t>“</a:t>
            </a:r>
            <a:r>
              <a:rPr lang="en-US" sz="2600" dirty="0">
                <a:latin typeface="Arial" charset="0"/>
              </a:rPr>
              <a:t>Right of Privacy</a:t>
            </a:r>
            <a:r>
              <a:rPr lang="ja-JP" altLang="en-US" sz="2600" dirty="0">
                <a:latin typeface="Arial" charset="0"/>
              </a:rPr>
              <a:t>”</a:t>
            </a:r>
            <a:r>
              <a:rPr lang="en-US" sz="2600" dirty="0">
                <a:latin typeface="Arial" charset="0"/>
              </a:rPr>
              <a:t> in the Workplace?</a:t>
            </a:r>
          </a:p>
        </p:txBody>
      </p:sp>
      <p:sp>
        <p:nvSpPr>
          <p:cNvPr id="14340" name="Rectangle 3"/>
          <p:cNvSpPr>
            <a:spLocks noGrp="1" noChangeArrowheads="1"/>
          </p:cNvSpPr>
          <p:nvPr>
            <p:ph idx="1"/>
          </p:nvPr>
        </p:nvSpPr>
        <p:spPr/>
        <p:txBody>
          <a:bodyPr/>
          <a:lstStyle/>
          <a:p>
            <a:pPr eaLnBrk="1" hangingPunct="1">
              <a:buFontTx/>
              <a:buNone/>
            </a:pPr>
            <a:r>
              <a:rPr lang="en-US" dirty="0">
                <a:latin typeface="Arial" charset="0"/>
              </a:rPr>
              <a:t>In the broad context, the </a:t>
            </a:r>
            <a:r>
              <a:rPr lang="ja-JP" altLang="en-US" dirty="0">
                <a:latin typeface="Arial" charset="0"/>
              </a:rPr>
              <a:t>“</a:t>
            </a:r>
            <a:r>
              <a:rPr lang="en-US" dirty="0">
                <a:latin typeface="Arial" charset="0"/>
              </a:rPr>
              <a:t>right of privacy</a:t>
            </a:r>
            <a:r>
              <a:rPr lang="ja-JP" altLang="en-US" dirty="0">
                <a:latin typeface="Arial" charset="0"/>
              </a:rPr>
              <a:t>”</a:t>
            </a:r>
            <a:r>
              <a:rPr lang="en-US" dirty="0">
                <a:latin typeface="Arial" charset="0"/>
              </a:rPr>
              <a:t> is an individual’s right to be free from intrusion into his or her private and personal matters. </a:t>
            </a:r>
          </a:p>
          <a:p>
            <a:pPr eaLnBrk="1" hangingPunct="1">
              <a:buFontTx/>
              <a:buNone/>
            </a:pPr>
            <a:r>
              <a:rPr lang="en-US" dirty="0">
                <a:latin typeface="Arial" charset="0"/>
              </a:rPr>
              <a:t>In the employment context, privacy refers to an employee’s information that he or she regards as personal or private (e.g., medical information, work activities, off-duty behavior) and the right of that individual not to have such information shared with others. </a:t>
            </a:r>
          </a:p>
        </p:txBody>
      </p:sp>
      <p:sp>
        <p:nvSpPr>
          <p:cNvPr id="1433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E79A6161-AF87-1744-89A3-BAD5E7616E2A}" type="slidenum">
              <a:rPr lang="en-US">
                <a:solidFill>
                  <a:srgbClr val="618DD1"/>
                </a:solidFill>
              </a:rPr>
              <a:pPr/>
              <a:t>4</a:t>
            </a:fld>
            <a:endParaRPr lang="en-US" dirty="0">
              <a:solidFill>
                <a:srgbClr val="618DD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a:latin typeface="Arial" charset="0"/>
              </a:rPr>
              <a:t>Questions? Comments?</a:t>
            </a:r>
          </a:p>
        </p:txBody>
      </p:sp>
      <p:sp>
        <p:nvSpPr>
          <p:cNvPr id="24578"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DFD3C19-E1A0-0A4E-A440-E017BBCEEF99}" type="slidenum">
              <a:rPr lang="en-US">
                <a:solidFill>
                  <a:srgbClr val="618DD1"/>
                </a:solidFill>
              </a:rPr>
              <a:pPr/>
              <a:t>5</a:t>
            </a:fld>
            <a:endParaRPr lang="en-US" dirty="0">
              <a:solidFill>
                <a:srgbClr val="618DD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dirty="0">
                <a:latin typeface="Arial" charset="0"/>
              </a:rPr>
              <a:t>Sources of Privacy Protections</a:t>
            </a:r>
          </a:p>
        </p:txBody>
      </p:sp>
      <p:sp>
        <p:nvSpPr>
          <p:cNvPr id="16388" name="Rectangle 3"/>
          <p:cNvSpPr>
            <a:spLocks noGrp="1" noChangeArrowheads="1"/>
          </p:cNvSpPr>
          <p:nvPr>
            <p:ph idx="1"/>
          </p:nvPr>
        </p:nvSpPr>
        <p:spPr/>
        <p:txBody>
          <a:bodyPr/>
          <a:lstStyle/>
          <a:p>
            <a:pPr eaLnBrk="1" hangingPunct="1">
              <a:buFontTx/>
              <a:buNone/>
            </a:pPr>
            <a:r>
              <a:rPr lang="en-US" dirty="0">
                <a:latin typeface="Arial" charset="0"/>
              </a:rPr>
              <a:t>There are four primary sources of privacy rights:</a:t>
            </a:r>
          </a:p>
          <a:p>
            <a:pPr marL="342900" indent="-342900" eaLnBrk="1" hangingPunct="1">
              <a:buFont typeface="Arial" panose="020B0604020202020204" pitchFamily="34" charset="0"/>
              <a:buChar char="•"/>
            </a:pPr>
            <a:r>
              <a:rPr lang="en-US" dirty="0">
                <a:latin typeface="Arial" charset="0"/>
              </a:rPr>
              <a:t>The U.S. Constitution’s Bill of Rights, subsequent amendments and state constitutions.</a:t>
            </a:r>
            <a:r>
              <a:rPr lang="en-US" b="1" dirty="0">
                <a:latin typeface="Arial" charset="0"/>
              </a:rPr>
              <a:t> </a:t>
            </a:r>
          </a:p>
          <a:p>
            <a:pPr marL="342900" indent="-342900" eaLnBrk="1" hangingPunct="1">
              <a:buFont typeface="Arial" panose="020B0604020202020204" pitchFamily="34" charset="0"/>
              <a:buChar char="•"/>
            </a:pPr>
            <a:r>
              <a:rPr lang="en-US" dirty="0">
                <a:latin typeface="Arial" charset="0"/>
              </a:rPr>
              <a:t>Federal laws. The following are major federal laws that address specific aspects of privacy pertaining to employment:</a:t>
            </a:r>
          </a:p>
          <a:p>
            <a:pPr marL="762000" lvl="1" indent="-304800" eaLnBrk="1" hangingPunct="1">
              <a:buFont typeface="Courier New" panose="02070309020205020404" pitchFamily="49" charset="0"/>
              <a:buChar char="o"/>
            </a:pPr>
            <a:r>
              <a:rPr lang="en-US" dirty="0">
                <a:latin typeface="Arial" charset="0"/>
              </a:rPr>
              <a:t>Americans with Disabilities Act (ADA). Regulates use of medical information, maintenance of medical documents and access.</a:t>
            </a:r>
          </a:p>
          <a:p>
            <a:pPr marL="762000" lvl="1" indent="-304800" eaLnBrk="1" hangingPunct="1">
              <a:buFont typeface="Courier New" panose="02070309020205020404" pitchFamily="49" charset="0"/>
              <a:buChar char="o"/>
            </a:pPr>
            <a:r>
              <a:rPr lang="en-US" dirty="0">
                <a:latin typeface="Arial" charset="0"/>
              </a:rPr>
              <a:t>Fair Credit Reporting Act (FCRA).</a:t>
            </a:r>
            <a:r>
              <a:rPr lang="en-US" b="1" dirty="0">
                <a:latin typeface="Arial" charset="0"/>
              </a:rPr>
              <a:t> </a:t>
            </a:r>
            <a:r>
              <a:rPr lang="en-US" dirty="0">
                <a:latin typeface="Arial" charset="0"/>
              </a:rPr>
              <a:t>Restricts the use and requires disclosure of the contents of investigative consumer reports by employers.</a:t>
            </a:r>
            <a:r>
              <a:rPr lang="en-US" sz="1800" dirty="0">
                <a:latin typeface="Arial" charset="0"/>
              </a:rPr>
              <a:t> </a:t>
            </a:r>
          </a:p>
          <a:p>
            <a:pPr marL="762000" lvl="1" indent="-304800" eaLnBrk="1" hangingPunct="1"/>
            <a:endParaRPr lang="en-US" sz="1800" dirty="0">
              <a:latin typeface="Arial" charset="0"/>
            </a:endParaRPr>
          </a:p>
          <a:p>
            <a:pPr eaLnBrk="1" hangingPunct="1">
              <a:buFontTx/>
              <a:buNone/>
            </a:pPr>
            <a:endParaRPr lang="en-US" dirty="0">
              <a:latin typeface="Arial" charset="0"/>
            </a:endParaRPr>
          </a:p>
        </p:txBody>
      </p:sp>
      <p:sp>
        <p:nvSpPr>
          <p:cNvPr id="16386"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8E5DAA40-FC7E-524A-AB53-271CD809EA8D}" type="slidenum">
              <a:rPr lang="en-US">
                <a:solidFill>
                  <a:srgbClr val="618DD1"/>
                </a:solidFill>
              </a:rPr>
              <a:pPr/>
              <a:t>6</a:t>
            </a:fld>
            <a:endParaRPr lang="en-US" dirty="0">
              <a:solidFill>
                <a:srgbClr val="618DD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dirty="0">
                <a:latin typeface="Arial" charset="0"/>
              </a:rPr>
              <a:t>Sources of Privacy Protections (cont.)</a:t>
            </a:r>
          </a:p>
        </p:txBody>
      </p:sp>
      <p:sp>
        <p:nvSpPr>
          <p:cNvPr id="18436" name="Rectangle 3"/>
          <p:cNvSpPr>
            <a:spLocks noGrp="1" noChangeArrowheads="1"/>
          </p:cNvSpPr>
          <p:nvPr>
            <p:ph idx="1"/>
          </p:nvPr>
        </p:nvSpPr>
        <p:spPr/>
        <p:txBody>
          <a:bodyPr/>
          <a:lstStyle/>
          <a:p>
            <a:pPr marL="744538" lvl="1" indent="-282575" eaLnBrk="1" hangingPunct="1">
              <a:buFont typeface="Courier New" panose="02070309020205020404" pitchFamily="49" charset="0"/>
              <a:buChar char="o"/>
            </a:pPr>
            <a:r>
              <a:rPr lang="en-US" dirty="0">
                <a:latin typeface="Arial" charset="0"/>
              </a:rPr>
              <a:t>Federal Wiretapping Act/Electronic Communications Privacy Act. Prohibits the intentional interception or disclosure of any wire, oral or electronic communication in which there is a reasonable expectation of privacy.</a:t>
            </a:r>
          </a:p>
          <a:p>
            <a:pPr marL="744538" lvl="1" indent="-282575" eaLnBrk="1" hangingPunct="1">
              <a:buFont typeface="Courier New" panose="02070309020205020404" pitchFamily="49" charset="0"/>
              <a:buChar char="o"/>
            </a:pPr>
            <a:endParaRPr lang="en-US" dirty="0">
              <a:latin typeface="Arial" charset="0"/>
            </a:endParaRPr>
          </a:p>
          <a:p>
            <a:pPr marL="744538" lvl="1" eaLnBrk="1" hangingPunct="1"/>
            <a:r>
              <a:rPr lang="en-US" dirty="0">
                <a:latin typeface="Arial" charset="0"/>
              </a:rPr>
              <a:t>There are two exceptions, however: a) one party may consent to the monitoring; and b) businesses are permitted to use telephone equipment to monitor communications within the ordinary course of business.</a:t>
            </a:r>
            <a:r>
              <a:rPr lang="en-US" b="1" dirty="0">
                <a:latin typeface="Arial" charset="0"/>
              </a:rPr>
              <a:t> </a:t>
            </a:r>
          </a:p>
          <a:p>
            <a:pPr marL="744538" lvl="1" indent="-282575" eaLnBrk="1" hangingPunct="1">
              <a:buFont typeface="Courier New" panose="02070309020205020404" pitchFamily="49" charset="0"/>
              <a:buChar char="o"/>
            </a:pPr>
            <a:endParaRPr lang="en-US" b="1" dirty="0">
              <a:latin typeface="Arial" charset="0"/>
            </a:endParaRPr>
          </a:p>
          <a:p>
            <a:pPr marL="744538" lvl="1" indent="-282575" eaLnBrk="1" hangingPunct="1">
              <a:buFont typeface="Courier New" panose="02070309020205020404" pitchFamily="49" charset="0"/>
              <a:buChar char="o"/>
            </a:pPr>
            <a:r>
              <a:rPr lang="en-US" dirty="0">
                <a:latin typeface="Arial" charset="0"/>
              </a:rPr>
              <a:t>Health Insurance Portability and Accountability Act (HIPAA).</a:t>
            </a:r>
            <a:r>
              <a:rPr lang="en-US" b="1" dirty="0">
                <a:latin typeface="Arial" charset="0"/>
              </a:rPr>
              <a:t> </a:t>
            </a:r>
            <a:r>
              <a:rPr lang="en-US" dirty="0">
                <a:latin typeface="Arial" charset="0"/>
              </a:rPr>
              <a:t>Regulates the use and disclosure of protected health information by employers with health plans.</a:t>
            </a:r>
          </a:p>
          <a:p>
            <a:pPr lvl="1" eaLnBrk="1" hangingPunct="1"/>
            <a:endParaRPr lang="en-US" b="1" dirty="0">
              <a:latin typeface="Arial" charset="0"/>
            </a:endParaRPr>
          </a:p>
          <a:p>
            <a:pPr lvl="1" eaLnBrk="1" hangingPunct="1">
              <a:buFont typeface="Arial" charset="0"/>
              <a:buNone/>
            </a:pPr>
            <a:endParaRPr lang="en-US" b="1" dirty="0">
              <a:latin typeface="Arial" charset="0"/>
            </a:endParaRPr>
          </a:p>
          <a:p>
            <a:pPr lvl="1" eaLnBrk="1" hangingPunct="1"/>
            <a:endParaRPr lang="en-US" b="1" dirty="0">
              <a:latin typeface="Arial" charset="0"/>
            </a:endParaRPr>
          </a:p>
          <a:p>
            <a:pPr eaLnBrk="1" hangingPunct="1"/>
            <a:endParaRPr lang="en-US" dirty="0">
              <a:latin typeface="Arial" charset="0"/>
            </a:endParaRPr>
          </a:p>
        </p:txBody>
      </p:sp>
      <p:sp>
        <p:nvSpPr>
          <p:cNvPr id="18434"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14C74E06-2D68-7D44-AA3E-5585E6F77F58}" type="slidenum">
              <a:rPr lang="en-US">
                <a:solidFill>
                  <a:srgbClr val="618DD1"/>
                </a:solidFill>
              </a:rPr>
              <a:pPr/>
              <a:t>7</a:t>
            </a:fld>
            <a:endParaRPr lang="en-US" dirty="0">
              <a:solidFill>
                <a:srgbClr val="618DD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dirty="0">
                <a:latin typeface="Arial" charset="0"/>
              </a:rPr>
              <a:t>Sources of Privacy Protections (cont.)</a:t>
            </a:r>
          </a:p>
        </p:txBody>
      </p:sp>
      <p:sp>
        <p:nvSpPr>
          <p:cNvPr id="20484" name="Rectangle 3"/>
          <p:cNvSpPr>
            <a:spLocks noGrp="1" noChangeArrowheads="1"/>
          </p:cNvSpPr>
          <p:nvPr>
            <p:ph idx="1"/>
          </p:nvPr>
        </p:nvSpPr>
        <p:spPr/>
        <p:txBody>
          <a:bodyPr/>
          <a:lstStyle/>
          <a:p>
            <a:pPr marL="342900" indent="-342900" eaLnBrk="1" hangingPunct="1">
              <a:buFont typeface="Arial" panose="020B0604020202020204" pitchFamily="34" charset="0"/>
              <a:buChar char="•"/>
            </a:pPr>
            <a:r>
              <a:rPr lang="en-US" dirty="0">
                <a:latin typeface="Arial" charset="0"/>
              </a:rPr>
              <a:t>State laws. Some state laws restrict employer access to information</a:t>
            </a:r>
            <a:r>
              <a:rPr lang="en-US" b="1" dirty="0">
                <a:latin typeface="Arial" charset="0"/>
              </a:rPr>
              <a:t> </a:t>
            </a:r>
            <a:r>
              <a:rPr lang="en-US" dirty="0">
                <a:latin typeface="Arial" charset="0"/>
              </a:rPr>
              <a:t>and regulate conduct under one or more of the following: </a:t>
            </a:r>
          </a:p>
          <a:p>
            <a:pPr marL="762000" lvl="1" indent="-304800" eaLnBrk="1" hangingPunct="1">
              <a:buFont typeface="Courier New" panose="02070309020205020404" pitchFamily="49" charset="0"/>
              <a:buChar char="o"/>
            </a:pPr>
            <a:r>
              <a:rPr lang="en-US" dirty="0">
                <a:latin typeface="Arial" charset="0"/>
              </a:rPr>
              <a:t>Nondiscrimination acts regarding employee marital status and sexual orientation, AIDS and genetic testing, and lawful products and activities. </a:t>
            </a:r>
          </a:p>
          <a:p>
            <a:pPr marL="762000" lvl="1" indent="-304800" eaLnBrk="1" hangingPunct="1">
              <a:buFont typeface="Courier New" panose="02070309020205020404" pitchFamily="49" charset="0"/>
              <a:buChar char="o"/>
            </a:pPr>
            <a:r>
              <a:rPr lang="en-US" dirty="0">
                <a:latin typeface="Arial" charset="0"/>
              </a:rPr>
              <a:t>Criminal, civil or other court records. </a:t>
            </a:r>
          </a:p>
          <a:p>
            <a:pPr marL="762000" lvl="1" indent="-304800" eaLnBrk="1" hangingPunct="1">
              <a:buFont typeface="Courier New" panose="02070309020205020404" pitchFamily="49" charset="0"/>
              <a:buChar char="o"/>
            </a:pPr>
            <a:r>
              <a:rPr lang="en-US" dirty="0">
                <a:latin typeface="Arial" charset="0"/>
              </a:rPr>
              <a:t>Medical information.</a:t>
            </a:r>
          </a:p>
          <a:p>
            <a:pPr marL="762000" lvl="1" indent="-304800" eaLnBrk="1" hangingPunct="1">
              <a:buFont typeface="Courier New" panose="02070309020205020404" pitchFamily="49" charset="0"/>
              <a:buChar char="o"/>
            </a:pPr>
            <a:r>
              <a:rPr lang="en-US" dirty="0">
                <a:latin typeface="Arial" charset="0"/>
              </a:rPr>
              <a:t>Disclosure to third parties.</a:t>
            </a:r>
          </a:p>
          <a:p>
            <a:pPr marL="762000" lvl="1" indent="-304800" eaLnBrk="1" hangingPunct="1">
              <a:buFont typeface="Courier New" panose="02070309020205020404" pitchFamily="49" charset="0"/>
              <a:buChar char="o"/>
            </a:pPr>
            <a:r>
              <a:rPr lang="en-US" dirty="0">
                <a:latin typeface="Arial" charset="0"/>
              </a:rPr>
              <a:t>Workplace monitoring.</a:t>
            </a:r>
          </a:p>
          <a:p>
            <a:pPr eaLnBrk="1" hangingPunct="1">
              <a:buFontTx/>
              <a:buNone/>
            </a:pPr>
            <a:endParaRPr lang="en-US" b="1" dirty="0">
              <a:latin typeface="Arial" charset="0"/>
            </a:endParaRPr>
          </a:p>
          <a:p>
            <a:pPr eaLnBrk="1" hangingPunct="1"/>
            <a:endParaRPr lang="en-US" dirty="0">
              <a:latin typeface="Arial" charset="0"/>
            </a:endParaRPr>
          </a:p>
        </p:txBody>
      </p:sp>
      <p:sp>
        <p:nvSpPr>
          <p:cNvPr id="20482"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EFDC5EF6-232A-4340-9FF7-3701621C8832}" type="slidenum">
              <a:rPr lang="en-US">
                <a:solidFill>
                  <a:srgbClr val="618DD1"/>
                </a:solidFill>
              </a:rPr>
              <a:pPr/>
              <a:t>8</a:t>
            </a:fld>
            <a:endParaRPr lang="en-US" dirty="0">
              <a:solidFill>
                <a:srgbClr val="618DD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dirty="0">
                <a:latin typeface="Arial" charset="0"/>
              </a:rPr>
              <a:t>Sources of Privacy Protections (cont.)</a:t>
            </a:r>
          </a:p>
        </p:txBody>
      </p:sp>
      <p:sp>
        <p:nvSpPr>
          <p:cNvPr id="22532" name="Rectangle 3"/>
          <p:cNvSpPr>
            <a:spLocks noGrp="1" noChangeArrowheads="1"/>
          </p:cNvSpPr>
          <p:nvPr>
            <p:ph idx="1"/>
          </p:nvPr>
        </p:nvSpPr>
        <p:spPr/>
        <p:txBody>
          <a:bodyPr/>
          <a:lstStyle/>
          <a:p>
            <a:pPr marL="342900" indent="-342900" eaLnBrk="1" hangingPunct="1">
              <a:buFont typeface="Arial" panose="020B0604020202020204" pitchFamily="34" charset="0"/>
              <a:buChar char="•"/>
            </a:pPr>
            <a:r>
              <a:rPr lang="en-US" dirty="0">
                <a:latin typeface="Arial" charset="0"/>
              </a:rPr>
              <a:t>Common law (case law). The following are types of invasion of privacy recognized by courts:</a:t>
            </a:r>
          </a:p>
          <a:p>
            <a:pPr marL="762000" lvl="1" indent="-304800" eaLnBrk="1" hangingPunct="1">
              <a:buFont typeface="Courier New" panose="02070309020205020404" pitchFamily="49" charset="0"/>
              <a:buChar char="o"/>
            </a:pPr>
            <a:r>
              <a:rPr lang="en-US" dirty="0">
                <a:latin typeface="Arial" charset="0"/>
              </a:rPr>
              <a:t>Unreasonable intrusion into the seclusion of the employee</a:t>
            </a:r>
            <a:r>
              <a:rPr lang="en-US" dirty="0">
                <a:latin typeface="Arial" panose="020B0604020202020204" pitchFamily="34" charset="0"/>
                <a:cs typeface="Arial" panose="020B0604020202020204" pitchFamily="34" charset="0"/>
              </a:rPr>
              <a:t>—</a:t>
            </a:r>
            <a:r>
              <a:rPr lang="en-US" dirty="0">
                <a:latin typeface="Arial" charset="0"/>
              </a:rPr>
              <a:t>situations in which the employee had a reasonable expectation of privacy and the employer’s intrusion was offensive and not justified by business necessity (e.g., personal history questionnaires, unjustified drug testing).</a:t>
            </a:r>
          </a:p>
          <a:p>
            <a:pPr eaLnBrk="1" hangingPunct="1">
              <a:buFontTx/>
              <a:buNone/>
            </a:pPr>
            <a:endParaRPr lang="en-US" b="1" dirty="0">
              <a:latin typeface="Arial" charset="0"/>
            </a:endParaRPr>
          </a:p>
          <a:p>
            <a:pPr eaLnBrk="1" hangingPunct="1">
              <a:buFontTx/>
              <a:buAutoNum type="arabicPeriod" startAt="4"/>
            </a:pPr>
            <a:endParaRPr lang="en-US" b="1" dirty="0">
              <a:latin typeface="Arial" charset="0"/>
            </a:endParaRPr>
          </a:p>
        </p:txBody>
      </p:sp>
      <p:sp>
        <p:nvSpPr>
          <p:cNvPr id="22530" name="Slide Number Placeholder 3"/>
          <p:cNvSpPr>
            <a:spLocks noGrp="1"/>
          </p:cNvSpPr>
          <p:nvPr>
            <p:ph type="sldNum" sz="quarter" idx="12"/>
          </p:nvPr>
        </p:nvSpPr>
        <p:spPr>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rgbClr val="283B6E"/>
                </a:solidFill>
                <a:latin typeface="Arial" charset="0"/>
                <a:ea typeface="ＭＳ Ｐゴシック" charset="0"/>
              </a:defRPr>
            </a:lvl1pPr>
            <a:lvl2pPr>
              <a:defRPr sz="1600">
                <a:solidFill>
                  <a:srgbClr val="283B6E"/>
                </a:solidFill>
                <a:latin typeface="Arial" charset="0"/>
                <a:ea typeface="ＭＳ Ｐゴシック" charset="0"/>
              </a:defRPr>
            </a:lvl2pPr>
            <a:lvl3pPr>
              <a:defRPr sz="1400">
                <a:solidFill>
                  <a:srgbClr val="283B6E"/>
                </a:solidFill>
                <a:latin typeface="Arial" charset="0"/>
                <a:ea typeface="ＭＳ Ｐゴシック" charset="0"/>
              </a:defRPr>
            </a:lvl3pPr>
            <a:lvl4pPr>
              <a:defRPr sz="1200">
                <a:solidFill>
                  <a:srgbClr val="283B6E"/>
                </a:solidFill>
                <a:latin typeface="Arial" charset="0"/>
                <a:ea typeface="ＭＳ Ｐゴシック" charset="0"/>
              </a:defRPr>
            </a:lvl4pPr>
            <a:lvl5pPr>
              <a:defRPr sz="1200">
                <a:solidFill>
                  <a:srgbClr val="283B6E"/>
                </a:solidFill>
                <a:latin typeface="Arial" charset="0"/>
                <a:ea typeface="ＭＳ Ｐゴシック" charset="0"/>
              </a:defRPr>
            </a:lvl5pPr>
            <a:lvl6pPr eaLnBrk="0" hangingPunct="0">
              <a:defRPr sz="1200">
                <a:solidFill>
                  <a:srgbClr val="283B6E"/>
                </a:solidFill>
                <a:latin typeface="Arial" charset="0"/>
                <a:ea typeface="ＭＳ Ｐゴシック" charset="0"/>
              </a:defRPr>
            </a:lvl6pPr>
            <a:lvl7pPr eaLnBrk="0" hangingPunct="0">
              <a:defRPr sz="1200">
                <a:solidFill>
                  <a:srgbClr val="283B6E"/>
                </a:solidFill>
                <a:latin typeface="Arial" charset="0"/>
                <a:ea typeface="ＭＳ Ｐゴシック" charset="0"/>
              </a:defRPr>
            </a:lvl7pPr>
            <a:lvl8pPr eaLnBrk="0" hangingPunct="0">
              <a:defRPr sz="1200">
                <a:solidFill>
                  <a:srgbClr val="283B6E"/>
                </a:solidFill>
                <a:latin typeface="Arial" charset="0"/>
                <a:ea typeface="ＭＳ Ｐゴシック" charset="0"/>
              </a:defRPr>
            </a:lvl8pPr>
            <a:lvl9pPr eaLnBrk="0" hangingPunct="0">
              <a:defRPr sz="1200">
                <a:solidFill>
                  <a:srgbClr val="283B6E"/>
                </a:solidFill>
                <a:latin typeface="Arial" charset="0"/>
                <a:ea typeface="ＭＳ Ｐゴシック" charset="0"/>
              </a:defRPr>
            </a:lvl9pPr>
          </a:lstStyle>
          <a:p>
            <a:fld id="{0093FAC6-97B2-694F-AEC2-4B9F540A569F}" type="slidenum">
              <a:rPr lang="en-US">
                <a:solidFill>
                  <a:srgbClr val="618DD1"/>
                </a:solidFill>
              </a:rPr>
              <a:pPr/>
              <a:t>9</a:t>
            </a:fld>
            <a:endParaRPr lang="en-US" dirty="0">
              <a:solidFill>
                <a:srgbClr val="618DD1"/>
              </a:solidFill>
            </a:endParaRPr>
          </a:p>
        </p:txBody>
      </p:sp>
    </p:spTree>
  </p:cSld>
  <p:clrMapOvr>
    <a:masterClrMapping/>
  </p:clrMapOvr>
</p:sld>
</file>

<file path=ppt/theme/theme1.xml><?xml version="1.0" encoding="utf-8"?>
<a:theme xmlns:a="http://schemas.openxmlformats.org/drawingml/2006/main" name="Ethical Practice">
  <a:themeElements>
    <a:clrScheme name="Knowledge Center">
      <a:dk1>
        <a:srgbClr val="545454"/>
      </a:dk1>
      <a:lt1>
        <a:srgbClr val="FFFFFF"/>
      </a:lt1>
      <a:dk2>
        <a:srgbClr val="009999"/>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51515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2653377-E77B-B94C-B162-3D051ABA0497}" vid="{AFCF17BC-EF64-3A45-B831-094B259E1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Ethical Practice.potx</Template>
  <TotalTime>234</TotalTime>
  <Words>1514</Words>
  <Application>Microsoft Office PowerPoint</Application>
  <PresentationFormat>On-screen Show (4:3)</PresentationFormat>
  <Paragraphs>163</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Courier New</vt:lpstr>
      <vt:lpstr>Wingdings</vt:lpstr>
      <vt:lpstr>Ethical Practice</vt:lpstr>
      <vt:lpstr>Privacy Issues in the Workplace</vt:lpstr>
      <vt:lpstr>Introduction</vt:lpstr>
      <vt:lpstr>Agenda</vt:lpstr>
      <vt:lpstr>What Is “Right of Privacy” in the Workplace?</vt:lpstr>
      <vt:lpstr>Questions? Comments?</vt:lpstr>
      <vt:lpstr>Sources of Privacy Protections</vt:lpstr>
      <vt:lpstr>Sources of Privacy Protections (cont.)</vt:lpstr>
      <vt:lpstr>Sources of Privacy Protections (cont.)</vt:lpstr>
      <vt:lpstr>Sources of Privacy Protections (cont.)</vt:lpstr>
      <vt:lpstr>Sources of Privacy Protections (cont.)</vt:lpstr>
      <vt:lpstr>Questions? Comments?</vt:lpstr>
      <vt:lpstr>Key Workplace Privacy Issues</vt:lpstr>
      <vt:lpstr>Key Workplace Privacy Issues (cont.)</vt:lpstr>
      <vt:lpstr>Key Workplace Privacy Issues (cont.)</vt:lpstr>
      <vt:lpstr>Workplace Privacy Issues (cont.)</vt:lpstr>
      <vt:lpstr>Questions? Comments?</vt:lpstr>
      <vt:lpstr>Types of Employer Electronic Monitoring</vt:lpstr>
      <vt:lpstr>Types of Employer Electronic Monitoring (cont.)</vt:lpstr>
      <vt:lpstr>Types of Employer Electronic Monitoring (cont.)</vt:lpstr>
      <vt:lpstr>Types of Employer Electronic Monitoring (cont.)</vt:lpstr>
      <vt:lpstr>Types of Employer Electronic Monitoring (cont.)</vt:lpstr>
      <vt:lpstr>Types of Employer Electronic Monitoring (cont.)</vt:lpstr>
      <vt:lpstr>Questions? Comments?</vt:lpstr>
      <vt:lpstr>Our Policy on Electronic Monitoring</vt:lpstr>
      <vt:lpstr>Questions? Comments? </vt:lpstr>
      <vt:lpstr>Summary</vt:lpstr>
      <vt:lpstr>Summary (cont.)</vt:lpstr>
      <vt:lpstr>Questions? Comments?</vt:lpstr>
      <vt:lpstr>Training Evaluation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Ganiyu, Mariam</cp:lastModifiedBy>
  <cp:revision>76</cp:revision>
  <dcterms:created xsi:type="dcterms:W3CDTF">2016-07-21T20:51:59Z</dcterms:created>
  <dcterms:modified xsi:type="dcterms:W3CDTF">2017-03-06T20:51:40Z</dcterms:modified>
</cp:coreProperties>
</file>