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58" r:id="rId4"/>
    <p:sldId id="259" r:id="rId5"/>
    <p:sldId id="260" r:id="rId6"/>
    <p:sldId id="262" r:id="rId7"/>
    <p:sldId id="263" r:id="rId8"/>
    <p:sldId id="261" r:id="rId9"/>
    <p:sldId id="264" r:id="rId10"/>
    <p:sldId id="286" r:id="rId11"/>
    <p:sldId id="287" r:id="rId12"/>
    <p:sldId id="269" r:id="rId13"/>
    <p:sldId id="288" r:id="rId14"/>
    <p:sldId id="289" r:id="rId15"/>
    <p:sldId id="270" r:id="rId16"/>
    <p:sldId id="271" r:id="rId17"/>
    <p:sldId id="274" r:id="rId18"/>
    <p:sldId id="28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snapToGrid="0">
      <p:cViewPr varScale="1">
        <p:scale>
          <a:sx n="94" d="100"/>
          <a:sy n="94" d="100"/>
        </p:scale>
        <p:origin x="108" y="120"/>
      </p:cViewPr>
      <p:guideLst/>
    </p:cSldViewPr>
  </p:slideViewPr>
  <p:outlineViewPr>
    <p:cViewPr>
      <p:scale>
        <a:sx n="33" d="100"/>
        <a:sy n="33" d="100"/>
      </p:scale>
      <p:origin x="0" y="-7284"/>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071265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510238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799507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228915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3117172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242412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947790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1830902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8/5/2021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8/5/2021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8/5/2021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8/5/2021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8/5/2021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8/5/2021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8/5/2021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8/5/2021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8/5/2021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8/5/2021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8/5/2021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thicsunwrapped.utexas.edu/video/implicit-bia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Group of coworkers standing and talking.">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28575" y="744538"/>
            <a:ext cx="3557588" cy="1381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Recognizing Hidden Bias</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10</a:t>
            </a:fld>
            <a:endParaRPr lang="en-US" dirty="0"/>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fontScale="92500" lnSpcReduction="10000"/>
          </a:bodyPr>
          <a:lstStyle/>
          <a:p>
            <a:pPr marL="285750" indent="-285750">
              <a:buFont typeface="Arial" panose="020B0604020202020204" pitchFamily="34" charset="0"/>
              <a:buChar char="•"/>
            </a:pPr>
            <a:r>
              <a:rPr lang="en-US" dirty="0"/>
              <a:t>Engage in unstructured interviews. Instead, standardize the interview process by asking candidates the same set of defined questions. </a:t>
            </a:r>
            <a:br>
              <a:rPr lang="en-US" dirty="0"/>
            </a:br>
            <a:endParaRPr lang="en-US" dirty="0"/>
          </a:p>
          <a:p>
            <a:pPr marL="285750" indent="-285750">
              <a:buFont typeface="Arial" panose="020B0604020202020204" pitchFamily="34" charset="0"/>
              <a:buChar char="•"/>
            </a:pPr>
            <a:r>
              <a:rPr lang="en-US" dirty="0"/>
              <a:t>Allow surface demographic characteristics to play into your resume review. Use a software program that blinds that information and ensures a level playing field. </a:t>
            </a:r>
            <a:br>
              <a:rPr lang="en-US" dirty="0"/>
            </a:br>
            <a:endParaRPr lang="en-US" dirty="0"/>
          </a:p>
          <a:p>
            <a:pPr marL="285750" indent="-285750">
              <a:buFont typeface="Arial" panose="020B0604020202020204" pitchFamily="34" charset="0"/>
              <a:buChar char="•"/>
            </a:pPr>
            <a:r>
              <a:rPr lang="en-US" dirty="0"/>
              <a:t>Neglect to set diversity goals. Be sure to track how well you’re doing on them.</a:t>
            </a:r>
          </a:p>
          <a:p>
            <a:endParaRPr lang="en-US" dirty="0"/>
          </a:p>
        </p:txBody>
      </p:sp>
      <p:sp>
        <p:nvSpPr>
          <p:cNvPr id="6" name="TextBox 5">
            <a:extLst>
              <a:ext uri="{FF2B5EF4-FFF2-40B4-BE49-F238E27FC236}">
                <a16:creationId xmlns:a16="http://schemas.microsoft.com/office/drawing/2014/main" id="{E4047D30-1F28-4ACA-9DAA-0C3848182EBC}"/>
              </a:ext>
            </a:extLst>
          </p:cNvPr>
          <p:cNvSpPr txBox="1"/>
          <p:nvPr/>
        </p:nvSpPr>
        <p:spPr>
          <a:xfrm>
            <a:off x="1120637" y="2058551"/>
            <a:ext cx="1682198" cy="58477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solidFill>
                  <a:srgbClr val="297FD5"/>
                </a:solidFill>
                <a:effectLst/>
                <a:uLnTx/>
                <a:uFillTx/>
                <a:latin typeface="Arial" panose="020B0604020202020204"/>
                <a:ea typeface="+mn-ea"/>
                <a:cs typeface="+mn-cs"/>
              </a:rPr>
              <a:t>DON’T:</a:t>
            </a:r>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Bias in Hiring - Action Items (cont.)</a:t>
            </a:r>
          </a:p>
        </p:txBody>
      </p:sp>
    </p:spTree>
    <p:extLst>
      <p:ext uri="{BB962C8B-B14F-4D97-AF65-F5344CB8AC3E}">
        <p14:creationId xmlns:p14="http://schemas.microsoft.com/office/powerpoint/2010/main" val="361080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11</a:t>
            </a:fld>
            <a:endParaRPr lang="en-US" dirty="0"/>
          </a:p>
        </p:txBody>
      </p:sp>
      <p:sp>
        <p:nvSpPr>
          <p:cNvPr id="13" name="TextBox 12">
            <a:extLst>
              <a:ext uri="{FF2B5EF4-FFF2-40B4-BE49-F238E27FC236}">
                <a16:creationId xmlns:a16="http://schemas.microsoft.com/office/drawing/2014/main" id="{011EA709-7C61-41F2-A178-8CFAF5EFE86F}"/>
              </a:ext>
            </a:extLst>
          </p:cNvPr>
          <p:cNvSpPr txBox="1"/>
          <p:nvPr/>
        </p:nvSpPr>
        <p:spPr>
          <a:xfrm>
            <a:off x="838200" y="3121127"/>
            <a:ext cx="9498494" cy="3477875"/>
          </a:xfrm>
          <a:prstGeom prst="rect">
            <a:avLst/>
          </a:prstGeom>
          <a:noFill/>
        </p:spPr>
        <p:txBody>
          <a:bodyPr wrap="square" rtlCol="0">
            <a:spAutoFit/>
          </a:bodyPr>
          <a:lstStyle/>
          <a:p>
            <a:pPr marL="342900" indent="-342900">
              <a:buSzPct val="100000"/>
              <a:buFont typeface="Wingdings" panose="05000000000000000000" pitchFamily="2" charset="2"/>
              <a:buChar char="§"/>
            </a:pPr>
            <a:r>
              <a:rPr lang="en-US" sz="2000" dirty="0"/>
              <a:t>First or lasts names often reveal gender, race or ethnicity.</a:t>
            </a:r>
          </a:p>
          <a:p>
            <a:pPr marL="342900" indent="-342900">
              <a:buSzPct val="100000"/>
              <a:buFont typeface="Wingdings" panose="05000000000000000000" pitchFamily="2" charset="2"/>
              <a:buChar char="§"/>
            </a:pPr>
            <a:endParaRPr lang="en-US" sz="2000" dirty="0"/>
          </a:p>
          <a:p>
            <a:pPr marL="342900" indent="-342900">
              <a:buSzPct val="100000"/>
              <a:buFont typeface="Wingdings" panose="05000000000000000000" pitchFamily="2" charset="2"/>
              <a:buChar char="§"/>
            </a:pPr>
            <a:r>
              <a:rPr lang="en-US" sz="2000" dirty="0"/>
              <a:t>Home addresses may be a possible proxy for race or income.</a:t>
            </a:r>
          </a:p>
          <a:p>
            <a:pPr marL="342900" indent="-342900">
              <a:buSzPct val="100000"/>
              <a:buFont typeface="Wingdings" panose="05000000000000000000" pitchFamily="2" charset="2"/>
              <a:buChar char="§"/>
            </a:pPr>
            <a:endParaRPr lang="en-US" sz="2000" dirty="0"/>
          </a:p>
          <a:p>
            <a:pPr marL="342900" indent="-342900">
              <a:buSzPct val="100000"/>
              <a:buFont typeface="Wingdings" panose="05000000000000000000" pitchFamily="2" charset="2"/>
              <a:buChar char="§"/>
            </a:pPr>
            <a:r>
              <a:rPr lang="en-US" sz="2000" dirty="0"/>
              <a:t>Education and graduation dates often indicate age.</a:t>
            </a:r>
          </a:p>
          <a:p>
            <a:pPr marL="342900" indent="-342900">
              <a:buSzPct val="100000"/>
              <a:buFont typeface="Wingdings" panose="05000000000000000000" pitchFamily="2" charset="2"/>
              <a:buChar char="§"/>
            </a:pPr>
            <a:endParaRPr lang="en-US" sz="2000" dirty="0"/>
          </a:p>
          <a:p>
            <a:pPr marL="342900" indent="-342900">
              <a:buSzPct val="100000"/>
              <a:buFont typeface="Wingdings" panose="05000000000000000000" pitchFamily="2" charset="2"/>
              <a:buChar char="§"/>
            </a:pPr>
            <a:r>
              <a:rPr lang="en-US" sz="2000" dirty="0"/>
              <a:t>Hobbies and interests could reveal religion, age and parental status.</a:t>
            </a:r>
          </a:p>
          <a:p>
            <a:pPr marL="342900" indent="-342900">
              <a:buSzPct val="100000"/>
              <a:buFont typeface="Wingdings" panose="05000000000000000000" pitchFamily="2" charset="2"/>
              <a:buChar char="§"/>
            </a:pPr>
            <a:endParaRPr lang="en-US" sz="2000" dirty="0"/>
          </a:p>
          <a:p>
            <a:pPr marL="342900" indent="-342900">
              <a:buSzPct val="100000"/>
              <a:buFont typeface="Wingdings" panose="05000000000000000000" pitchFamily="2" charset="2"/>
              <a:buChar char="§"/>
            </a:pPr>
            <a:r>
              <a:rPr lang="en-US" sz="2000" dirty="0"/>
              <a:t>Volunteer work may indicate religion, race or political affiliation.</a:t>
            </a:r>
          </a:p>
          <a:p>
            <a:pPr marL="342900" indent="-342900">
              <a:buSzPct val="100000"/>
              <a:buFont typeface="Wingdings" panose="05000000000000000000" pitchFamily="2" charset="2"/>
              <a:buChar char="§"/>
            </a:pPr>
            <a:endParaRPr lang="en-US" sz="2000" dirty="0"/>
          </a:p>
          <a:p>
            <a:pPr marL="342900" indent="-342900">
              <a:buSzPct val="100000"/>
              <a:buFont typeface="Wingdings" panose="05000000000000000000" pitchFamily="2" charset="2"/>
              <a:buChar char="§"/>
            </a:pPr>
            <a:r>
              <a:rPr lang="en-US" sz="2000" dirty="0"/>
              <a:t>College names might be linked to race.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41164"/>
            <a:ext cx="10515600" cy="819393"/>
          </a:xfrm>
        </p:spPr>
        <p:txBody>
          <a:bodyPr>
            <a:normAutofit/>
          </a:bodyPr>
          <a:lstStyle/>
          <a:p>
            <a:pPr marL="0" indent="0">
              <a:buNone/>
            </a:pPr>
            <a:r>
              <a:rPr lang="en-US" sz="2200" dirty="0"/>
              <a:t>Stripping identifying information from resumes may reduce bias in recruiting. Here are some red flags: </a:t>
            </a:r>
          </a:p>
          <a:p>
            <a:pPr marL="0" indent="0">
              <a:buNone/>
            </a:pPr>
            <a:endParaRPr lang="en-US" sz="2200" dirty="0"/>
          </a:p>
        </p:txBody>
      </p:sp>
      <p:sp>
        <p:nvSpPr>
          <p:cNvPr id="6" name="TextBox 5">
            <a:extLst>
              <a:ext uri="{FF2B5EF4-FFF2-40B4-BE49-F238E27FC236}">
                <a16:creationId xmlns:a16="http://schemas.microsoft.com/office/drawing/2014/main" id="{E4047D30-1F28-4ACA-9DAA-0C3848182EBC}"/>
              </a:ext>
            </a:extLst>
          </p:cNvPr>
          <p:cNvSpPr txBox="1"/>
          <p:nvPr/>
        </p:nvSpPr>
        <p:spPr>
          <a:xfrm>
            <a:off x="838200" y="1905754"/>
            <a:ext cx="7605920" cy="461665"/>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solidFill>
                  <a:srgbClr val="297FD5"/>
                </a:solidFill>
                <a:effectLst/>
                <a:uLnTx/>
                <a:uFillTx/>
                <a:latin typeface="Arial" panose="020B0604020202020204"/>
                <a:ea typeface="+mn-ea"/>
                <a:cs typeface="+mn-cs"/>
              </a:rPr>
              <a:t>TRY BLIND HIRING</a:t>
            </a:r>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Bias in Hiring - Action Items (cont.)</a:t>
            </a:r>
          </a:p>
        </p:txBody>
      </p:sp>
    </p:spTree>
    <p:extLst>
      <p:ext uri="{BB962C8B-B14F-4D97-AF65-F5344CB8AC3E}">
        <p14:creationId xmlns:p14="http://schemas.microsoft.com/office/powerpoint/2010/main" val="3755837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Bias in Employment</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12</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2087508"/>
            <a:ext cx="10515600" cy="3872022"/>
          </a:xfrm>
          <a:prstGeom prst="rect">
            <a:avLst/>
          </a:prstGeom>
          <a:noFill/>
        </p:spPr>
        <p:txBody>
          <a:bodyPr wrap="square" rtlCol="0">
            <a:spAutoFit/>
          </a:bodyPr>
          <a:lstStyle/>
          <a:p>
            <a:pPr marL="0" indent="0">
              <a:lnSpc>
                <a:spcPct val="150000"/>
              </a:lnSpc>
              <a:buNone/>
            </a:pPr>
            <a:r>
              <a:rPr lang="en-US" sz="2400" dirty="0"/>
              <a:t>QUESTIONS TO ASK YOURSELF ABOUT EMPLOYMENT BIAS</a:t>
            </a:r>
          </a:p>
          <a:p>
            <a:pPr marL="285750" indent="-285750">
              <a:lnSpc>
                <a:spcPct val="150000"/>
              </a:lnSpc>
              <a:buFont typeface="Arial" panose="020B0604020202020204" pitchFamily="34" charset="0"/>
              <a:buChar char="•"/>
            </a:pPr>
            <a:r>
              <a:rPr lang="en-US" sz="2400" dirty="0"/>
              <a:t>Do I typically go to the same people for lead projects or other assignments?</a:t>
            </a:r>
          </a:p>
          <a:p>
            <a:pPr marL="285750" indent="-285750">
              <a:lnSpc>
                <a:spcPct val="150000"/>
              </a:lnSpc>
              <a:buFont typeface="Arial" panose="020B0604020202020204" pitchFamily="34" charset="0"/>
              <a:buChar char="•"/>
            </a:pPr>
            <a:r>
              <a:rPr lang="en-US" sz="2400" dirty="0"/>
              <a:t>Do I create opportunities for others to demonstrate their capabilities and potential?</a:t>
            </a:r>
          </a:p>
          <a:p>
            <a:pPr marL="285750" indent="-285750">
              <a:lnSpc>
                <a:spcPct val="150000"/>
              </a:lnSpc>
              <a:buFont typeface="Arial" panose="020B0604020202020204" pitchFamily="34" charset="0"/>
              <a:buChar char="•"/>
            </a:pPr>
            <a:r>
              <a:rPr lang="en-US" sz="2400" dirty="0"/>
              <a:t>Whom do I include in important meetings and events?</a:t>
            </a:r>
          </a:p>
          <a:p>
            <a:pPr marL="285750" indent="-285750">
              <a:lnSpc>
                <a:spcPct val="150000"/>
              </a:lnSpc>
              <a:buFont typeface="Arial" panose="020B0604020202020204" pitchFamily="34" charset="0"/>
              <a:buChar char="•"/>
            </a:pPr>
            <a:r>
              <a:rPr lang="en-US" sz="2400" dirty="0"/>
              <a:t>How do I identify and choose candidates for promotion and succession?</a:t>
            </a:r>
          </a:p>
        </p:txBody>
      </p:sp>
    </p:spTree>
    <p:extLst>
      <p:ext uri="{BB962C8B-B14F-4D97-AF65-F5344CB8AC3E}">
        <p14:creationId xmlns:p14="http://schemas.microsoft.com/office/powerpoint/2010/main" val="15868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13</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2918929"/>
            <a:ext cx="10515600" cy="4351338"/>
          </a:xfrm>
          <a:prstGeom prst="rect">
            <a:avLst/>
          </a:prstGeom>
          <a:noFill/>
        </p:spPr>
        <p:txBody>
          <a:bodyPr wrap="none" rtlCol="0">
            <a:spAutoFit/>
          </a:bodyPr>
          <a:lstStyle/>
          <a:p>
            <a:pPr marL="285750" indent="-285750">
              <a:buFont typeface="Arial" panose="020B0604020202020204" pitchFamily="34" charset="0"/>
              <a:buChar char="•"/>
            </a:pPr>
            <a:r>
              <a:rPr lang="en-US" dirty="0"/>
              <a:t>Mentor and coach people who are not like you.</a:t>
            </a:r>
            <a:br>
              <a:rPr lang="en-US" dirty="0"/>
            </a:br>
            <a:endParaRPr lang="en-US" dirty="0"/>
          </a:p>
          <a:p>
            <a:pPr marL="285750" indent="-285750">
              <a:buFont typeface="Arial" panose="020B0604020202020204" pitchFamily="34" charset="0"/>
              <a:buChar char="•"/>
            </a:pPr>
            <a:r>
              <a:rPr lang="en-US" dirty="0"/>
              <a:t>Provide opportunities for people you typically overlook.</a:t>
            </a:r>
            <a:br>
              <a:rPr lang="en-US" dirty="0"/>
            </a:br>
            <a:endParaRPr lang="en-US" dirty="0"/>
          </a:p>
          <a:p>
            <a:pPr marL="285750" indent="-285750">
              <a:buFont typeface="Arial" panose="020B0604020202020204" pitchFamily="34" charset="0"/>
              <a:buChar char="•"/>
            </a:pPr>
            <a:r>
              <a:rPr lang="en-US" dirty="0"/>
              <a:t>Identify individuals or groups who may feel excluded in </a:t>
            </a:r>
            <a:br>
              <a:rPr lang="en-US" dirty="0"/>
            </a:br>
            <a:r>
              <a:rPr lang="en-US" dirty="0"/>
              <a:t>your workplace and take action to address the circumstances.</a:t>
            </a:r>
          </a:p>
        </p:txBody>
      </p:sp>
      <p:sp>
        <p:nvSpPr>
          <p:cNvPr id="6" name="TextBox 5">
            <a:extLst>
              <a:ext uri="{FF2B5EF4-FFF2-40B4-BE49-F238E27FC236}">
                <a16:creationId xmlns:a16="http://schemas.microsoft.com/office/drawing/2014/main" id="{E4047D30-1F28-4ACA-9DAA-0C3848182EBC}"/>
              </a:ext>
            </a:extLst>
          </p:cNvPr>
          <p:cNvSpPr txBox="1"/>
          <p:nvPr/>
        </p:nvSpPr>
        <p:spPr>
          <a:xfrm>
            <a:off x="838200" y="2257333"/>
            <a:ext cx="1089991" cy="58477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solidFill>
                  <a:srgbClr val="297FD5"/>
                </a:solidFill>
                <a:effectLst/>
                <a:uLnTx/>
                <a:uFillTx/>
                <a:latin typeface="Arial" panose="020B0604020202020204"/>
                <a:ea typeface="+mn-ea"/>
                <a:cs typeface="+mn-cs"/>
              </a:rPr>
              <a:t>DO:</a:t>
            </a:r>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Bias in Employment - Action Items</a:t>
            </a:r>
          </a:p>
        </p:txBody>
      </p:sp>
    </p:spTree>
    <p:extLst>
      <p:ext uri="{BB962C8B-B14F-4D97-AF65-F5344CB8AC3E}">
        <p14:creationId xmlns:p14="http://schemas.microsoft.com/office/powerpoint/2010/main" val="2019966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14</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802352"/>
            <a:ext cx="10515600" cy="4351338"/>
          </a:xfrm>
          <a:prstGeom prst="rect">
            <a:avLst/>
          </a:prstGeom>
          <a:noFill/>
        </p:spPr>
        <p:txBody>
          <a:bodyPr wrap="none" rtlCol="0">
            <a:spAutoFit/>
          </a:bodyPr>
          <a:lstStyle/>
          <a:p>
            <a:pPr marL="285750" indent="-285750">
              <a:buFont typeface="Arial" panose="020B0604020202020204" pitchFamily="34" charset="0"/>
              <a:buChar char="•"/>
            </a:pPr>
            <a:r>
              <a:rPr lang="en-US" dirty="0"/>
              <a:t>Overlook people who are less extroverted or have had fewer opportunities</a:t>
            </a:r>
            <a:br>
              <a:rPr lang="en-US" dirty="0"/>
            </a:br>
            <a:r>
              <a:rPr lang="en-US" dirty="0"/>
              <a:t>to demonstrate their capabilities.</a:t>
            </a:r>
            <a:br>
              <a:rPr lang="en-US" dirty="0"/>
            </a:br>
            <a:endParaRPr lang="en-US" dirty="0"/>
          </a:p>
          <a:p>
            <a:pPr marL="285750" indent="-285750">
              <a:buFont typeface="Arial" panose="020B0604020202020204" pitchFamily="34" charset="0"/>
              <a:buChar char="•"/>
            </a:pPr>
            <a:r>
              <a:rPr lang="en-US" dirty="0"/>
              <a:t>Overlook the value of professional affinity groups and events that can help</a:t>
            </a:r>
            <a:br>
              <a:rPr lang="en-US" dirty="0"/>
            </a:br>
            <a:r>
              <a:rPr lang="en-US" dirty="0"/>
              <a:t>you grow your understanding of diversity.</a:t>
            </a:r>
            <a:br>
              <a:rPr lang="en-US" dirty="0"/>
            </a:br>
            <a:endParaRPr lang="en-US" dirty="0"/>
          </a:p>
          <a:p>
            <a:pPr marL="285750" indent="-285750">
              <a:buFont typeface="Arial" panose="020B0604020202020204" pitchFamily="34" charset="0"/>
              <a:buChar char="•"/>
            </a:pPr>
            <a:r>
              <a:rPr lang="en-US" dirty="0"/>
              <a:t>Underestimate the value of feedback from trusted colleagues and peers</a:t>
            </a:r>
            <a:br>
              <a:rPr lang="en-US" dirty="0"/>
            </a:br>
            <a:r>
              <a:rPr lang="en-US" dirty="0"/>
              <a:t>regarding your actions and behaviors in the workplace.</a:t>
            </a:r>
          </a:p>
        </p:txBody>
      </p:sp>
      <p:sp>
        <p:nvSpPr>
          <p:cNvPr id="6" name="TextBox 5">
            <a:extLst>
              <a:ext uri="{FF2B5EF4-FFF2-40B4-BE49-F238E27FC236}">
                <a16:creationId xmlns:a16="http://schemas.microsoft.com/office/drawing/2014/main" id="{E4047D30-1F28-4ACA-9DAA-0C3848182EBC}"/>
              </a:ext>
            </a:extLst>
          </p:cNvPr>
          <p:cNvSpPr txBox="1"/>
          <p:nvPr/>
        </p:nvSpPr>
        <p:spPr>
          <a:xfrm>
            <a:off x="762828" y="2058551"/>
            <a:ext cx="1682198" cy="58477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solidFill>
                  <a:srgbClr val="297FD5"/>
                </a:solidFill>
                <a:effectLst/>
                <a:uLnTx/>
                <a:uFillTx/>
                <a:latin typeface="Arial" panose="020B0604020202020204"/>
                <a:ea typeface="+mn-ea"/>
                <a:cs typeface="+mn-cs"/>
              </a:rPr>
              <a:t>DON’T:</a:t>
            </a:r>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Bias in Hiring - Action Items (cont.)</a:t>
            </a:r>
          </a:p>
        </p:txBody>
      </p:sp>
    </p:spTree>
    <p:extLst>
      <p:ext uri="{BB962C8B-B14F-4D97-AF65-F5344CB8AC3E}">
        <p14:creationId xmlns:p14="http://schemas.microsoft.com/office/powerpoint/2010/main" val="3192219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Recognizing Hidden Bias - Video</a:t>
            </a:r>
          </a:p>
        </p:txBody>
      </p:sp>
      <p:sp>
        <p:nvSpPr>
          <p:cNvPr id="8" name="Slide Number Placeholder 7">
            <a:extLst>
              <a:ext uri="{FF2B5EF4-FFF2-40B4-BE49-F238E27FC236}">
                <a16:creationId xmlns:a16="http://schemas.microsoft.com/office/drawing/2014/main" id="{9E8844C1-19BC-4EE9-BBC8-9FD62B9389AD}"/>
              </a:ext>
            </a:extLst>
          </p:cNvPr>
          <p:cNvSpPr>
            <a:spLocks noGrp="1"/>
          </p:cNvSpPr>
          <p:nvPr>
            <p:ph type="sldNum" sz="quarter" idx="12"/>
          </p:nvPr>
        </p:nvSpPr>
        <p:spPr/>
        <p:txBody>
          <a:bodyPr/>
          <a:lstStyle/>
          <a:p>
            <a:fld id="{7D625B40-28DA-43CD-A97E-EA3E1B04B7D2}" type="slidenum">
              <a:rPr lang="en-US" smtClean="0"/>
              <a:t>15</a:t>
            </a:fld>
            <a:endParaRPr lang="en-US" dirty="0"/>
          </a:p>
        </p:txBody>
      </p:sp>
      <p:sp>
        <p:nvSpPr>
          <p:cNvPr id="5" name="Content Placeholder 4">
            <a:extLst>
              <a:ext uri="{FF2B5EF4-FFF2-40B4-BE49-F238E27FC236}">
                <a16:creationId xmlns:a16="http://schemas.microsoft.com/office/drawing/2014/main" id="{CF207AAD-D6AB-42D4-BC5C-C45251A6DAEC}"/>
              </a:ext>
            </a:extLst>
          </p:cNvPr>
          <p:cNvSpPr>
            <a:spLocks noGrp="1"/>
          </p:cNvSpPr>
          <p:nvPr>
            <p:ph idx="1"/>
          </p:nvPr>
        </p:nvSpPr>
        <p:spPr>
          <a:xfrm>
            <a:off x="838200" y="2297918"/>
            <a:ext cx="10515600" cy="3451201"/>
          </a:xfrm>
          <a:prstGeom prst="rect">
            <a:avLst/>
          </a:prstGeom>
        </p:spPr>
        <p:txBody>
          <a:bodyPr wrap="square">
            <a:spAutoFit/>
          </a:bodyPr>
          <a:lstStyle/>
          <a:p>
            <a:pPr marL="0" indent="0">
              <a:buNone/>
            </a:pPr>
            <a:r>
              <a:rPr lang="en-US" b="1" dirty="0">
                <a:solidFill>
                  <a:srgbClr val="1976D2"/>
                </a:solidFill>
                <a:latin typeface="proxima-nova"/>
                <a:hlinkClick r:id="rId3"/>
              </a:rPr>
              <a:t>Implicit Bias (Video) – McCombs School of Business</a:t>
            </a:r>
            <a:endParaRPr lang="en-US" b="1" dirty="0">
              <a:solidFill>
                <a:srgbClr val="1976D2"/>
              </a:solidFill>
              <a:latin typeface="proxima-nova"/>
            </a:endParaRPr>
          </a:p>
          <a:p>
            <a:endParaRPr lang="en-US" dirty="0">
              <a:solidFill>
                <a:srgbClr val="494949"/>
              </a:solidFill>
              <a:latin typeface="proxima-nova"/>
            </a:endParaRPr>
          </a:p>
          <a:p>
            <a:pPr marL="0" indent="0">
              <a:buNone/>
            </a:pPr>
            <a:r>
              <a:rPr lang="en-US" dirty="0">
                <a:latin typeface="proxima-nova"/>
              </a:rPr>
              <a:t>Implicit bias often runs counter to people's conscious, expressed beliefs.  Few physicians espouse racially discriminatory views, yet doctors tend to recommend less pain medication for Black patients than for white patients with the identical injury.  In other words, people can be explicitly unbiased, yet implicitly biased, according to psychologist Daniel Kelly and colleagues.</a:t>
            </a:r>
          </a:p>
        </p:txBody>
      </p:sp>
    </p:spTree>
    <p:extLst>
      <p:ext uri="{BB962C8B-B14F-4D97-AF65-F5344CB8AC3E}">
        <p14:creationId xmlns:p14="http://schemas.microsoft.com/office/powerpoint/2010/main" val="3774888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Recognizing Hidden Bias - Summary</a:t>
            </a:r>
          </a:p>
        </p:txBody>
      </p:sp>
      <p:sp>
        <p:nvSpPr>
          <p:cNvPr id="8" name="Slide Number Placeholder 7">
            <a:extLst>
              <a:ext uri="{FF2B5EF4-FFF2-40B4-BE49-F238E27FC236}">
                <a16:creationId xmlns:a16="http://schemas.microsoft.com/office/drawing/2014/main" id="{A6B7C6C8-60BC-4BE1-8618-43093FBC4CB2}"/>
              </a:ext>
            </a:extLst>
          </p:cNvPr>
          <p:cNvSpPr>
            <a:spLocks noGrp="1"/>
          </p:cNvSpPr>
          <p:nvPr>
            <p:ph type="sldNum" sz="quarter" idx="12"/>
          </p:nvPr>
        </p:nvSpPr>
        <p:spPr/>
        <p:txBody>
          <a:bodyPr/>
          <a:lstStyle/>
          <a:p>
            <a:fld id="{7D625B40-28DA-43CD-A97E-EA3E1B04B7D2}" type="slidenum">
              <a:rPr lang="en-US" smtClean="0"/>
              <a:t>16</a:t>
            </a:fld>
            <a:endParaRPr lang="en-US" dirty="0"/>
          </a:p>
        </p:txBody>
      </p:sp>
      <p:sp>
        <p:nvSpPr>
          <p:cNvPr id="5" name="Content Placeholder 2">
            <a:extLst>
              <a:ext uri="{FF2B5EF4-FFF2-40B4-BE49-F238E27FC236}">
                <a16:creationId xmlns:a16="http://schemas.microsoft.com/office/drawing/2014/main" id="{E8E2F84F-54FA-49BC-B223-8FE474A9783F}"/>
              </a:ext>
            </a:extLst>
          </p:cNvPr>
          <p:cNvSpPr>
            <a:spLocks noGrp="1"/>
          </p:cNvSpPr>
          <p:nvPr>
            <p:ph idx="1"/>
          </p:nvPr>
        </p:nvSpPr>
        <p:spPr>
          <a:xfrm>
            <a:off x="838200" y="2370138"/>
            <a:ext cx="10515600" cy="4351337"/>
          </a:xfrm>
        </p:spPr>
        <p:txBody>
          <a:bodyPr/>
          <a:lstStyle/>
          <a:p>
            <a:pPr marL="0" indent="0" algn="ctr">
              <a:buNone/>
            </a:pPr>
            <a:r>
              <a:rPr lang="en-US" dirty="0"/>
              <a:t>We all have implicit biases that affect the way we live and work in the world. Identifying how these biases may negatively affect workers and the bottom line is pivotal in the development of workplace equality. </a:t>
            </a:r>
          </a:p>
          <a:p>
            <a:pPr marL="0" indent="0" algn="ctr">
              <a:buNone/>
            </a:pPr>
            <a:r>
              <a:rPr lang="en-US" dirty="0"/>
              <a:t>Bringing awareness to our unconscious biases and taking actions that cross-check our initial assumptions can help to limit such negative consequences. </a:t>
            </a:r>
          </a:p>
        </p:txBody>
      </p:sp>
    </p:spTree>
    <p:extLst>
      <p:ext uri="{BB962C8B-B14F-4D97-AF65-F5344CB8AC3E}">
        <p14:creationId xmlns:p14="http://schemas.microsoft.com/office/powerpoint/2010/main" val="4206541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290532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Training 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t>Recognizing Hidden Bias</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lstStyle/>
          <a:p>
            <a:pPr marL="0" indent="0" algn="ctr">
              <a:buNone/>
            </a:pPr>
            <a:r>
              <a:rPr lang="en-US" sz="3200" dirty="0"/>
              <a:t>ACCORDING TO DELOITTE’S 2019 STATE OF INCLUSION SURVEY, </a:t>
            </a:r>
            <a:r>
              <a:rPr lang="en-US" sz="3200" dirty="0">
                <a:solidFill>
                  <a:srgbClr val="0070C0"/>
                </a:solidFill>
              </a:rPr>
              <a:t>64 PERCENT </a:t>
            </a:r>
            <a:r>
              <a:rPr lang="en-US" sz="3200" dirty="0"/>
              <a:t>OF WORKERS SURVEYED “FELT THEY HAD EXPERIENCED BIAS IN THEIR WORKPLACES DURING THE LAST YEAR AND OF THOSE, </a:t>
            </a:r>
            <a:r>
              <a:rPr lang="en-US" sz="3200" dirty="0">
                <a:solidFill>
                  <a:srgbClr val="0070C0"/>
                </a:solidFill>
              </a:rPr>
              <a:t>61 PERCENT </a:t>
            </a:r>
            <a:r>
              <a:rPr lang="en-US" sz="3200" dirty="0"/>
              <a:t>FELT THEY EXPERIENCED BIAS IN THE WORKPLACE AT LEAST ONCE A MONTH.”</a:t>
            </a:r>
          </a:p>
          <a:p>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Definition of hidden bias</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Bias in hiring</a:t>
            </a:r>
          </a:p>
          <a:p>
            <a:pPr marL="914400" marR="0" lvl="1" indent="-457200" algn="l" defTabSz="914400" rtl="0" eaLnBrk="1" fontAlgn="auto" latinLnBrk="0" hangingPunct="1">
              <a:lnSpc>
                <a:spcPct val="150000"/>
              </a:lnSpc>
              <a:spcBef>
                <a:spcPts val="0"/>
              </a:spcBef>
              <a:spcAft>
                <a:spcPts val="0"/>
              </a:spcAft>
              <a:buClrTx/>
              <a:buSzTx/>
              <a:buFont typeface="Courier New" panose="02070309020205020404" pitchFamily="49" charset="0"/>
              <a:buChar char="o"/>
              <a:tabLst/>
              <a:defRPr/>
            </a:pPr>
            <a:r>
              <a:rPr kumimoji="0" lang="en-US" b="0" i="0" u="none" strike="noStrike" kern="1200" cap="none" spc="0" normalizeH="0" baseline="0" noProof="0" dirty="0">
                <a:ln>
                  <a:noFill/>
                </a:ln>
                <a:effectLst/>
                <a:uLnTx/>
                <a:uFillTx/>
                <a:ea typeface="+mn-ea"/>
                <a:cs typeface="+mn-cs"/>
              </a:rPr>
              <a:t>Action Items</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Bias in employment</a:t>
            </a:r>
          </a:p>
          <a:p>
            <a:pPr marL="914400" marR="0" lvl="1" indent="-457200" algn="l" defTabSz="914400" rtl="0" eaLnBrk="1" fontAlgn="auto" latinLnBrk="0" hangingPunct="1">
              <a:lnSpc>
                <a:spcPct val="150000"/>
              </a:lnSpc>
              <a:spcBef>
                <a:spcPts val="0"/>
              </a:spcBef>
              <a:spcAft>
                <a:spcPts val="0"/>
              </a:spcAft>
              <a:buClrTx/>
              <a:buSzTx/>
              <a:buFont typeface="Courier New" panose="02070309020205020404" pitchFamily="49" charset="0"/>
              <a:buChar char="o"/>
              <a:tabLst/>
              <a:defRPr/>
            </a:pPr>
            <a:r>
              <a:rPr kumimoji="0" lang="en-US" b="0" i="0" u="none" strike="noStrike" kern="1200" cap="none" spc="0" normalizeH="0" baseline="0" noProof="0" dirty="0">
                <a:ln>
                  <a:noFill/>
                </a:ln>
                <a:effectLst/>
                <a:uLnTx/>
                <a:uFillTx/>
                <a:ea typeface="+mn-ea"/>
                <a:cs typeface="+mn-cs"/>
              </a:rPr>
              <a:t>Action items</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Summary</a:t>
            </a:r>
          </a:p>
          <a:p>
            <a:endParaRPr lang="en-US" dirty="0"/>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Hidden Bias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922103"/>
            <a:ext cx="10515600" cy="3254859"/>
          </a:xfrm>
        </p:spPr>
        <p:txBody>
          <a:bodyPr/>
          <a:lstStyle/>
          <a:p>
            <a:pPr marL="0" indent="0">
              <a:buNone/>
            </a:pPr>
            <a:r>
              <a:rPr lang="en-US" sz="3200" dirty="0"/>
              <a:t>Hidden bias, also called implicit bias, occurs when individuals make judgments about people based on certain characteristics without even realizing they’re doing it.</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Hidden Bias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fontScale="92500" lnSpcReduction="20000"/>
          </a:bodyPr>
          <a:lstStyle/>
          <a:p>
            <a:pPr marL="0" indent="0">
              <a:buNone/>
            </a:pPr>
            <a:r>
              <a:rPr lang="en-US" dirty="0"/>
              <a:t>Skin color, gender and age are generally what people think of when they consider biases, but individuals can harbor unconscious prejudice about myriad characteristics, including:</a:t>
            </a:r>
          </a:p>
          <a:p>
            <a:endParaRPr lang="en-US" dirty="0"/>
          </a:p>
          <a:p>
            <a:r>
              <a:rPr lang="en-US" dirty="0"/>
              <a:t>Height and weight.</a:t>
            </a:r>
          </a:p>
          <a:p>
            <a:r>
              <a:rPr lang="en-US" dirty="0"/>
              <a:t>Introversion and extroversion.</a:t>
            </a:r>
          </a:p>
          <a:p>
            <a:r>
              <a:rPr lang="en-US" dirty="0"/>
              <a:t>Marital and parental status.</a:t>
            </a:r>
          </a:p>
          <a:p>
            <a:r>
              <a:rPr lang="en-US" dirty="0"/>
              <a:t>Disability status (for example, the use of a wheelchair or cane).</a:t>
            </a:r>
          </a:p>
          <a:p>
            <a:r>
              <a:rPr lang="en-US" dirty="0"/>
              <a:t>Foreign accents.</a:t>
            </a:r>
          </a:p>
          <a:p>
            <a:r>
              <a:rPr lang="en-US" dirty="0"/>
              <a:t>Where someone attended college.</a:t>
            </a:r>
          </a:p>
          <a:p>
            <a:r>
              <a:rPr lang="en-US" dirty="0"/>
              <a:t>Hobbies or extracurricular activities.</a:t>
            </a:r>
          </a:p>
          <a:p>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255693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Definition of Hidden Bias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7"/>
            <a:ext cx="10515600" cy="4079806"/>
          </a:xfrm>
        </p:spPr>
        <p:txBody>
          <a:bodyPr/>
          <a:lstStyle/>
          <a:p>
            <a:pPr marL="0" indent="0">
              <a:buNone/>
            </a:pPr>
            <a:r>
              <a:rPr lang="en-US" dirty="0"/>
              <a:t>All of these characteristics and many others can imperceptibly influence everything from who gets interviewed to who gets hired to who gets fired. </a:t>
            </a:r>
          </a:p>
          <a:p>
            <a:pPr marL="0" indent="0">
              <a:buNone/>
            </a:pPr>
            <a:endParaRPr lang="en-US" dirty="0"/>
          </a:p>
          <a:p>
            <a:pPr marL="0" indent="0">
              <a:buNone/>
            </a:pPr>
            <a:r>
              <a:rPr lang="en-US" dirty="0"/>
              <a:t>They can affect the way people are mentored, how employees socialize with one another, who is given plum assignments and promotions, and much more.</a:t>
            </a:r>
          </a:p>
          <a:p>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268986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Bias in Hiring</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lstStyle/>
          <a:p>
            <a:pPr marL="0" indent="0">
              <a:buNone/>
            </a:pPr>
            <a:r>
              <a:rPr lang="en-US" dirty="0"/>
              <a:t>QUESTIONS TO ASK YOURSELF ABOUT HIRING BIAS</a:t>
            </a:r>
          </a:p>
          <a:p>
            <a:pPr marL="0" indent="0">
              <a:buNone/>
            </a:pPr>
            <a:endParaRPr lang="en-US" dirty="0"/>
          </a:p>
          <a:p>
            <a:r>
              <a:rPr lang="en-US" dirty="0"/>
              <a:t>Do I typically hire similar types of people or people who are like me?</a:t>
            </a:r>
          </a:p>
          <a:p>
            <a:r>
              <a:rPr lang="en-US" dirty="0"/>
              <a:t>What do I mean when I say a candidate is not the right fit?</a:t>
            </a:r>
          </a:p>
          <a:p>
            <a:r>
              <a:rPr lang="en-US" dirty="0"/>
              <a:t>What do I do if my candidate pool is not sufficiently diverse?</a:t>
            </a:r>
          </a:p>
          <a:p>
            <a:r>
              <a:rPr lang="en-US" dirty="0"/>
              <a:t>What can I learn about my past hiring choices, both successful and</a:t>
            </a:r>
            <a:br>
              <a:rPr lang="en-US" dirty="0"/>
            </a:br>
            <a:r>
              <a:rPr lang="en-US" dirty="0"/>
              <a:t>unsuccessful?</a:t>
            </a:r>
          </a:p>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9</a:t>
            </a:fld>
            <a:endParaRPr lang="en-US" dirty="0"/>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lnSpcReduction="10000"/>
          </a:bodyPr>
          <a:lstStyle/>
          <a:p>
            <a:pPr marL="285750" indent="-285750">
              <a:buFont typeface="Arial" panose="020B0604020202020204" pitchFamily="34" charset="0"/>
              <a:buChar char="•"/>
            </a:pPr>
            <a:r>
              <a:rPr lang="en-US" dirty="0"/>
              <a:t>Experiment with the wording of job listings by removing adjectives closely associated with a particular gender. </a:t>
            </a:r>
            <a:br>
              <a:rPr lang="en-US" dirty="0"/>
            </a:br>
            <a:endParaRPr lang="en-US" dirty="0"/>
          </a:p>
          <a:p>
            <a:pPr marL="285750" indent="-285750">
              <a:buFont typeface="Arial" panose="020B0604020202020204" pitchFamily="34" charset="0"/>
              <a:buChar char="•"/>
            </a:pPr>
            <a:r>
              <a:rPr lang="en-US" dirty="0"/>
              <a:t>Ask candidates to take a work-sample test. It’s useful in comparing applicants, and it’s an effective predictor of future job performance. </a:t>
            </a:r>
            <a:br>
              <a:rPr lang="en-US" dirty="0"/>
            </a:br>
            <a:endParaRPr lang="en-US" dirty="0"/>
          </a:p>
          <a:p>
            <a:pPr marL="285750" indent="-285750">
              <a:buFont typeface="Arial" panose="020B0604020202020204" pitchFamily="34" charset="0"/>
              <a:buChar char="•"/>
            </a:pPr>
            <a:r>
              <a:rPr lang="en-US" dirty="0"/>
              <a:t>Control for your personal feelings about a particular candidate by giving likability a numerical score.</a:t>
            </a:r>
          </a:p>
          <a:p>
            <a:endParaRPr lang="en-US" dirty="0"/>
          </a:p>
        </p:txBody>
      </p:sp>
      <p:sp>
        <p:nvSpPr>
          <p:cNvPr id="6" name="TextBox 5">
            <a:extLst>
              <a:ext uri="{FF2B5EF4-FFF2-40B4-BE49-F238E27FC236}">
                <a16:creationId xmlns:a16="http://schemas.microsoft.com/office/drawing/2014/main" id="{E4047D30-1F28-4ACA-9DAA-0C3848182EBC}"/>
              </a:ext>
            </a:extLst>
          </p:cNvPr>
          <p:cNvSpPr txBox="1"/>
          <p:nvPr/>
        </p:nvSpPr>
        <p:spPr>
          <a:xfrm>
            <a:off x="1120637" y="2058551"/>
            <a:ext cx="1046094" cy="58477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solidFill>
                  <a:srgbClr val="297FD5"/>
                </a:solidFill>
                <a:effectLst/>
                <a:uLnTx/>
                <a:uFillTx/>
                <a:latin typeface="Arial" panose="020B0604020202020204"/>
                <a:ea typeface="+mn-ea"/>
                <a:cs typeface="+mn-cs"/>
              </a:rPr>
              <a:t>DO:</a:t>
            </a:r>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Bias in Hiring - Action Items</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3003455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633</TotalTime>
  <Words>951</Words>
  <Application>Microsoft Office PowerPoint</Application>
  <PresentationFormat>Widescreen</PresentationFormat>
  <Paragraphs>124</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Courier New</vt:lpstr>
      <vt:lpstr>proxima-nova</vt:lpstr>
      <vt:lpstr>Wingdings</vt:lpstr>
      <vt:lpstr>Office Theme</vt:lpstr>
      <vt:lpstr>Recognizing Hidden Bias</vt:lpstr>
      <vt:lpstr>WELCOME!</vt:lpstr>
      <vt:lpstr>Introduction</vt:lpstr>
      <vt:lpstr>Agenda</vt:lpstr>
      <vt:lpstr>Definition of Hidden Bias</vt:lpstr>
      <vt:lpstr>Definition of Hidden Bias (cont.)</vt:lpstr>
      <vt:lpstr>Definition of Hidden Bias (cont.)</vt:lpstr>
      <vt:lpstr>Bias in Hiring</vt:lpstr>
      <vt:lpstr>Bias in Hiring - Action Items </vt:lpstr>
      <vt:lpstr>Bias in Hiring - Action Items (cont.)</vt:lpstr>
      <vt:lpstr>Bias in Hiring - Action Items (cont.)</vt:lpstr>
      <vt:lpstr>Bias in Employment</vt:lpstr>
      <vt:lpstr>Bias in Employment - Action Items</vt:lpstr>
      <vt:lpstr>Bias in Hiring - Action Items (cont.)</vt:lpstr>
      <vt:lpstr>Recognizing Hidden Bias - Video</vt:lpstr>
      <vt:lpstr>Recognizing Hidden Bias - Summary</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20</cp:revision>
  <dcterms:created xsi:type="dcterms:W3CDTF">2021-07-28T15:46:48Z</dcterms:created>
  <dcterms:modified xsi:type="dcterms:W3CDTF">2021-08-05T21:19:54Z</dcterms:modified>
</cp:coreProperties>
</file>