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3" r:id="rId2"/>
  </p:sldMasterIdLst>
  <p:notesMasterIdLst>
    <p:notesMasterId r:id="rId33"/>
  </p:notesMasterIdLst>
  <p:sldIdLst>
    <p:sldId id="256"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3" r:id="rId18"/>
    <p:sldId id="274" r:id="rId19"/>
    <p:sldId id="275" r:id="rId20"/>
    <p:sldId id="276" r:id="rId21"/>
    <p:sldId id="279" r:id="rId22"/>
    <p:sldId id="280" r:id="rId23"/>
    <p:sldId id="281" r:id="rId24"/>
    <p:sldId id="282" r:id="rId25"/>
    <p:sldId id="283" r:id="rId26"/>
    <p:sldId id="284" r:id="rId27"/>
    <p:sldId id="285" r:id="rId28"/>
    <p:sldId id="286" r:id="rId29"/>
    <p:sldId id="287" r:id="rId30"/>
    <p:sldId id="288" r:id="rId31"/>
    <p:sldId id="28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lly Alexander" initials="HA" lastIdx="4" clrIdx="0">
    <p:extLst>
      <p:ext uri="{19B8F6BF-5375-455C-9EA6-DF929625EA0E}">
        <p15:presenceInfo xmlns:p15="http://schemas.microsoft.com/office/powerpoint/2012/main" userId="Holly Alexan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888"/>
    <a:srgbClr val="EFEDED"/>
    <a:srgbClr val="005695"/>
    <a:srgbClr val="1976D2"/>
    <a:srgbClr val="A6A6A6"/>
    <a:srgbClr val="494949"/>
    <a:srgbClr val="898989"/>
    <a:srgbClr val="595959"/>
    <a:srgbClr val="0088F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35" autoAdjust="0"/>
    <p:restoredTop sz="90632" autoAdjust="0"/>
  </p:normalViewPr>
  <p:slideViewPr>
    <p:cSldViewPr snapToGrid="0" snapToObjects="1">
      <p:cViewPr varScale="1">
        <p:scale>
          <a:sx n="90" d="100"/>
          <a:sy n="90" d="100"/>
        </p:scale>
        <p:origin x="98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2E0E-4570-A8E0-1F745A944245}"/>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2E0E-4570-A8E0-1F745A944245}"/>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2E0E-4570-A8E0-1F745A944245}"/>
            </c:ext>
          </c:extLst>
        </c:ser>
        <c:dLbls>
          <c:showLegendKey val="0"/>
          <c:showVal val="0"/>
          <c:showCatName val="0"/>
          <c:showSerName val="0"/>
          <c:showPercent val="0"/>
          <c:showBubbleSize val="0"/>
        </c:dLbls>
        <c:gapWidth val="219"/>
        <c:overlap val="-27"/>
        <c:axId val="156901544"/>
        <c:axId val="187551536"/>
      </c:barChart>
      <c:catAx>
        <c:axId val="156901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187551536"/>
        <c:crosses val="autoZero"/>
        <c:auto val="1"/>
        <c:lblAlgn val="ctr"/>
        <c:lblOffset val="100"/>
        <c:noMultiLvlLbl val="0"/>
      </c:catAx>
      <c:valAx>
        <c:axId val="1875515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6901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413-4AE5-9CBE-1F67936E7BF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413-4AE5-9CBE-1F67936E7BF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413-4AE5-9CBE-1F67936E7BF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413-4AE5-9CBE-1F67936E7BFE}"/>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6413-4AE5-9CBE-1F67936E7BFE}"/>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8D1-4CB6-A318-8179C1F8E77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8D1-4CB6-A318-8179C1F8E77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8D1-4CB6-A318-8179C1F8E77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8D1-4CB6-A318-8179C1F8E777}"/>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88D1-4CB6-A318-8179C1F8E777}"/>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ED3-4E15-9A86-67388177AC5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ED3-4E15-9A86-67388177AC5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ED3-4E15-9A86-67388177AC5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ED3-4E15-9A86-67388177AC5C}"/>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BED3-4E15-9A86-67388177AC5C}"/>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475-4C87-B158-FB4132AFD49E}"/>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475-4C87-B158-FB4132AFD49E}"/>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475-4C87-B158-FB4132AFD49E}"/>
            </c:ext>
          </c:extLst>
        </c:ser>
        <c:dLbls>
          <c:showLegendKey val="0"/>
          <c:showVal val="0"/>
          <c:showCatName val="0"/>
          <c:showSerName val="0"/>
          <c:showPercent val="0"/>
          <c:showBubbleSize val="0"/>
        </c:dLbls>
        <c:gapWidth val="219"/>
        <c:overlap val="-27"/>
        <c:axId val="402231760"/>
        <c:axId val="402232152"/>
      </c:barChart>
      <c:catAx>
        <c:axId val="402231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402232152"/>
        <c:crosses val="autoZero"/>
        <c:auto val="1"/>
        <c:lblAlgn val="ctr"/>
        <c:lblOffset val="100"/>
        <c:noMultiLvlLbl val="0"/>
      </c:catAx>
      <c:valAx>
        <c:axId val="402232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22317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7855-4FE0-8D20-C131232B65E4}"/>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7855-4FE0-8D20-C131232B65E4}"/>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7855-4FE0-8D20-C131232B65E4}"/>
            </c:ext>
          </c:extLst>
        </c:ser>
        <c:dLbls>
          <c:showLegendKey val="0"/>
          <c:showVal val="0"/>
          <c:showCatName val="0"/>
          <c:showSerName val="0"/>
          <c:showPercent val="0"/>
          <c:showBubbleSize val="0"/>
        </c:dLbls>
        <c:gapWidth val="112"/>
        <c:axId val="286863320"/>
        <c:axId val="286863712"/>
      </c:barChart>
      <c:catAx>
        <c:axId val="2868633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286863712"/>
        <c:crosses val="autoZero"/>
        <c:auto val="1"/>
        <c:lblAlgn val="ctr"/>
        <c:lblOffset val="100"/>
        <c:noMultiLvlLbl val="0"/>
      </c:catAx>
      <c:valAx>
        <c:axId val="2868637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86863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154-438C-8204-05BCDB67B0C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154-438C-8204-05BCDB67B0C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154-438C-8204-05BCDB67B0C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154-438C-8204-05BCDB67B0C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154-438C-8204-05BCDB67B0C5}"/>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Donut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AD3-4638-805A-2174587C6E4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AD3-4638-805A-2174587C6E4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1AD3-4638-805A-2174587C6E4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AD3-4638-805A-2174587C6E42}"/>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1AD3-4638-805A-2174587C6E42}"/>
            </c:ext>
          </c:extLst>
        </c:ser>
        <c:dLbls>
          <c:showLegendKey val="0"/>
          <c:showVal val="0"/>
          <c:showCatName val="0"/>
          <c:showSerName val="0"/>
          <c:showPercent val="1"/>
          <c:showBubbleSize val="0"/>
          <c:showLeaderLines val="0"/>
        </c:dLbls>
        <c:firstSliceAng val="0"/>
        <c:holeSize val="44"/>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DF37-48E5-8856-8F7E99F50656}"/>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DF37-48E5-8856-8F7E99F50656}"/>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DF37-48E5-8856-8F7E99F50656}"/>
            </c:ext>
          </c:extLst>
        </c:ser>
        <c:dLbls>
          <c:showLegendKey val="0"/>
          <c:showVal val="0"/>
          <c:showCatName val="0"/>
          <c:showSerName val="0"/>
          <c:showPercent val="0"/>
          <c:showBubbleSize val="0"/>
        </c:dLbls>
        <c:gapWidth val="219"/>
        <c:overlap val="-27"/>
        <c:axId val="400776160"/>
        <c:axId val="399823912"/>
      </c:barChart>
      <c:catAx>
        <c:axId val="400776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399823912"/>
        <c:crosses val="autoZero"/>
        <c:auto val="1"/>
        <c:lblAlgn val="ctr"/>
        <c:lblOffset val="100"/>
        <c:noMultiLvlLbl val="0"/>
      </c:catAx>
      <c:valAx>
        <c:axId val="399823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00776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003A-4BB9-8B0B-8E8BA60AE580}"/>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003A-4BB9-8B0B-8E8BA60AE580}"/>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003A-4BB9-8B0B-8E8BA60AE580}"/>
            </c:ext>
          </c:extLst>
        </c:ser>
        <c:dLbls>
          <c:showLegendKey val="0"/>
          <c:showVal val="0"/>
          <c:showCatName val="0"/>
          <c:showSerName val="0"/>
          <c:showPercent val="0"/>
          <c:showBubbleSize val="0"/>
        </c:dLbls>
        <c:gapWidth val="219"/>
        <c:overlap val="-27"/>
        <c:axId val="393077816"/>
        <c:axId val="393078208"/>
      </c:barChart>
      <c:catAx>
        <c:axId val="393077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393078208"/>
        <c:crosses val="autoZero"/>
        <c:auto val="1"/>
        <c:lblAlgn val="ctr"/>
        <c:lblOffset val="100"/>
        <c:noMultiLvlLbl val="0"/>
      </c:catAx>
      <c:valAx>
        <c:axId val="393078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3077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68E2-45BC-A72B-7FBC2D6E6891}"/>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68E2-45BC-A72B-7FBC2D6E6891}"/>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68E2-45BC-A72B-7FBC2D6E6891}"/>
            </c:ext>
          </c:extLst>
        </c:ser>
        <c:dLbls>
          <c:showLegendKey val="0"/>
          <c:showVal val="0"/>
          <c:showCatName val="0"/>
          <c:showSerName val="0"/>
          <c:showPercent val="0"/>
          <c:showBubbleSize val="0"/>
        </c:dLbls>
        <c:gapWidth val="112"/>
        <c:axId val="393078992"/>
        <c:axId val="397967672"/>
      </c:barChart>
      <c:catAx>
        <c:axId val="393078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397967672"/>
        <c:crosses val="autoZero"/>
        <c:auto val="1"/>
        <c:lblAlgn val="ctr"/>
        <c:lblOffset val="100"/>
        <c:noMultiLvlLbl val="0"/>
      </c:catAx>
      <c:valAx>
        <c:axId val="3979676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3078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Chart Title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31C1-4BF9-B85C-8ECFB7916547}"/>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31C1-4BF9-B85C-8ECFB7916547}"/>
            </c:ext>
          </c:extLst>
        </c:ser>
        <c:ser>
          <c:idx val="2"/>
          <c:order val="2"/>
          <c:tx>
            <c:strRef>
              <c:f>Sheet1!$D$1</c:f>
              <c:strCache>
                <c:ptCount val="1"/>
                <c:pt idx="0">
                  <c:v>Series 3</c:v>
                </c:pt>
              </c:strCache>
            </c:strRef>
          </c:tx>
          <c:spPr>
            <a:solidFill>
              <a:schemeClr val="accent3"/>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31C1-4BF9-B85C-8ECFB7916547}"/>
            </c:ext>
          </c:extLst>
        </c:ser>
        <c:dLbls>
          <c:showLegendKey val="0"/>
          <c:showVal val="0"/>
          <c:showCatName val="0"/>
          <c:showSerName val="0"/>
          <c:showPercent val="0"/>
          <c:showBubbleSize val="0"/>
        </c:dLbls>
        <c:gapWidth val="112"/>
        <c:axId val="397968456"/>
        <c:axId val="397968848"/>
      </c:barChart>
      <c:catAx>
        <c:axId val="3979684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crossAx val="397968848"/>
        <c:crosses val="autoZero"/>
        <c:auto val="1"/>
        <c:lblAlgn val="ctr"/>
        <c:lblOffset val="100"/>
        <c:noMultiLvlLbl val="0"/>
      </c:catAx>
      <c:valAx>
        <c:axId val="39796884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97968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r>
              <a:rPr lang="en-US" dirty="0">
                <a:solidFill>
                  <a:srgbClr val="888888"/>
                </a:solidFill>
              </a:rPr>
              <a:t>Pie Chart</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888888"/>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C3-4C7E-AD6C-9DA7C959163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C3-4C7E-AD6C-9DA7C95916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C3-4C7E-AD6C-9DA7C95916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C3-4C7E-AD6C-9DA7C9591635}"/>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888888"/>
                    </a:solidFill>
                    <a:latin typeface="+mn-lt"/>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8-E0C3-4C7E-AD6C-9DA7C9591635}"/>
            </c:ext>
          </c:extLst>
        </c:ser>
        <c:dLbls>
          <c:dLblPos val="outEnd"/>
          <c:showLegendKey val="0"/>
          <c:showVal val="0"/>
          <c:showCatName val="0"/>
          <c:showSerName val="0"/>
          <c:showPercent val="1"/>
          <c:showBubbleSize val="0"/>
          <c:showLeaderLines val="0"/>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888888"/>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7D0238-DA01-4FAF-9F3A-4F2F7B1E5493}" type="datetimeFigureOut">
              <a:rPr lang="en-US" smtClean="0"/>
              <a:t>4/13/2017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485D4D2-BEDB-4E06-B75C-BE49BBC01E69}" type="slidenum">
              <a:rPr lang="en-US" smtClean="0"/>
              <a:t>‹#›</a:t>
            </a:fld>
            <a:endParaRPr lang="en-US" dirty="0"/>
          </a:p>
        </p:txBody>
      </p:sp>
    </p:spTree>
    <p:extLst>
      <p:ext uri="{BB962C8B-B14F-4D97-AF65-F5344CB8AC3E}">
        <p14:creationId xmlns:p14="http://schemas.microsoft.com/office/powerpoint/2010/main" val="972427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Note to presenter: This sample presentation is intended for delivery to supervisors and other individuals who manage employees. It is designed to be presented by an individual who is knowledgeable in labor relations and specifically in union organizing issues and union avoidance. This is a sample presentation that must be customized to match the employer’s own culture, policies and practices as well as state labor relations laws. </a:t>
            </a:r>
          </a:p>
          <a:p>
            <a:endParaRPr lang="en-US" altLang="en-US" dirty="0"/>
          </a:p>
        </p:txBody>
      </p:sp>
      <p:sp>
        <p:nvSpPr>
          <p:cNvPr id="112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BCF347AE-40CB-934D-BF94-DCED0111C6FB}" type="slidenum">
              <a:rPr lang="en-US" altLang="en-US"/>
              <a:pPr>
                <a:spcBef>
                  <a:spcPct val="0"/>
                </a:spcBef>
              </a:pPr>
              <a:t>2</a:t>
            </a:fld>
            <a:endParaRPr lang="en-US" altLang="en-US" dirty="0"/>
          </a:p>
        </p:txBody>
      </p:sp>
    </p:spTree>
    <p:extLst>
      <p:ext uri="{BB962C8B-B14F-4D97-AF65-F5344CB8AC3E}">
        <p14:creationId xmlns:p14="http://schemas.microsoft.com/office/powerpoint/2010/main" val="342437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256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D4847CCE-99F6-DA48-AF80-77B120328754}" type="slidenum">
              <a:rPr lang="en-US" altLang="en-US"/>
              <a:pPr>
                <a:spcBef>
                  <a:spcPct val="0"/>
                </a:spcBef>
              </a:pPr>
              <a:t>12</a:t>
            </a:fld>
            <a:endParaRPr lang="en-US" altLang="en-US" dirty="0"/>
          </a:p>
        </p:txBody>
      </p:sp>
    </p:spTree>
    <p:extLst>
      <p:ext uri="{BB962C8B-B14F-4D97-AF65-F5344CB8AC3E}">
        <p14:creationId xmlns:p14="http://schemas.microsoft.com/office/powerpoint/2010/main" val="1631340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281E7209-340B-AD4C-AEF8-2AD443BD48AF}" type="slidenum">
              <a:rPr lang="en-US" altLang="en-US"/>
              <a:pPr>
                <a:spcBef>
                  <a:spcPct val="0"/>
                </a:spcBef>
              </a:pPr>
              <a:t>13</a:t>
            </a:fld>
            <a:endParaRPr lang="en-US" altLang="en-US" dirty="0"/>
          </a:p>
        </p:txBody>
      </p:sp>
    </p:spTree>
    <p:extLst>
      <p:ext uri="{BB962C8B-B14F-4D97-AF65-F5344CB8AC3E}">
        <p14:creationId xmlns:p14="http://schemas.microsoft.com/office/powerpoint/2010/main" val="3771349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a:ln/>
        </p:spPr>
      </p:sp>
      <p:sp>
        <p:nvSpPr>
          <p:cNvPr id="276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276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281E7209-340B-AD4C-AEF8-2AD443BD48AF}" type="slidenum">
              <a:rPr lang="en-US" altLang="en-US"/>
              <a:pPr>
                <a:spcBef>
                  <a:spcPct val="0"/>
                </a:spcBef>
              </a:pPr>
              <a:t>14</a:t>
            </a:fld>
            <a:endParaRPr lang="en-US" altLang="en-US" dirty="0"/>
          </a:p>
        </p:txBody>
      </p:sp>
    </p:spTree>
    <p:extLst>
      <p:ext uri="{BB962C8B-B14F-4D97-AF65-F5344CB8AC3E}">
        <p14:creationId xmlns:p14="http://schemas.microsoft.com/office/powerpoint/2010/main" val="3812569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297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30243B1A-D6F5-7147-9F8E-322A9932ADD6}" type="slidenum">
              <a:rPr lang="en-US" altLang="en-US"/>
              <a:pPr>
                <a:spcBef>
                  <a:spcPct val="0"/>
                </a:spcBef>
              </a:pPr>
              <a:t>16</a:t>
            </a:fld>
            <a:endParaRPr lang="en-US" altLang="en-US" dirty="0"/>
          </a:p>
        </p:txBody>
      </p:sp>
    </p:spTree>
    <p:extLst>
      <p:ext uri="{BB962C8B-B14F-4D97-AF65-F5344CB8AC3E}">
        <p14:creationId xmlns:p14="http://schemas.microsoft.com/office/powerpoint/2010/main" val="33333873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AB245786-13F6-B340-B0B9-E87371C41A78}" type="slidenum">
              <a:rPr lang="en-US" altLang="en-US"/>
              <a:pPr>
                <a:spcBef>
                  <a:spcPct val="0"/>
                </a:spcBef>
              </a:pPr>
              <a:t>17</a:t>
            </a:fld>
            <a:endParaRPr lang="en-US" altLang="en-US" dirty="0"/>
          </a:p>
        </p:txBody>
      </p:sp>
    </p:spTree>
    <p:extLst>
      <p:ext uri="{BB962C8B-B14F-4D97-AF65-F5344CB8AC3E}">
        <p14:creationId xmlns:p14="http://schemas.microsoft.com/office/powerpoint/2010/main" val="45131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FBBD133B-CF17-0A45-8600-01CD47DD5237}" type="slidenum">
              <a:rPr lang="en-US" altLang="en-US"/>
              <a:pPr>
                <a:spcBef>
                  <a:spcPct val="0"/>
                </a:spcBef>
              </a:pPr>
              <a:t>18</a:t>
            </a:fld>
            <a:endParaRPr lang="en-US" altLang="en-US" dirty="0"/>
          </a:p>
        </p:txBody>
      </p:sp>
    </p:spTree>
    <p:extLst>
      <p:ext uri="{BB962C8B-B14F-4D97-AF65-F5344CB8AC3E}">
        <p14:creationId xmlns:p14="http://schemas.microsoft.com/office/powerpoint/2010/main" val="1885367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ln/>
        </p:spPr>
      </p:sp>
      <p:sp>
        <p:nvSpPr>
          <p:cNvPr id="358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358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5F00E759-2FF2-D949-846F-EFAAB9471004}" type="slidenum">
              <a:rPr lang="en-US" altLang="en-US"/>
              <a:pPr>
                <a:spcBef>
                  <a:spcPct val="0"/>
                </a:spcBef>
              </a:pPr>
              <a:t>19</a:t>
            </a:fld>
            <a:endParaRPr lang="en-US" altLang="en-US" dirty="0"/>
          </a:p>
        </p:txBody>
      </p:sp>
    </p:spTree>
    <p:extLst>
      <p:ext uri="{BB962C8B-B14F-4D97-AF65-F5344CB8AC3E}">
        <p14:creationId xmlns:p14="http://schemas.microsoft.com/office/powerpoint/2010/main" val="38490557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26012FEA-7E81-DA45-96BB-F6D30741679A}" type="slidenum">
              <a:rPr lang="en-US" altLang="en-US"/>
              <a:pPr>
                <a:spcBef>
                  <a:spcPct val="0"/>
                </a:spcBef>
              </a:pPr>
              <a:t>20</a:t>
            </a:fld>
            <a:endParaRPr lang="en-US" altLang="en-US" dirty="0"/>
          </a:p>
        </p:txBody>
      </p:sp>
    </p:spTree>
    <p:extLst>
      <p:ext uri="{BB962C8B-B14F-4D97-AF65-F5344CB8AC3E}">
        <p14:creationId xmlns:p14="http://schemas.microsoft.com/office/powerpoint/2010/main" val="2425682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399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26012FEA-7E81-DA45-96BB-F6D30741679A}" type="slidenum">
              <a:rPr lang="en-US" altLang="en-US"/>
              <a:pPr>
                <a:spcBef>
                  <a:spcPct val="0"/>
                </a:spcBef>
              </a:pPr>
              <a:t>21</a:t>
            </a:fld>
            <a:endParaRPr lang="en-US" altLang="en-US" dirty="0"/>
          </a:p>
        </p:txBody>
      </p:sp>
    </p:spTree>
    <p:extLst>
      <p:ext uri="{BB962C8B-B14F-4D97-AF65-F5344CB8AC3E}">
        <p14:creationId xmlns:p14="http://schemas.microsoft.com/office/powerpoint/2010/main" val="1876481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E2BD39B2-1BAE-7441-813F-CB3355B51662}" type="slidenum">
              <a:rPr lang="en-US" altLang="en-US"/>
              <a:pPr>
                <a:spcBef>
                  <a:spcPct val="0"/>
                </a:spcBef>
              </a:pPr>
              <a:t>22</a:t>
            </a:fld>
            <a:endParaRPr lang="en-US" altLang="en-US" dirty="0"/>
          </a:p>
        </p:txBody>
      </p:sp>
    </p:spTree>
    <p:extLst>
      <p:ext uri="{BB962C8B-B14F-4D97-AF65-F5344CB8AC3E}">
        <p14:creationId xmlns:p14="http://schemas.microsoft.com/office/powerpoint/2010/main" val="4107684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a:ln/>
        </p:spPr>
      </p:sp>
      <p:sp>
        <p:nvSpPr>
          <p:cNvPr id="13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13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10C65E32-485B-794C-8687-83F2DBB74C31}" type="slidenum">
              <a:rPr lang="en-US" altLang="en-US"/>
              <a:pPr>
                <a:spcBef>
                  <a:spcPct val="0"/>
                </a:spcBef>
              </a:pPr>
              <a:t>3</a:t>
            </a:fld>
            <a:endParaRPr lang="en-US" altLang="en-US" dirty="0"/>
          </a:p>
        </p:txBody>
      </p:sp>
    </p:spTree>
    <p:extLst>
      <p:ext uri="{BB962C8B-B14F-4D97-AF65-F5344CB8AC3E}">
        <p14:creationId xmlns:p14="http://schemas.microsoft.com/office/powerpoint/2010/main" val="3984273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440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94CF2BD5-B35B-5448-B171-30604CF7A446}" type="slidenum">
              <a:rPr lang="en-US" altLang="en-US"/>
              <a:pPr>
                <a:spcBef>
                  <a:spcPct val="0"/>
                </a:spcBef>
              </a:pPr>
              <a:t>23</a:t>
            </a:fld>
            <a:endParaRPr lang="en-US" altLang="en-US" dirty="0"/>
          </a:p>
        </p:txBody>
      </p:sp>
    </p:spTree>
    <p:extLst>
      <p:ext uri="{BB962C8B-B14F-4D97-AF65-F5344CB8AC3E}">
        <p14:creationId xmlns:p14="http://schemas.microsoft.com/office/powerpoint/2010/main" val="4021680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9232242D-516D-BF41-AE91-13F597CF7D5C}" type="slidenum">
              <a:rPr lang="en-US" altLang="en-US"/>
              <a:pPr>
                <a:spcBef>
                  <a:spcPct val="0"/>
                </a:spcBef>
              </a:pPr>
              <a:t>24</a:t>
            </a:fld>
            <a:endParaRPr lang="en-US" altLang="en-US" dirty="0"/>
          </a:p>
        </p:txBody>
      </p:sp>
    </p:spTree>
    <p:extLst>
      <p:ext uri="{BB962C8B-B14F-4D97-AF65-F5344CB8AC3E}">
        <p14:creationId xmlns:p14="http://schemas.microsoft.com/office/powerpoint/2010/main" val="1618438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460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9232242D-516D-BF41-AE91-13F597CF7D5C}" type="slidenum">
              <a:rPr lang="en-US" altLang="en-US"/>
              <a:pPr>
                <a:spcBef>
                  <a:spcPct val="0"/>
                </a:spcBef>
              </a:pPr>
              <a:t>25</a:t>
            </a:fld>
            <a:endParaRPr lang="en-US" altLang="en-US" dirty="0"/>
          </a:p>
        </p:txBody>
      </p:sp>
    </p:spTree>
    <p:extLst>
      <p:ext uri="{BB962C8B-B14F-4D97-AF65-F5344CB8AC3E}">
        <p14:creationId xmlns:p14="http://schemas.microsoft.com/office/powerpoint/2010/main" val="235269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5C530FE4-ADA1-1345-B46D-14207136E138}" type="slidenum">
              <a:rPr lang="en-US" altLang="en-US"/>
              <a:pPr>
                <a:spcBef>
                  <a:spcPct val="0"/>
                </a:spcBef>
              </a:pPr>
              <a:t>26</a:t>
            </a:fld>
            <a:endParaRPr lang="en-US" altLang="en-US" dirty="0"/>
          </a:p>
        </p:txBody>
      </p:sp>
    </p:spTree>
    <p:extLst>
      <p:ext uri="{BB962C8B-B14F-4D97-AF65-F5344CB8AC3E}">
        <p14:creationId xmlns:p14="http://schemas.microsoft.com/office/powerpoint/2010/main" val="19840558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501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68D3C39D-0307-7248-8FF5-4D221B181CA8}" type="slidenum">
              <a:rPr lang="en-US" altLang="en-US"/>
              <a:pPr>
                <a:spcBef>
                  <a:spcPct val="0"/>
                </a:spcBef>
              </a:pPr>
              <a:t>27</a:t>
            </a:fld>
            <a:endParaRPr lang="en-US" altLang="en-US" dirty="0"/>
          </a:p>
        </p:txBody>
      </p:sp>
    </p:spTree>
    <p:extLst>
      <p:ext uri="{BB962C8B-B14F-4D97-AF65-F5344CB8AC3E}">
        <p14:creationId xmlns:p14="http://schemas.microsoft.com/office/powerpoint/2010/main" val="11470635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16255FF4-943B-714E-8C48-C82DF639C23A}" type="slidenum">
              <a:rPr lang="en-US" altLang="en-US"/>
              <a:pPr>
                <a:spcBef>
                  <a:spcPct val="0"/>
                </a:spcBef>
              </a:pPr>
              <a:t>28</a:t>
            </a:fld>
            <a:endParaRPr lang="en-US" altLang="en-US" dirty="0"/>
          </a:p>
        </p:txBody>
      </p:sp>
    </p:spTree>
    <p:extLst>
      <p:ext uri="{BB962C8B-B14F-4D97-AF65-F5344CB8AC3E}">
        <p14:creationId xmlns:p14="http://schemas.microsoft.com/office/powerpoint/2010/main" val="34086697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ln/>
        </p:spPr>
      </p:sp>
      <p:sp>
        <p:nvSpPr>
          <p:cNvPr id="542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542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1912113F-FCA5-D449-B1AD-B9C8C4F56905}" type="slidenum">
              <a:rPr lang="en-US" altLang="en-US"/>
              <a:pPr>
                <a:spcBef>
                  <a:spcPct val="0"/>
                </a:spcBef>
              </a:pPr>
              <a:t>29</a:t>
            </a:fld>
            <a:endParaRPr lang="en-US" altLang="en-US" dirty="0"/>
          </a:p>
        </p:txBody>
      </p:sp>
    </p:spTree>
    <p:extLst>
      <p:ext uri="{BB962C8B-B14F-4D97-AF65-F5344CB8AC3E}">
        <p14:creationId xmlns:p14="http://schemas.microsoft.com/office/powerpoint/2010/main" val="2228202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CF3CCF34-9DD7-9D47-981F-F8283BCD1B8F}" type="slidenum">
              <a:rPr lang="en-US" altLang="en-US"/>
              <a:pPr>
                <a:spcBef>
                  <a:spcPct val="0"/>
                </a:spcBef>
              </a:pPr>
              <a:t>4</a:t>
            </a:fld>
            <a:endParaRPr lang="en-US" altLang="en-US" dirty="0"/>
          </a:p>
        </p:txBody>
      </p:sp>
    </p:spTree>
    <p:extLst>
      <p:ext uri="{BB962C8B-B14F-4D97-AF65-F5344CB8AC3E}">
        <p14:creationId xmlns:p14="http://schemas.microsoft.com/office/powerpoint/2010/main" val="3935622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31EB9F74-167F-8643-8EB6-A76EDAFF52BA}" type="slidenum">
              <a:rPr lang="en-US" altLang="en-US"/>
              <a:pPr>
                <a:spcBef>
                  <a:spcPct val="0"/>
                </a:spcBef>
              </a:pPr>
              <a:t>6</a:t>
            </a:fld>
            <a:endParaRPr lang="en-US" altLang="en-US" dirty="0"/>
          </a:p>
        </p:txBody>
      </p:sp>
    </p:spTree>
    <p:extLst>
      <p:ext uri="{BB962C8B-B14F-4D97-AF65-F5344CB8AC3E}">
        <p14:creationId xmlns:p14="http://schemas.microsoft.com/office/powerpoint/2010/main" val="36287736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31EB9F74-167F-8643-8EB6-A76EDAFF52BA}" type="slidenum">
              <a:rPr lang="en-US" altLang="en-US"/>
              <a:pPr>
                <a:spcBef>
                  <a:spcPct val="0"/>
                </a:spcBef>
              </a:pPr>
              <a:t>7</a:t>
            </a:fld>
            <a:endParaRPr lang="en-US" altLang="en-US" dirty="0"/>
          </a:p>
        </p:txBody>
      </p:sp>
    </p:spTree>
    <p:extLst>
      <p:ext uri="{BB962C8B-B14F-4D97-AF65-F5344CB8AC3E}">
        <p14:creationId xmlns:p14="http://schemas.microsoft.com/office/powerpoint/2010/main" val="1449057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6E3C61DF-AF21-7A48-9476-82F2C418B8C7}" type="slidenum">
              <a:rPr lang="en-US" altLang="en-US"/>
              <a:pPr>
                <a:spcBef>
                  <a:spcPct val="0"/>
                </a:spcBef>
              </a:pPr>
              <a:t>8</a:t>
            </a:fld>
            <a:endParaRPr lang="en-US" altLang="en-US" dirty="0"/>
          </a:p>
        </p:txBody>
      </p:sp>
    </p:spTree>
    <p:extLst>
      <p:ext uri="{BB962C8B-B14F-4D97-AF65-F5344CB8AC3E}">
        <p14:creationId xmlns:p14="http://schemas.microsoft.com/office/powerpoint/2010/main" val="758161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A31F9187-96CB-BE49-BB30-F887A8C1413F}" type="slidenum">
              <a:rPr lang="en-US" altLang="en-US"/>
              <a:pPr>
                <a:spcBef>
                  <a:spcPct val="0"/>
                </a:spcBef>
              </a:pPr>
              <a:t>9</a:t>
            </a:fld>
            <a:endParaRPr lang="en-US" altLang="en-US" dirty="0"/>
          </a:p>
        </p:txBody>
      </p:sp>
    </p:spTree>
    <p:extLst>
      <p:ext uri="{BB962C8B-B14F-4D97-AF65-F5344CB8AC3E}">
        <p14:creationId xmlns:p14="http://schemas.microsoft.com/office/powerpoint/2010/main" val="42147939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A31F9187-96CB-BE49-BB30-F887A8C1413F}" type="slidenum">
              <a:rPr lang="en-US" altLang="en-US"/>
              <a:pPr>
                <a:spcBef>
                  <a:spcPct val="0"/>
                </a:spcBef>
              </a:pPr>
              <a:t>10</a:t>
            </a:fld>
            <a:endParaRPr lang="en-US" altLang="en-US" dirty="0"/>
          </a:p>
        </p:txBody>
      </p:sp>
    </p:spTree>
    <p:extLst>
      <p:ext uri="{BB962C8B-B14F-4D97-AF65-F5344CB8AC3E}">
        <p14:creationId xmlns:p14="http://schemas.microsoft.com/office/powerpoint/2010/main" val="2103407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2975">
              <a:spcBef>
                <a:spcPct val="30000"/>
              </a:spcBef>
              <a:defRPr sz="1200">
                <a:solidFill>
                  <a:schemeClr val="tx1"/>
                </a:solidFill>
                <a:latin typeface="Arial" charset="0"/>
              </a:defRPr>
            </a:lvl1pPr>
            <a:lvl2pPr marL="742950" indent="-285750" defTabSz="942975">
              <a:spcBef>
                <a:spcPct val="30000"/>
              </a:spcBef>
              <a:defRPr sz="1200">
                <a:solidFill>
                  <a:schemeClr val="tx1"/>
                </a:solidFill>
                <a:latin typeface="Arial" charset="0"/>
              </a:defRPr>
            </a:lvl2pPr>
            <a:lvl3pPr marL="1143000" indent="-228600" defTabSz="942975">
              <a:spcBef>
                <a:spcPct val="30000"/>
              </a:spcBef>
              <a:defRPr sz="1200">
                <a:solidFill>
                  <a:schemeClr val="tx1"/>
                </a:solidFill>
                <a:latin typeface="Arial" charset="0"/>
              </a:defRPr>
            </a:lvl3pPr>
            <a:lvl4pPr marL="1600200" indent="-228600" defTabSz="942975">
              <a:spcBef>
                <a:spcPct val="30000"/>
              </a:spcBef>
              <a:defRPr sz="1200">
                <a:solidFill>
                  <a:schemeClr val="tx1"/>
                </a:solidFill>
                <a:latin typeface="Arial" charset="0"/>
              </a:defRPr>
            </a:lvl4pPr>
            <a:lvl5pPr marL="2057400" indent="-228600" defTabSz="942975">
              <a:spcBef>
                <a:spcPct val="30000"/>
              </a:spcBef>
              <a:defRPr sz="1200">
                <a:solidFill>
                  <a:schemeClr val="tx1"/>
                </a:solidFill>
                <a:latin typeface="Arial" charset="0"/>
              </a:defRPr>
            </a:lvl5pPr>
            <a:lvl6pPr marL="2514600" indent="-228600" defTabSz="942975" eaLnBrk="0" fontAlgn="base" hangingPunct="0">
              <a:spcBef>
                <a:spcPct val="30000"/>
              </a:spcBef>
              <a:spcAft>
                <a:spcPct val="0"/>
              </a:spcAft>
              <a:defRPr sz="1200">
                <a:solidFill>
                  <a:schemeClr val="tx1"/>
                </a:solidFill>
                <a:latin typeface="Arial" charset="0"/>
              </a:defRPr>
            </a:lvl6pPr>
            <a:lvl7pPr marL="2971800" indent="-228600" defTabSz="942975" eaLnBrk="0" fontAlgn="base" hangingPunct="0">
              <a:spcBef>
                <a:spcPct val="30000"/>
              </a:spcBef>
              <a:spcAft>
                <a:spcPct val="0"/>
              </a:spcAft>
              <a:defRPr sz="1200">
                <a:solidFill>
                  <a:schemeClr val="tx1"/>
                </a:solidFill>
                <a:latin typeface="Arial" charset="0"/>
              </a:defRPr>
            </a:lvl7pPr>
            <a:lvl8pPr marL="3429000" indent="-228600" defTabSz="942975" eaLnBrk="0" fontAlgn="base" hangingPunct="0">
              <a:spcBef>
                <a:spcPct val="30000"/>
              </a:spcBef>
              <a:spcAft>
                <a:spcPct val="0"/>
              </a:spcAft>
              <a:defRPr sz="1200">
                <a:solidFill>
                  <a:schemeClr val="tx1"/>
                </a:solidFill>
                <a:latin typeface="Arial" charset="0"/>
              </a:defRPr>
            </a:lvl8pPr>
            <a:lvl9pPr marL="3886200" indent="-228600" defTabSz="942975" eaLnBrk="0" fontAlgn="base" hangingPunct="0">
              <a:spcBef>
                <a:spcPct val="30000"/>
              </a:spcBef>
              <a:spcAft>
                <a:spcPct val="0"/>
              </a:spcAft>
              <a:defRPr sz="1200">
                <a:solidFill>
                  <a:schemeClr val="tx1"/>
                </a:solidFill>
                <a:latin typeface="Arial" charset="0"/>
              </a:defRPr>
            </a:lvl9pPr>
          </a:lstStyle>
          <a:p>
            <a:pPr>
              <a:spcBef>
                <a:spcPct val="0"/>
              </a:spcBef>
            </a:pPr>
            <a:fld id="{86BA7B18-10A7-2E44-BC02-2F36CC77F440}" type="slidenum">
              <a:rPr lang="en-US" altLang="en-US"/>
              <a:pPr>
                <a:spcBef>
                  <a:spcPct val="0"/>
                </a:spcBef>
              </a:pPr>
              <a:t>11</a:t>
            </a:fld>
            <a:endParaRPr lang="en-US" altLang="en-US" dirty="0"/>
          </a:p>
        </p:txBody>
      </p:sp>
    </p:spTree>
    <p:extLst>
      <p:ext uri="{BB962C8B-B14F-4D97-AF65-F5344CB8AC3E}">
        <p14:creationId xmlns:p14="http://schemas.microsoft.com/office/powerpoint/2010/main" val="13964502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2.xml"/><Relationship Id="rId5" Type="http://schemas.openxmlformats.org/officeDocument/2006/relationships/image" Target="../media/image6.tiff"/><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Master" Target="../slideMasters/slideMaster2.xml"/><Relationship Id="rId4" Type="http://schemas.openxmlformats.org/officeDocument/2006/relationships/image" Target="../media/image6.tif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2573079"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718152"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BUSINESS</a:t>
            </a:r>
            <a:r>
              <a:rPr lang="en-US" sz="1200" b="1" i="0" baseline="0" dirty="0">
                <a:solidFill>
                  <a:schemeClr val="bg1"/>
                </a:solidFill>
                <a:latin typeface="Arial" charset="0"/>
                <a:ea typeface="Arial" charset="0"/>
                <a:cs typeface="Arial" charset="0"/>
              </a:rPr>
              <a:t> ACUMEN</a:t>
            </a:r>
            <a:endParaRPr lang="en-US" sz="1200" b="1" i="0" dirty="0">
              <a:solidFill>
                <a:schemeClr val="bg1"/>
              </a:solidFill>
              <a:latin typeface="Arial" charset="0"/>
              <a:ea typeface="Arial" charset="0"/>
              <a:cs typeface="Arial" charset="0"/>
            </a:endParaRP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5" name="Picture 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63558" y="314711"/>
            <a:ext cx="295511" cy="269125"/>
          </a:xfrm>
          <a:prstGeom prst="rect">
            <a:avLst/>
          </a:prstGeom>
        </p:spPr>
      </p:pic>
    </p:spTree>
    <p:extLst>
      <p:ext uri="{BB962C8B-B14F-4D97-AF65-F5344CB8AC3E}">
        <p14:creationId xmlns:p14="http://schemas.microsoft.com/office/powerpoint/2010/main" val="44479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ext uri="{D42A27DB-BD31-4B8C-83A1-F6EECF244321}">
                <p14:modId xmlns:p14="http://schemas.microsoft.com/office/powerpoint/2010/main" val="1980639196"/>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57601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155678052"/>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661446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userDrawn="1">
            <p:extLst>
              <p:ext uri="{D42A27DB-BD31-4B8C-83A1-F6EECF244321}">
                <p14:modId xmlns:p14="http://schemas.microsoft.com/office/powerpoint/2010/main" val="218865619"/>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818618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userDrawn="1">
            <p:extLst>
              <p:ext uri="{D42A27DB-BD31-4B8C-83A1-F6EECF244321}">
                <p14:modId xmlns:p14="http://schemas.microsoft.com/office/powerpoint/2010/main" val="1876953180"/>
              </p:ext>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12522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ext uri="{D42A27DB-BD31-4B8C-83A1-F6EECF244321}">
                <p14:modId xmlns:p14="http://schemas.microsoft.com/office/powerpoint/2010/main" val="1741576009"/>
              </p:ext>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731738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2533707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p:nvSpPr>
        <p:spPr>
          <a:xfrm>
            <a:off x="0" y="228600"/>
            <a:ext cx="2573079"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663541" y="320935"/>
            <a:ext cx="1718152"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BUSINESS</a:t>
            </a:r>
            <a:r>
              <a:rPr lang="en-US" sz="1200" b="1" i="0" baseline="0" dirty="0">
                <a:solidFill>
                  <a:schemeClr val="bg1"/>
                </a:solidFill>
                <a:latin typeface="Arial" charset="0"/>
                <a:ea typeface="Arial" charset="0"/>
                <a:cs typeface="Arial" charset="0"/>
              </a:rPr>
              <a:t> ACUMEN</a:t>
            </a:r>
            <a:endParaRPr lang="en-US" sz="1200" b="1" i="0" dirty="0">
              <a:solidFill>
                <a:schemeClr val="bg1"/>
              </a:solidFill>
              <a:latin typeface="Arial" charset="0"/>
              <a:ea typeface="Arial" charset="0"/>
              <a:cs typeface="Arial" charset="0"/>
            </a:endParaRPr>
          </a:p>
        </p:txBody>
      </p:sp>
      <p:pic>
        <p:nvPicPr>
          <p:cNvPr id="12" name="Picture 11"/>
          <p:cNvPicPr>
            <a:picLocks noChangeAspect="1"/>
          </p:cNvPicPr>
          <p:nvPr/>
        </p:nvPicPr>
        <p:blipFill>
          <a:blip r:embed="rId3"/>
          <a:stretch>
            <a:fillRect/>
          </a:stretch>
        </p:blipFill>
        <p:spPr>
          <a:xfrm>
            <a:off x="320041" y="5198534"/>
            <a:ext cx="1466230" cy="8454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58" y="314711"/>
            <a:ext cx="295511" cy="269125"/>
          </a:xfrm>
          <a:prstGeom prst="rect">
            <a:avLst/>
          </a:prstGeom>
        </p:spPr>
      </p:pic>
      <p:pic>
        <p:nvPicPr>
          <p:cNvPr id="10" name="Picture 9"/>
          <p:cNvPicPr>
            <a:picLocks noChangeAspect="1"/>
          </p:cNvPicPr>
          <p:nvPr userDrawn="1"/>
        </p:nvPicPr>
        <p:blipFill>
          <a:blip r:embed="rId2"/>
          <a:stretch>
            <a:fillRect/>
          </a:stretch>
        </p:blipFill>
        <p:spPr>
          <a:xfrm>
            <a:off x="0" y="0"/>
            <a:ext cx="9144000" cy="4800600"/>
          </a:xfrm>
          <a:prstGeom prst="rect">
            <a:avLst/>
          </a:prstGeom>
        </p:spPr>
      </p:pic>
      <p:sp>
        <p:nvSpPr>
          <p:cNvPr id="11" name="Rectangle 10"/>
          <p:cNvSpPr/>
          <p:nvPr userDrawn="1"/>
        </p:nvSpPr>
        <p:spPr>
          <a:xfrm>
            <a:off x="0" y="228600"/>
            <a:ext cx="2573079"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userDrawn="1"/>
        </p:nvSpPr>
        <p:spPr>
          <a:xfrm>
            <a:off x="663541" y="320935"/>
            <a:ext cx="1718152"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BUSINESS</a:t>
            </a:r>
            <a:r>
              <a:rPr lang="en-US" sz="1200" b="1" i="0" baseline="0" dirty="0">
                <a:solidFill>
                  <a:schemeClr val="bg1"/>
                </a:solidFill>
                <a:latin typeface="Arial" charset="0"/>
                <a:ea typeface="Arial" charset="0"/>
                <a:cs typeface="Arial" charset="0"/>
              </a:rPr>
              <a:t> ACUMEN</a:t>
            </a:r>
            <a:endParaRPr lang="en-US" sz="1200" b="1" i="0" dirty="0">
              <a:solidFill>
                <a:schemeClr val="bg1"/>
              </a:solidFill>
              <a:latin typeface="Arial" charset="0"/>
              <a:ea typeface="Arial" charset="0"/>
              <a:cs typeface="Arial" charset="0"/>
            </a:endParaRPr>
          </a:p>
        </p:txBody>
      </p:sp>
      <p:pic>
        <p:nvPicPr>
          <p:cNvPr id="14" name="Picture 13"/>
          <p:cNvPicPr>
            <a:picLocks noChangeAspect="1"/>
          </p:cNvPicPr>
          <p:nvPr userDrawn="1"/>
        </p:nvPicPr>
        <p:blipFill>
          <a:blip r:embed="rId3"/>
          <a:stretch>
            <a:fillRect/>
          </a:stretch>
        </p:blipFill>
        <p:spPr>
          <a:xfrm>
            <a:off x="320041" y="5198534"/>
            <a:ext cx="1466230" cy="845462"/>
          </a:xfrm>
          <a:prstGeom prst="rect">
            <a:avLst/>
          </a:prstGeom>
        </p:spPr>
      </p:pic>
      <p:pic>
        <p:nvPicPr>
          <p:cNvPr id="15" name="Picture 14"/>
          <p:cNvPicPr>
            <a:picLocks noChangeAspect="1"/>
          </p:cNvPicPr>
          <p:nvPr userDrawn="1"/>
        </p:nvPicPr>
        <p:blipFill>
          <a:blip r:embed="rId5"/>
          <a:stretch>
            <a:fillRect/>
          </a:stretch>
        </p:blipFill>
        <p:spPr>
          <a:xfrm>
            <a:off x="320040" y="300220"/>
            <a:ext cx="320040" cy="320040"/>
          </a:xfrm>
          <a:prstGeom prst="rect">
            <a:avLst/>
          </a:prstGeom>
        </p:spPr>
      </p:pic>
    </p:spTree>
    <p:extLst>
      <p:ext uri="{BB962C8B-B14F-4D97-AF65-F5344CB8AC3E}">
        <p14:creationId xmlns:p14="http://schemas.microsoft.com/office/powerpoint/2010/main" val="963373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Divider ">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BUSINESS ACUMEN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77350" y="327484"/>
            <a:ext cx="789301" cy="718827"/>
          </a:xfrm>
          <a:prstGeom prst="rect">
            <a:avLst/>
          </a:prstGeom>
        </p:spPr>
      </p:pic>
      <p:sp>
        <p:nvSpPr>
          <p:cNvPr id="6" name="Rectangle 5"/>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BUSINESS ACUMEN</a:t>
            </a:r>
          </a:p>
        </p:txBody>
      </p:sp>
      <p:pic>
        <p:nvPicPr>
          <p:cNvPr id="8" name="Picture 7"/>
          <p:cNvPicPr>
            <a:picLocks noChangeAspect="1"/>
          </p:cNvPicPr>
          <p:nvPr userDrawn="1"/>
        </p:nvPicPr>
        <p:blipFill>
          <a:blip r:embed="rId3"/>
          <a:stretch>
            <a:fillRect/>
          </a:stretch>
        </p:blipFill>
        <p:spPr>
          <a:xfrm>
            <a:off x="4123944" y="195203"/>
            <a:ext cx="896112" cy="896112"/>
          </a:xfrm>
          <a:prstGeom prst="rect">
            <a:avLst/>
          </a:prstGeom>
        </p:spPr>
      </p:pic>
    </p:spTree>
    <p:extLst>
      <p:ext uri="{BB962C8B-B14F-4D97-AF65-F5344CB8AC3E}">
        <p14:creationId xmlns:p14="http://schemas.microsoft.com/office/powerpoint/2010/main" val="41283569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457259978"/>
      </p:ext>
    </p:extLst>
  </p:cSld>
  <p:clrMapOvr>
    <a:masterClrMapping/>
  </p:clrMapOvr>
  <p:extLst mod="1">
    <p:ext uri="{DCECCB84-F9BA-43D5-87BE-67443E8EF086}">
      <p15:sldGuideLst xmlns:p15="http://schemas.microsoft.com/office/powerpoint/2012/main">
        <p15:guide id="1" orient="horz" pos="384">
          <p15:clr>
            <a:srgbClr val="FBAE40"/>
          </p15:clr>
        </p15:guide>
        <p15:guide id="2" pos="288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3558210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BUSINESS ACUMEN</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77350" y="327484"/>
            <a:ext cx="789301" cy="718827"/>
          </a:xfrm>
          <a:prstGeom prst="rect">
            <a:avLst/>
          </a:prstGeom>
        </p:spPr>
      </p:pic>
    </p:spTree>
    <p:extLst>
      <p:ext uri="{BB962C8B-B14F-4D97-AF65-F5344CB8AC3E}">
        <p14:creationId xmlns:p14="http://schemas.microsoft.com/office/powerpoint/2010/main" val="1030011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395811902"/>
      </p:ext>
    </p:extLst>
  </p:cSld>
  <p:clrMapOvr>
    <a:masterClrMapping/>
  </p:clrMapOvr>
  <p:extLst mod="1">
    <p:ext uri="{DCECCB84-F9BA-43D5-87BE-67443E8EF086}">
      <p15:sldGuideLst xmlns:p15="http://schemas.microsoft.com/office/powerpoint/2012/main">
        <p15:guide id="1" orient="horz" pos="360">
          <p15:clr>
            <a:srgbClr val="FBAE40"/>
          </p15:clr>
        </p15:guide>
        <p15:guide id="2" pos="288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3022888018"/>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047937606"/>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3194409880"/>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3314473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7532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ar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25962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Pie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2" name="Chart 1"/>
          <p:cNvGraphicFramePr/>
          <p:nvPr>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268397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Donut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5" name="Chart 4"/>
          <p:cNvGraphicFramePr/>
          <p:nvPr>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18573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graphicFrame>
        <p:nvGraphicFramePr>
          <p:cNvPr id="4" name="Table 3"/>
          <p:cNvGraphicFramePr>
            <a:graphicFrameLocks noGrp="1"/>
          </p:cNvGraphicFramePr>
          <p:nvPr userDrawn="1">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91890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able of Contents">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40079" y="637191"/>
            <a:ext cx="7909560" cy="1143000"/>
          </a:xfrm>
          <a:prstGeom prst="rect">
            <a:avLst/>
          </a:prstGeom>
        </p:spPr>
        <p:txBody>
          <a:bodyPr anchor="b"/>
          <a:lstStyle>
            <a:lvl1pPr algn="l">
              <a:defRPr sz="3600">
                <a:solidFill>
                  <a:srgbClr val="888888"/>
                </a:solidFill>
              </a:defRPr>
            </a:lvl1pPr>
          </a:lstStyle>
          <a:p>
            <a:r>
              <a:rPr lang="en-US" dirty="0"/>
              <a:t>Table of Contents</a:t>
            </a:r>
          </a:p>
        </p:txBody>
      </p:sp>
      <p:sp>
        <p:nvSpPr>
          <p:cNvPr id="3" name="Subtitle 2"/>
          <p:cNvSpPr>
            <a:spLocks noGrp="1"/>
          </p:cNvSpPr>
          <p:nvPr>
            <p:ph type="subTitle" idx="1" hasCustomPrompt="1"/>
          </p:nvPr>
        </p:nvSpPr>
        <p:spPr>
          <a:xfrm>
            <a:off x="640080" y="1965960"/>
            <a:ext cx="7909560" cy="4114800"/>
          </a:xfrm>
          <a:prstGeom prst="rect">
            <a:avLst/>
          </a:prstGeom>
        </p:spPr>
        <p:txBody>
          <a:bodyPr anchor="t" anchorCtr="0"/>
          <a:lstStyle>
            <a:lvl1pPr marL="457200" indent="-457200" algn="l">
              <a:buAutoNum type="arabicPlain"/>
              <a:defRPr sz="2000" baseline="0">
                <a:solidFill>
                  <a:srgbClr val="494949"/>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Title Here</a:t>
            </a:r>
          </a:p>
          <a:p>
            <a:r>
              <a:rPr lang="en-US" dirty="0"/>
              <a:t>Title Here</a:t>
            </a:r>
          </a:p>
          <a:p>
            <a:r>
              <a:rPr lang="en-US" dirty="0"/>
              <a:t>Title Here</a:t>
            </a:r>
          </a:p>
          <a:p>
            <a:r>
              <a:rPr lang="en-US" dirty="0"/>
              <a:t>Title Here</a:t>
            </a:r>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84476826"/>
      </p:ext>
    </p:extLst>
  </p:cSld>
  <p:clrMapOvr>
    <a:masterClrMapping/>
  </p:clrMapOvr>
  <p:extLst mod="1">
    <p:ext uri="{DCECCB84-F9BA-43D5-87BE-67443E8EF086}">
      <p15:sldGuideLst xmlns:p15="http://schemas.microsoft.com/office/powerpoint/2012/main">
        <p15:guide id="1" orient="horz" pos="384" userDrawn="1">
          <p15:clr>
            <a:srgbClr val="FBAE40"/>
          </p15:clr>
        </p15:guide>
        <p15:guide id="2" pos="288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10908697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4800600"/>
          </a:xfrm>
          <a:prstGeom prst="rect">
            <a:avLst/>
          </a:prstGeom>
        </p:spPr>
      </p:pic>
      <p:sp>
        <p:nvSpPr>
          <p:cNvPr id="2" name="Title 1"/>
          <p:cNvSpPr>
            <a:spLocks noGrp="1"/>
          </p:cNvSpPr>
          <p:nvPr>
            <p:ph type="title"/>
          </p:nvPr>
        </p:nvSpPr>
        <p:spPr>
          <a:xfrm>
            <a:off x="1905000" y="5198534"/>
            <a:ext cx="6858000" cy="795866"/>
          </a:xfrm>
          <a:prstGeom prst="rect">
            <a:avLst/>
          </a:prstGeom>
        </p:spPr>
        <p:txBody>
          <a:bodyPr/>
          <a:lstStyle>
            <a:lvl1pPr algn="r">
              <a:defRPr sz="3000">
                <a:solidFill>
                  <a:srgbClr val="888888"/>
                </a:solidFill>
              </a:defRPr>
            </a:lvl1pPr>
          </a:lstStyle>
          <a:p>
            <a:r>
              <a:rPr lang="en-US"/>
              <a:t>Click to edit Master title style</a:t>
            </a:r>
            <a:endParaRPr lang="en-US" dirty="0"/>
          </a:p>
        </p:txBody>
      </p:sp>
      <p:sp>
        <p:nvSpPr>
          <p:cNvPr id="9" name="Text Placeholder 8"/>
          <p:cNvSpPr>
            <a:spLocks noGrp="1"/>
          </p:cNvSpPr>
          <p:nvPr>
            <p:ph type="body" sz="quarter" idx="10"/>
          </p:nvPr>
        </p:nvSpPr>
        <p:spPr>
          <a:xfrm>
            <a:off x="1905000" y="6104467"/>
            <a:ext cx="6858000" cy="576263"/>
          </a:xfrm>
          <a:prstGeom prst="rect">
            <a:avLst/>
          </a:prstGeom>
        </p:spPr>
        <p:txBody>
          <a:bodyPr/>
          <a:lstStyle>
            <a:lvl1pPr algn="r">
              <a:lnSpc>
                <a:spcPct val="80000"/>
              </a:lnSpc>
              <a:defRPr sz="1600" baseline="0">
                <a:solidFill>
                  <a:schemeClr val="tx1"/>
                </a:solidFill>
              </a:defRPr>
            </a:lvl1pPr>
            <a:lvl2pPr algn="r">
              <a:defRPr/>
            </a:lvl2pPr>
          </a:lstStyle>
          <a:p>
            <a:pPr lvl="0"/>
            <a:r>
              <a:rPr lang="en-US"/>
              <a:t>Click to edit Master text styles</a:t>
            </a:r>
          </a:p>
        </p:txBody>
      </p:sp>
      <p:sp>
        <p:nvSpPr>
          <p:cNvPr id="3" name="Rectangle 2"/>
          <p:cNvSpPr/>
          <p:nvPr userDrawn="1"/>
        </p:nvSpPr>
        <p:spPr>
          <a:xfrm>
            <a:off x="0" y="228600"/>
            <a:ext cx="2573079" cy="448733"/>
          </a:xfrm>
          <a:prstGeom prst="rect">
            <a:avLst/>
          </a:prstGeom>
          <a:solidFill>
            <a:srgbClr val="005695"/>
          </a:solidFill>
          <a:ln>
            <a:noFill/>
          </a:ln>
          <a:effectLst>
            <a:outerShdw blurRad="38100" dist="25400" dir="2700000" algn="tl"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663541" y="320935"/>
            <a:ext cx="1718152" cy="276999"/>
          </a:xfrm>
          <a:prstGeom prst="rect">
            <a:avLst/>
          </a:prstGeom>
          <a:noFill/>
        </p:spPr>
        <p:txBody>
          <a:bodyPr wrap="square" rtlCol="0">
            <a:spAutoFit/>
          </a:bodyPr>
          <a:lstStyle/>
          <a:p>
            <a:pPr algn="l"/>
            <a:r>
              <a:rPr lang="en-US" sz="1200" b="1" i="0" dirty="0">
                <a:solidFill>
                  <a:schemeClr val="bg1"/>
                </a:solidFill>
                <a:latin typeface="Arial" charset="0"/>
                <a:ea typeface="Arial" charset="0"/>
                <a:cs typeface="Arial" charset="0"/>
              </a:rPr>
              <a:t>BUSINESS</a:t>
            </a:r>
            <a:r>
              <a:rPr lang="en-US" sz="1200" b="1" i="0" baseline="0" dirty="0">
                <a:solidFill>
                  <a:schemeClr val="bg1"/>
                </a:solidFill>
                <a:latin typeface="Arial" charset="0"/>
                <a:ea typeface="Arial" charset="0"/>
                <a:cs typeface="Arial" charset="0"/>
              </a:rPr>
              <a:t> ACUMEN</a:t>
            </a:r>
            <a:endParaRPr lang="en-US" sz="1200" b="1" i="0" dirty="0">
              <a:solidFill>
                <a:schemeClr val="bg1"/>
              </a:solidFill>
              <a:latin typeface="Arial" charset="0"/>
              <a:ea typeface="Arial" charset="0"/>
              <a:cs typeface="Arial" charset="0"/>
            </a:endParaRPr>
          </a:p>
        </p:txBody>
      </p:sp>
      <p:pic>
        <p:nvPicPr>
          <p:cNvPr id="12" name="Picture 11"/>
          <p:cNvPicPr>
            <a:picLocks noChangeAspect="1"/>
          </p:cNvPicPr>
          <p:nvPr userDrawn="1"/>
        </p:nvPicPr>
        <p:blipFill>
          <a:blip r:embed="rId3"/>
          <a:stretch>
            <a:fillRect/>
          </a:stretch>
        </p:blipFill>
        <p:spPr>
          <a:xfrm>
            <a:off x="320041" y="5198534"/>
            <a:ext cx="1466230" cy="845462"/>
          </a:xfrm>
          <a:prstGeom prst="rect">
            <a:avLst/>
          </a:prstGeom>
        </p:spPr>
      </p:pic>
      <p:pic>
        <p:nvPicPr>
          <p:cNvPr id="6" name="Picture 5"/>
          <p:cNvPicPr>
            <a:picLocks noChangeAspect="1"/>
          </p:cNvPicPr>
          <p:nvPr userDrawn="1"/>
        </p:nvPicPr>
        <p:blipFill>
          <a:blip r:embed="rId4"/>
          <a:stretch>
            <a:fillRect/>
          </a:stretch>
        </p:blipFill>
        <p:spPr>
          <a:xfrm>
            <a:off x="320040" y="300220"/>
            <a:ext cx="320040" cy="320040"/>
          </a:xfrm>
          <a:prstGeom prst="rect">
            <a:avLst/>
          </a:prstGeom>
        </p:spPr>
      </p:pic>
    </p:spTree>
    <p:extLst>
      <p:ext uri="{BB962C8B-B14F-4D97-AF65-F5344CB8AC3E}">
        <p14:creationId xmlns:p14="http://schemas.microsoft.com/office/powerpoint/2010/main" val="6278501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Divider ">
    <p:spTree>
      <p:nvGrpSpPr>
        <p:cNvPr id="1" name=""/>
        <p:cNvGrpSpPr/>
        <p:nvPr/>
      </p:nvGrpSpPr>
      <p:grpSpPr>
        <a:xfrm>
          <a:off x="0" y="0"/>
          <a:ext cx="0" cy="0"/>
          <a:chOff x="0" y="0"/>
          <a:chExt cx="0" cy="0"/>
        </a:xfrm>
      </p:grpSpPr>
      <p:sp>
        <p:nvSpPr>
          <p:cNvPr id="2" name="Rectangle 1"/>
          <p:cNvSpPr/>
          <p:nvPr userDrawn="1"/>
        </p:nvSpPr>
        <p:spPr>
          <a:xfrm>
            <a:off x="0" y="0"/>
            <a:ext cx="9144000" cy="6858000"/>
          </a:xfrm>
          <a:prstGeom prst="rect">
            <a:avLst/>
          </a:prstGeom>
          <a:solidFill>
            <a:srgbClr val="EF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hasCustomPrompt="1"/>
          </p:nvPr>
        </p:nvSpPr>
        <p:spPr>
          <a:xfrm>
            <a:off x="512234" y="1775637"/>
            <a:ext cx="8119533" cy="4218763"/>
          </a:xfrm>
          <a:prstGeom prst="rect">
            <a:avLst/>
          </a:prstGeom>
        </p:spPr>
        <p:txBody>
          <a:bodyPr anchor="ctr"/>
          <a:lstStyle>
            <a:lvl1pPr algn="ctr">
              <a:defRPr sz="4800">
                <a:solidFill>
                  <a:srgbClr val="888888"/>
                </a:solidFill>
              </a:defRPr>
            </a:lvl1pPr>
          </a:lstStyle>
          <a:p>
            <a:r>
              <a:rPr lang="en-US" dirty="0"/>
              <a:t>Dividing Slide Name</a:t>
            </a:r>
          </a:p>
        </p:txBody>
      </p:sp>
      <p:sp>
        <p:nvSpPr>
          <p:cNvPr id="11" name="TextBox 10"/>
          <p:cNvSpPr txBox="1"/>
          <p:nvPr userDrawn="1"/>
        </p:nvSpPr>
        <p:spPr>
          <a:xfrm>
            <a:off x="2997200" y="1153434"/>
            <a:ext cx="3149600" cy="276999"/>
          </a:xfrm>
          <a:prstGeom prst="rect">
            <a:avLst/>
          </a:prstGeom>
          <a:noFill/>
        </p:spPr>
        <p:txBody>
          <a:bodyPr wrap="square" rtlCol="0">
            <a:spAutoFit/>
          </a:bodyPr>
          <a:lstStyle/>
          <a:p>
            <a:pPr algn="ctr"/>
            <a:r>
              <a:rPr lang="en-US" sz="1200" b="1" i="0" dirty="0">
                <a:solidFill>
                  <a:srgbClr val="888888"/>
                </a:solidFill>
                <a:latin typeface="Arial" charset="0"/>
                <a:ea typeface="Arial" charset="0"/>
                <a:cs typeface="Arial" charset="0"/>
              </a:rPr>
              <a:t>BUSINESS ACUMEN</a:t>
            </a:r>
          </a:p>
        </p:txBody>
      </p:sp>
      <p:pic>
        <p:nvPicPr>
          <p:cNvPr id="3" name="Picture 2"/>
          <p:cNvPicPr>
            <a:picLocks noChangeAspect="1"/>
          </p:cNvPicPr>
          <p:nvPr userDrawn="1"/>
        </p:nvPicPr>
        <p:blipFill>
          <a:blip r:embed="rId2"/>
          <a:stretch>
            <a:fillRect/>
          </a:stretch>
        </p:blipFill>
        <p:spPr>
          <a:xfrm>
            <a:off x="4123944" y="195203"/>
            <a:ext cx="896112" cy="896112"/>
          </a:xfrm>
          <a:prstGeom prst="rect">
            <a:avLst/>
          </a:prstGeom>
        </p:spPr>
      </p:pic>
    </p:spTree>
    <p:extLst>
      <p:ext uri="{BB962C8B-B14F-4D97-AF65-F5344CB8AC3E}">
        <p14:creationId xmlns:p14="http://schemas.microsoft.com/office/powerpoint/2010/main" val="3853075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31336737"/>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3092500185"/>
      </p:ext>
    </p:extLst>
  </p:cSld>
  <p:clrMapOvr>
    <a:masterClrMapping/>
  </p:clrMapOvr>
  <p:extLst mod="1">
    <p:ext uri="{DCECCB84-F9BA-43D5-87BE-67443E8EF086}">
      <p15:sldGuideLst xmlns:p15="http://schemas.microsoft.com/office/powerpoint/2012/main">
        <p15:guide id="1" orient="horz" pos="1008">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olumn Chart Gu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graphicFrame>
        <p:nvGraphicFramePr>
          <p:cNvPr id="10" name="Chart 9"/>
          <p:cNvGraphicFramePr/>
          <p:nvPr userDrawn="1">
            <p:extLst/>
          </p:nvPr>
        </p:nvGraphicFramePr>
        <p:xfrm>
          <a:off x="1524000" y="1397000"/>
          <a:ext cx="6096000" cy="4064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58243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able Guid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graphicFrame>
        <p:nvGraphicFramePr>
          <p:cNvPr id="6" name="Table 5"/>
          <p:cNvGraphicFramePr>
            <a:graphicFrameLocks noGrp="1"/>
          </p:cNvGraphicFramePr>
          <p:nvPr userDrawn="1">
            <p:extLst/>
          </p:nvPr>
        </p:nvGraphicFramePr>
        <p:xfrm>
          <a:off x="863601" y="1397000"/>
          <a:ext cx="7569198" cy="1483360"/>
        </p:xfrm>
        <a:graphic>
          <a:graphicData uri="http://schemas.openxmlformats.org/drawingml/2006/table">
            <a:tbl>
              <a:tblPr firstRow="1" bandRow="1">
                <a:tableStyleId>{68D230F3-CF80-4859-8CE7-A43EE81993B5}</a:tableStyleId>
              </a:tblPr>
              <a:tblGrid>
                <a:gridCol w="2523066">
                  <a:extLst>
                    <a:ext uri="{9D8B030D-6E8A-4147-A177-3AD203B41FA5}">
                      <a16:colId xmlns:a16="http://schemas.microsoft.com/office/drawing/2014/main" val="20000"/>
                    </a:ext>
                  </a:extLst>
                </a:gridCol>
                <a:gridCol w="2523066">
                  <a:extLst>
                    <a:ext uri="{9D8B030D-6E8A-4147-A177-3AD203B41FA5}">
                      <a16:colId xmlns:a16="http://schemas.microsoft.com/office/drawing/2014/main" val="20001"/>
                    </a:ext>
                  </a:extLst>
                </a:gridCol>
                <a:gridCol w="2523066">
                  <a:extLst>
                    <a:ext uri="{9D8B030D-6E8A-4147-A177-3AD203B41FA5}">
                      <a16:colId xmlns:a16="http://schemas.microsoft.com/office/drawing/2014/main" val="20002"/>
                    </a:ext>
                  </a:extLst>
                </a:gridCol>
              </a:tblGrid>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370840">
                <a:tc>
                  <a:txBody>
                    <a:bodyPr/>
                    <a:lstStyle/>
                    <a:p>
                      <a:endParaRPr lang="en-US" dirty="0">
                        <a:ln>
                          <a:solidFill>
                            <a:sysClr val="windowText" lastClr="000000"/>
                          </a:solidFill>
                        </a:ln>
                      </a:endParaRPr>
                    </a:p>
                  </a:txBody>
                  <a:tcPr>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tcPr>
                </a:tc>
                <a:tc>
                  <a:txBody>
                    <a:bodyPr/>
                    <a:lstStyle/>
                    <a:p>
                      <a:endParaRPr lang="en-US" dirty="0">
                        <a:ln>
                          <a:solidFill>
                            <a:sysClr val="windowText" lastClr="000000"/>
                          </a:solidFill>
                        </a:ln>
                      </a:endParaRPr>
                    </a:p>
                  </a:txBody>
                  <a:tcPr>
                    <a:lnL w="3175"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5985491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p>
            <a:r>
              <a:rPr lang="en-US"/>
              <a:t>Click to edit Master title style</a:t>
            </a:r>
          </a:p>
        </p:txBody>
      </p:sp>
      <p:sp>
        <p:nvSpPr>
          <p:cNvPr id="3" name="Slide Number Placeholder 2"/>
          <p:cNvSpPr>
            <a:spLocks noGrp="1"/>
          </p:cNvSpPr>
          <p:nvPr>
            <p:ph type="sldNum" sz="quarter" idx="10"/>
          </p:nvPr>
        </p:nvSpPr>
        <p:spPr/>
        <p:txBody>
          <a:bodyPr/>
          <a:lstStyle/>
          <a:p>
            <a:fld id="{506414DB-A8E4-F441-AE2B-1CF7F6F991BF}" type="slidenum">
              <a:rPr lang="en-US" smtClean="0"/>
              <a:t>‹#›</a:t>
            </a:fld>
            <a:endParaRPr lang="en-US" dirty="0"/>
          </a:p>
        </p:txBody>
      </p:sp>
      <p:sp>
        <p:nvSpPr>
          <p:cNvPr id="5" name="Chart Placeholder 4"/>
          <p:cNvSpPr>
            <a:spLocks noGrp="1"/>
          </p:cNvSpPr>
          <p:nvPr>
            <p:ph type="chart" sz="quarter" idx="11"/>
          </p:nvPr>
        </p:nvSpPr>
        <p:spPr>
          <a:xfrm>
            <a:off x="640080" y="1965960"/>
            <a:ext cx="7909560" cy="4114800"/>
          </a:xfrm>
          <a:prstGeom prst="rect">
            <a:avLst/>
          </a:prstGeom>
        </p:spPr>
        <p:txBody>
          <a:bodyPr/>
          <a:lstStyle/>
          <a:p>
            <a:r>
              <a:rPr lang="en-US" dirty="0"/>
              <a:t>Click icon to add chart</a:t>
            </a:r>
          </a:p>
        </p:txBody>
      </p:sp>
    </p:spTree>
    <p:extLst>
      <p:ext uri="{BB962C8B-B14F-4D97-AF65-F5344CB8AC3E}">
        <p14:creationId xmlns:p14="http://schemas.microsoft.com/office/powerpoint/2010/main" val="2193277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53956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Head/Body - 1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anchor="t" anchorCtr="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marL="0" marR="0" lvl="0" indent="0" algn="l" defTabSz="685800" rtl="0" eaLnBrk="1" fontAlgn="auto" latinLnBrk="0" hangingPunct="1">
              <a:lnSpc>
                <a:spcPct val="100000"/>
              </a:lnSpc>
              <a:spcBef>
                <a:spcPts val="750"/>
              </a:spcBef>
              <a:spcAft>
                <a:spcPts val="600"/>
              </a:spcAft>
              <a:buClrTx/>
              <a:buSzTx/>
              <a:buFont typeface="Arial"/>
              <a:buNone/>
              <a:tabLst/>
              <a:defRPr/>
            </a:pPr>
            <a:endParaRPr lang="en-US" dirty="0"/>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1175204161"/>
      </p:ext>
    </p:extLst>
  </p:cSld>
  <p:clrMapOvr>
    <a:masterClrMapping/>
  </p:clrMapOvr>
  <p:extLst mod="1">
    <p:ext uri="{DCECCB84-F9BA-43D5-87BE-67443E8EF086}">
      <p15:sldGuideLst xmlns:p15="http://schemas.microsoft.com/office/powerpoint/2012/main">
        <p15:guide id="1" orient="horz" pos="3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Head/Body - 2 column">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idx="1" hasCustomPrompt="1"/>
          </p:nvPr>
        </p:nvSpPr>
        <p:spPr>
          <a:xfrm>
            <a:off x="640080" y="1965960"/>
            <a:ext cx="7909560" cy="4114800"/>
          </a:xfrm>
          <a:prstGeom prst="rect">
            <a:avLst/>
          </a:prstGeom>
        </p:spPr>
        <p:txBody>
          <a:bodyPr numCol="2" spcCol="365760"/>
          <a:lstStyle>
            <a:lvl1pPr marL="0" marR="0" indent="0" algn="l" defTabSz="685800" rtl="0" eaLnBrk="1" fontAlgn="auto" latinLnBrk="0" hangingPunct="1">
              <a:lnSpc>
                <a:spcPct val="100000"/>
              </a:lnSpc>
              <a:spcBef>
                <a:spcPts val="750"/>
              </a:spcBef>
              <a:spcAft>
                <a:spcPts val="600"/>
              </a:spcAft>
              <a:buClrTx/>
              <a:buSzTx/>
              <a:buFont typeface="Arial"/>
              <a:buNone/>
              <a:tabLst/>
              <a:defRPr baseline="0">
                <a:solidFill>
                  <a:srgbClr val="494949"/>
                </a:solidFill>
              </a:defRPr>
            </a:lvl1pPr>
          </a:lstStyle>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Click to edit Master text styles.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 Placeholder text goes here. Placeholder text goes here.</a:t>
            </a:r>
          </a:p>
          <a:p>
            <a:pPr marL="0" marR="0" lvl="0" indent="0" algn="l" defTabSz="685800" rtl="0" eaLnBrk="1" fontAlgn="auto" latinLnBrk="0" hangingPunct="1">
              <a:lnSpc>
                <a:spcPct val="100000"/>
              </a:lnSpc>
              <a:spcBef>
                <a:spcPts val="750"/>
              </a:spcBef>
              <a:spcAft>
                <a:spcPts val="600"/>
              </a:spcAft>
              <a:buClrTx/>
              <a:buSzTx/>
              <a:buFont typeface="Arial"/>
              <a:buNone/>
              <a:tabLst/>
              <a:defRPr/>
            </a:pPr>
            <a:r>
              <a:rPr lang="en-US" dirty="0"/>
              <a:t>Placeholder text goes here. Placeholder text goes here. Placeholder text goes here.</a:t>
            </a:r>
          </a:p>
          <a:p>
            <a:pPr lvl="0"/>
            <a:r>
              <a:rPr lang="en-US" dirty="0"/>
              <a:t> </a:t>
            </a:r>
          </a:p>
          <a:p>
            <a:pPr lvl="0"/>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7351678"/>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3-level bullets">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p:nvPr>
        </p:nvSpPr>
        <p:spPr>
          <a:xfrm>
            <a:off x="640080" y="1965960"/>
            <a:ext cx="7909560" cy="4114800"/>
          </a:xfrm>
          <a:prstGeom prst="rect">
            <a:avLst/>
          </a:prstGeom>
        </p:spPr>
        <p:txBody>
          <a:bodyPr/>
          <a:lstStyle>
            <a:lvl1pPr marL="285750" indent="-285750">
              <a:buFont typeface="Arial" charset="0"/>
              <a:buChar char="•"/>
              <a:defRPr>
                <a:solidFill>
                  <a:srgbClr val="494949"/>
                </a:solidFill>
              </a:defRPr>
            </a:lvl1pPr>
            <a:lvl2pPr marL="628650" indent="-285750">
              <a:buFont typeface="Arial" charset="0"/>
              <a:buChar char="•"/>
              <a:defRPr>
                <a:solidFill>
                  <a:srgbClr val="494949"/>
                </a:solidFill>
              </a:defRPr>
            </a:lvl2pPr>
            <a:lvl3pPr marL="971550" indent="-285750">
              <a:buFont typeface="Arial" charset="0"/>
              <a:buChar char="•"/>
              <a:defRPr>
                <a:solidFill>
                  <a:srgbClr val="494949"/>
                </a:solidFill>
              </a:defRPr>
            </a:lvl3pPr>
            <a:lvl4pPr marL="1200150" indent="-171450">
              <a:buFont typeface="Arial" charset="0"/>
              <a:buChar char="•"/>
              <a:defRPr/>
            </a:lvl4pPr>
            <a:lvl5pPr marL="1543050" indent="-171450">
              <a:buFont typeface="Arial" charset="0"/>
              <a:buChar char="•"/>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68679564"/>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Numbered Lis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78"/>
            <a:ext cx="7909560" cy="1143000"/>
          </a:xfrm>
          <a:prstGeom prst="rect">
            <a:avLst/>
          </a:prstGeom>
        </p:spPr>
        <p:txBody>
          <a:bodyPr anchor="b" anchorCtr="0"/>
          <a:lstStyle>
            <a:lvl1pPr>
              <a:lnSpc>
                <a:spcPct val="80000"/>
              </a:lnSpc>
              <a:defRPr sz="3600">
                <a:solidFill>
                  <a:srgbClr val="888888"/>
                </a:solidFill>
              </a:defRPr>
            </a:lvl1p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506414DB-A8E4-F441-AE2B-1CF7F6F991BF}" type="slidenum">
              <a:rPr lang="en-US" smtClean="0"/>
              <a:t>‹#›</a:t>
            </a:fld>
            <a:endParaRPr lang="en-US" dirty="0"/>
          </a:p>
        </p:txBody>
      </p:sp>
      <p:sp>
        <p:nvSpPr>
          <p:cNvPr id="7" name="Text Placeholder 6"/>
          <p:cNvSpPr>
            <a:spLocks noGrp="1"/>
          </p:cNvSpPr>
          <p:nvPr>
            <p:ph type="body" sz="quarter" idx="13" hasCustomPrompt="1"/>
          </p:nvPr>
        </p:nvSpPr>
        <p:spPr>
          <a:xfrm>
            <a:off x="640080" y="1965960"/>
            <a:ext cx="7909560" cy="4114800"/>
          </a:xfrm>
          <a:prstGeom prst="rect">
            <a:avLst/>
          </a:prstGeom>
        </p:spPr>
        <p:txBody>
          <a:bodyPr/>
          <a:lstStyle>
            <a:lvl1pPr marL="342900" indent="-342900">
              <a:buFont typeface="+mj-lt"/>
              <a:buAutoNum type="arabicPeriod"/>
              <a:defRPr baseline="0">
                <a:solidFill>
                  <a:srgbClr val="494949"/>
                </a:solidFill>
              </a:defRPr>
            </a:lvl1pPr>
            <a:lvl2pPr marL="628650" indent="-285750">
              <a:buFont typeface="Arial" charset="0"/>
              <a:buChar char="•"/>
              <a:defRPr/>
            </a:lvl2pPr>
            <a:lvl3pPr marL="971550" indent="-285750">
              <a:buFont typeface="Arial" charset="0"/>
              <a:buChar char="•"/>
              <a:defRPr/>
            </a:lvl3pPr>
            <a:lvl4pPr marL="1200150" indent="-171450">
              <a:buFont typeface="Arial" charset="0"/>
              <a:buChar char="•"/>
              <a:defRPr/>
            </a:lvl4pPr>
            <a:lvl5pPr marL="1543050" indent="-171450">
              <a:buFont typeface="Arial" charset="0"/>
              <a:buChar char="•"/>
              <a:defRPr/>
            </a:lvl5pPr>
          </a:lstStyle>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a:p>
            <a:pPr marL="342900" marR="0" lvl="0" indent="-342900" algn="l" defTabSz="685800" rtl="0" eaLnBrk="1" fontAlgn="auto" latinLnBrk="0" hangingPunct="1">
              <a:lnSpc>
                <a:spcPct val="100000"/>
              </a:lnSpc>
              <a:spcBef>
                <a:spcPts val="750"/>
              </a:spcBef>
              <a:spcAft>
                <a:spcPts val="0"/>
              </a:spcAft>
              <a:buClrTx/>
              <a:buSzTx/>
              <a:tabLst/>
              <a:defRPr/>
            </a:pPr>
            <a:r>
              <a:rPr lang="en-US" dirty="0"/>
              <a:t>Numbered bullets here.</a:t>
            </a:r>
          </a:p>
        </p:txBody>
      </p:sp>
    </p:spTree>
    <p:extLst>
      <p:ext uri="{BB962C8B-B14F-4D97-AF65-F5344CB8AC3E}">
        <p14:creationId xmlns:p14="http://schemas.microsoft.com/office/powerpoint/2010/main" val="1763524905"/>
      </p:ext>
    </p:extLst>
  </p:cSld>
  <p:clrMapOvr>
    <a:masterClrMapping/>
  </p:clrMapOvr>
  <p:extLst mod="1">
    <p:ext uri="{DCECCB84-F9BA-43D5-87BE-67443E8EF086}">
      <p15:sldGuideLst xmlns:p15="http://schemas.microsoft.com/office/powerpoint/2012/main">
        <p15:guide id="1" orient="horz" pos="1008"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Head/Double content">
    <p:spTree>
      <p:nvGrpSpPr>
        <p:cNvPr id="1" name=""/>
        <p:cNvGrpSpPr/>
        <p:nvPr/>
      </p:nvGrpSpPr>
      <p:grpSpPr>
        <a:xfrm>
          <a:off x="0" y="0"/>
          <a:ext cx="0" cy="0"/>
          <a:chOff x="0" y="0"/>
          <a:chExt cx="0" cy="0"/>
        </a:xfrm>
      </p:grpSpPr>
      <p:sp>
        <p:nvSpPr>
          <p:cNvPr id="2" name="Title 1"/>
          <p:cNvSpPr>
            <a:spLocks noGrp="1"/>
          </p:cNvSpPr>
          <p:nvPr>
            <p:ph type="title"/>
          </p:nvPr>
        </p:nvSpPr>
        <p:spPr>
          <a:xfrm>
            <a:off x="640080" y="640080"/>
            <a:ext cx="7909560" cy="1143000"/>
          </a:xfrm>
          <a:prstGeom prst="rect">
            <a:avLst/>
          </a:prstGeom>
        </p:spPr>
        <p:txBody>
          <a:bodyPr anchor="b" anchorCtr="0"/>
          <a:lstStyle>
            <a:lvl1pPr>
              <a:defRPr sz="3600">
                <a:solidFill>
                  <a:srgbClr val="888888"/>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4008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63440" y="1965960"/>
            <a:ext cx="3886200" cy="4114800"/>
          </a:xfrm>
          <a:prstGeom prst="rect">
            <a:avLst/>
          </a:prstGeom>
        </p:spPr>
        <p:txBody>
          <a:bodyPr/>
          <a:lstStyle>
            <a:lvl1pPr>
              <a:defRPr>
                <a:solidFill>
                  <a:srgbClr val="494949"/>
                </a:solidFill>
              </a:defRPr>
            </a:lvl1pPr>
            <a:lvl2pPr>
              <a:defRPr>
                <a:solidFill>
                  <a:srgbClr val="494949"/>
                </a:solidFill>
              </a:defRPr>
            </a:lvl2pPr>
            <a:lvl3pPr>
              <a:defRPr>
                <a:solidFill>
                  <a:srgbClr val="494949"/>
                </a:solidFill>
              </a:defRPr>
            </a:lvl3pPr>
          </a:lstStyle>
          <a:p>
            <a:pPr lvl="0"/>
            <a:r>
              <a:rPr lang="en-US"/>
              <a:t>Click to edit Master text styles</a:t>
            </a:r>
          </a:p>
          <a:p>
            <a:pPr lvl="1"/>
            <a:r>
              <a:rPr lang="en-US"/>
              <a:t>Second level</a:t>
            </a:r>
          </a:p>
          <a:p>
            <a:pPr lvl="2"/>
            <a:r>
              <a:rPr lang="en-US"/>
              <a:t>Third level</a:t>
            </a:r>
          </a:p>
        </p:txBody>
      </p:sp>
      <p:sp>
        <p:nvSpPr>
          <p:cNvPr id="7" name="Slide Number Placeholder 6"/>
          <p:cNvSpPr>
            <a:spLocks noGrp="1"/>
          </p:cNvSpPr>
          <p:nvPr>
            <p:ph type="sldNum" sz="quarter" idx="12"/>
          </p:nvPr>
        </p:nvSpPr>
        <p:spPr/>
        <p:txBody>
          <a:bodyPr/>
          <a:lstStyle/>
          <a:p>
            <a:fld id="{506414DB-A8E4-F441-AE2B-1CF7F6F991BF}" type="slidenum">
              <a:rPr lang="en-US" smtClean="0"/>
              <a:t>‹#›</a:t>
            </a:fld>
            <a:endParaRPr lang="en-US" dirty="0"/>
          </a:p>
        </p:txBody>
      </p:sp>
    </p:spTree>
    <p:extLst>
      <p:ext uri="{BB962C8B-B14F-4D97-AF65-F5344CB8AC3E}">
        <p14:creationId xmlns:p14="http://schemas.microsoft.com/office/powerpoint/2010/main" val="6917819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image" Target="../media/image5.tiff"/><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image" Target="../media/image1.png"/><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theme" Target="../theme/theme2.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BUSINESS ACUMEN</a:t>
            </a:r>
          </a:p>
        </p:txBody>
      </p:sp>
      <p:sp>
        <p:nvSpPr>
          <p:cNvPr id="2" name="TextBox 1"/>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3" name="Picture 2"/>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653869" y="6415733"/>
            <a:ext cx="214811" cy="195631"/>
          </a:xfrm>
          <a:prstGeom prst="rect">
            <a:avLst/>
          </a:prstGeom>
        </p:spPr>
      </p:pic>
    </p:spTree>
    <p:extLst>
      <p:ext uri="{BB962C8B-B14F-4D97-AF65-F5344CB8AC3E}">
        <p14:creationId xmlns:p14="http://schemas.microsoft.com/office/powerpoint/2010/main" val="1437075805"/>
      </p:ext>
    </p:extLst>
  </p:cSld>
  <p:clrMap bg1="lt1" tx1="dk1" bg2="lt2" tx2="dk2" accent1="accent1" accent2="accent2" accent3="accent3" accent4="accent4" accent5="accent5" accent6="accent6" hlink="hlink" folHlink="folHlink"/>
  <p:sldLayoutIdLst>
    <p:sldLayoutId id="2147483680" r:id="rId1"/>
    <p:sldLayoutId id="2147483654" r:id="rId2"/>
    <p:sldLayoutId id="2147483649" r:id="rId3"/>
    <p:sldLayoutId id="2147483655" r:id="rId4"/>
    <p:sldLayoutId id="2147483650" r:id="rId5"/>
    <p:sldLayoutId id="2147483670" r:id="rId6"/>
    <p:sldLayoutId id="2147483671" r:id="rId7"/>
    <p:sldLayoutId id="2147483673" r:id="rId8"/>
    <p:sldLayoutId id="2147483674" r:id="rId9"/>
    <p:sldLayoutId id="2147483675" r:id="rId10"/>
    <p:sldLayoutId id="2147483676" r:id="rId11"/>
    <p:sldLayoutId id="2147483677" r:id="rId12"/>
    <p:sldLayoutId id="2147483678" r:id="rId13"/>
    <p:sldLayoutId id="2147483681" r:id="rId14"/>
    <p:sldLayoutId id="2147483682" r:id="rId15"/>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7357533" y="6441021"/>
            <a:ext cx="1183218" cy="228600"/>
          </a:xfrm>
          <a:prstGeom prst="rect">
            <a:avLst/>
          </a:prstGeom>
        </p:spPr>
        <p:txBody>
          <a:bodyPr vert="horz" lIns="91440" tIns="45720" rIns="91440" bIns="45720" rtlCol="0" anchor="ctr"/>
          <a:lstStyle>
            <a:lvl1pPr algn="r">
              <a:defRPr sz="900">
                <a:solidFill>
                  <a:schemeClr val="tx1">
                    <a:tint val="75000"/>
                  </a:schemeClr>
                </a:solidFill>
              </a:defRPr>
            </a:lvl1pPr>
          </a:lstStyle>
          <a:p>
            <a:fld id="{506414DB-A8E4-F441-AE2B-1CF7F6F991BF}" type="slidenum">
              <a:rPr lang="en-US" smtClean="0"/>
              <a:t>‹#›</a:t>
            </a:fld>
            <a:endParaRPr lang="en-US" dirty="0"/>
          </a:p>
        </p:txBody>
      </p:sp>
      <p:sp>
        <p:nvSpPr>
          <p:cNvPr id="7" name="Rectangle 6"/>
          <p:cNvSpPr/>
          <p:nvPr/>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829730" y="6441021"/>
            <a:ext cx="2286000" cy="215444"/>
          </a:xfrm>
          <a:prstGeom prst="rect">
            <a:avLst/>
          </a:prstGeom>
          <a:noFill/>
        </p:spPr>
        <p:txBody>
          <a:bodyPr wrap="square" rtlCol="0">
            <a:spAutoFit/>
          </a:bodyPr>
          <a:lstStyle/>
          <a:p>
            <a:r>
              <a:rPr lang="en-US" sz="800" dirty="0">
                <a:solidFill>
                  <a:srgbClr val="898989"/>
                </a:solidFill>
              </a:rPr>
              <a:t>BUSINESS ACUMEN</a:t>
            </a:r>
          </a:p>
        </p:txBody>
      </p:sp>
      <p:sp>
        <p:nvSpPr>
          <p:cNvPr id="2" name="TextBox 1"/>
          <p:cNvSpPr txBox="1"/>
          <p:nvPr/>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3" name="Picture 2"/>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53869" y="6415733"/>
            <a:ext cx="214811" cy="195631"/>
          </a:xfrm>
          <a:prstGeom prst="rect">
            <a:avLst/>
          </a:prstGeom>
        </p:spPr>
      </p:pic>
      <p:sp>
        <p:nvSpPr>
          <p:cNvPr id="9" name="Rectangle 8"/>
          <p:cNvSpPr/>
          <p:nvPr userDrawn="1"/>
        </p:nvSpPr>
        <p:spPr>
          <a:xfrm>
            <a:off x="0" y="0"/>
            <a:ext cx="914400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p:cNvSpPr txBox="1"/>
          <p:nvPr userDrawn="1"/>
        </p:nvSpPr>
        <p:spPr>
          <a:xfrm>
            <a:off x="829730" y="6441021"/>
            <a:ext cx="2286000" cy="215444"/>
          </a:xfrm>
          <a:prstGeom prst="rect">
            <a:avLst/>
          </a:prstGeom>
          <a:noFill/>
        </p:spPr>
        <p:txBody>
          <a:bodyPr wrap="square" rtlCol="0">
            <a:spAutoFit/>
          </a:bodyPr>
          <a:lstStyle/>
          <a:p>
            <a:r>
              <a:rPr lang="en-US" sz="800" dirty="0">
                <a:solidFill>
                  <a:srgbClr val="898989"/>
                </a:solidFill>
              </a:rPr>
              <a:t>BUSINESS ACUMEN</a:t>
            </a:r>
          </a:p>
        </p:txBody>
      </p:sp>
      <p:sp>
        <p:nvSpPr>
          <p:cNvPr id="11" name="TextBox 10"/>
          <p:cNvSpPr txBox="1"/>
          <p:nvPr userDrawn="1"/>
        </p:nvSpPr>
        <p:spPr>
          <a:xfrm>
            <a:off x="3031236" y="6441021"/>
            <a:ext cx="3081528" cy="228600"/>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bg1">
                    <a:lumMod val="50000"/>
                  </a:schemeClr>
                </a:solidFill>
              </a:rPr>
              <a:t>© 2016 SHRM. All rights reserved.</a:t>
            </a:r>
          </a:p>
          <a:p>
            <a:endParaRPr lang="en-US" dirty="0"/>
          </a:p>
        </p:txBody>
      </p:sp>
      <p:pic>
        <p:nvPicPr>
          <p:cNvPr id="12" name="Picture 11"/>
          <p:cNvPicPr>
            <a:picLocks noChangeAspect="1"/>
          </p:cNvPicPr>
          <p:nvPr userDrawn="1"/>
        </p:nvPicPr>
        <p:blipFill>
          <a:blip r:embed="rId25"/>
          <a:stretch>
            <a:fillRect/>
          </a:stretch>
        </p:blipFill>
        <p:spPr>
          <a:xfrm>
            <a:off x="640080" y="6415733"/>
            <a:ext cx="228600" cy="228600"/>
          </a:xfrm>
          <a:prstGeom prst="rect">
            <a:avLst/>
          </a:prstGeom>
        </p:spPr>
      </p:pic>
    </p:spTree>
    <p:extLst>
      <p:ext uri="{BB962C8B-B14F-4D97-AF65-F5344CB8AC3E}">
        <p14:creationId xmlns:p14="http://schemas.microsoft.com/office/powerpoint/2010/main" val="353974954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xStyles>
    <p:titleStyle>
      <a:lvl1pPr algn="l" defTabSz="685800" rtl="0" eaLnBrk="1" latinLnBrk="0" hangingPunct="1">
        <a:lnSpc>
          <a:spcPct val="80000"/>
        </a:lnSpc>
        <a:spcBef>
          <a:spcPct val="0"/>
        </a:spcBef>
        <a:buNone/>
        <a:defRPr sz="4200" b="1" i="0" kern="1200" baseline="0">
          <a:solidFill>
            <a:srgbClr val="A6A6A6"/>
          </a:solidFill>
          <a:latin typeface="Arial" charset="0"/>
          <a:ea typeface="+mj-ea"/>
          <a:cs typeface="+mj-cs"/>
        </a:defRPr>
      </a:lvl1pPr>
    </p:titleStyle>
    <p:bodyStyle>
      <a:lvl1pPr marL="0" marR="0" indent="0" algn="l" defTabSz="685800" rtl="0" eaLnBrk="1" fontAlgn="auto" latinLnBrk="0" hangingPunct="1">
        <a:lnSpc>
          <a:spcPct val="100000"/>
        </a:lnSpc>
        <a:spcBef>
          <a:spcPts val="750"/>
        </a:spcBef>
        <a:spcAft>
          <a:spcPts val="0"/>
        </a:spcAft>
        <a:buClrTx/>
        <a:buSzTx/>
        <a:buFont typeface="Arial"/>
        <a:buNone/>
        <a:tabLst/>
        <a:defRPr sz="1800" kern="1200" baseline="0">
          <a:solidFill>
            <a:srgbClr val="595959"/>
          </a:solidFill>
          <a:latin typeface="+mn-lt"/>
          <a:ea typeface="+mn-ea"/>
          <a:cs typeface="+mn-cs"/>
        </a:defRPr>
      </a:lvl1pPr>
      <a:lvl2pPr marL="342900" marR="0" indent="0" algn="l" defTabSz="685800" rtl="0" eaLnBrk="1" fontAlgn="auto" latinLnBrk="0" hangingPunct="1">
        <a:lnSpc>
          <a:spcPct val="90000"/>
        </a:lnSpc>
        <a:spcBef>
          <a:spcPts val="375"/>
        </a:spcBef>
        <a:spcAft>
          <a:spcPts val="0"/>
        </a:spcAft>
        <a:buClrTx/>
        <a:buSzTx/>
        <a:buFont typeface="Courier New" charset="0"/>
        <a:buNone/>
        <a:tabLst/>
        <a:defRPr sz="1800" kern="1200">
          <a:solidFill>
            <a:srgbClr val="595959"/>
          </a:solidFill>
          <a:latin typeface="+mn-lt"/>
          <a:ea typeface="+mn-ea"/>
          <a:cs typeface="+mn-cs"/>
        </a:defRPr>
      </a:lvl2pPr>
      <a:lvl3pPr marL="685800" indent="0" algn="l" defTabSz="685800" rtl="0" eaLnBrk="1" latinLnBrk="0" hangingPunct="1">
        <a:lnSpc>
          <a:spcPct val="90000"/>
        </a:lnSpc>
        <a:spcBef>
          <a:spcPts val="375"/>
        </a:spcBef>
        <a:buFont typeface="Arial" charset="0"/>
        <a:buNone/>
        <a:defRPr sz="1500" kern="1200">
          <a:solidFill>
            <a:srgbClr val="595959"/>
          </a:solidFill>
          <a:latin typeface="+mn-lt"/>
          <a:ea typeface="+mn-ea"/>
          <a:cs typeface="+mn-cs"/>
        </a:defRPr>
      </a:lvl3pPr>
      <a:lvl4pPr marL="1200150" indent="-171450" algn="l" defTabSz="685800" rtl="0" eaLnBrk="1" latinLnBrk="0" hangingPunct="1">
        <a:lnSpc>
          <a:spcPct val="90000"/>
        </a:lnSpc>
        <a:spcBef>
          <a:spcPts val="375"/>
        </a:spcBef>
        <a:buFont typeface="Courier New" charset="0"/>
        <a:buChar char="o"/>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Responding to Union Organizing</a:t>
            </a:r>
          </a:p>
        </p:txBody>
      </p:sp>
      <p:sp>
        <p:nvSpPr>
          <p:cNvPr id="3" name="Text Placeholder 2"/>
          <p:cNvSpPr>
            <a:spLocks noGrp="1"/>
          </p:cNvSpPr>
          <p:nvPr>
            <p:ph type="body" sz="quarter" idx="10"/>
          </p:nvPr>
        </p:nvSpPr>
        <p:spPr/>
        <p:txBody>
          <a:bodyPr/>
          <a:lstStyle/>
          <a:p>
            <a:r>
              <a:rPr lang="en-US" dirty="0"/>
              <a:t>October 2016</a:t>
            </a:r>
          </a:p>
        </p:txBody>
      </p:sp>
    </p:spTree>
    <p:extLst>
      <p:ext uri="{BB962C8B-B14F-4D97-AF65-F5344CB8AC3E}">
        <p14:creationId xmlns:p14="http://schemas.microsoft.com/office/powerpoint/2010/main" val="762179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Union Organizing Steps (cont.)</a:t>
            </a:r>
          </a:p>
        </p:txBody>
      </p:sp>
      <p:sp>
        <p:nvSpPr>
          <p:cNvPr id="20483" name="Content Placeholder 2"/>
          <p:cNvSpPr>
            <a:spLocks noGrp="1"/>
          </p:cNvSpPr>
          <p:nvPr>
            <p:ph idx="1"/>
          </p:nvPr>
        </p:nvSpPr>
        <p:spPr/>
        <p:txBody>
          <a:bodyPr/>
          <a:lstStyle/>
          <a:p>
            <a:pPr marL="285750" indent="-285750" eaLnBrk="1" hangingPunct="1">
              <a:buFont typeface="Arial" charset="0"/>
              <a:buChar char="•"/>
            </a:pPr>
            <a:r>
              <a:rPr lang="en-US" altLang="en-US" dirty="0"/>
              <a:t>Having a majority of employees sign union authorization cards: </a:t>
            </a:r>
          </a:p>
          <a:p>
            <a:pPr marL="628650" lvl="1" indent="-285750" eaLnBrk="1" hangingPunct="1">
              <a:lnSpc>
                <a:spcPct val="100000"/>
              </a:lnSpc>
              <a:buFont typeface="Wingdings" panose="05000000000000000000" pitchFamily="2" charset="2"/>
              <a:buChar char="ü"/>
            </a:pPr>
            <a:r>
              <a:rPr lang="en-US" altLang="en-US" dirty="0"/>
              <a:t>The goal is to have a sizeable majority sign.</a:t>
            </a:r>
          </a:p>
          <a:p>
            <a:pPr marL="628650" lvl="1" indent="-285750" eaLnBrk="1" hangingPunct="1">
              <a:lnSpc>
                <a:spcPct val="100000"/>
              </a:lnSpc>
              <a:buFont typeface="Wingdings" panose="05000000000000000000" pitchFamily="2" charset="2"/>
              <a:buChar char="ü"/>
            </a:pPr>
            <a:r>
              <a:rPr lang="en-US" altLang="en-US" dirty="0"/>
              <a:t>With 50% plus one employee, the union may ask the company to recognize the union without an election.</a:t>
            </a:r>
          </a:p>
          <a:p>
            <a:pPr marL="628650" lvl="1" indent="-285750" eaLnBrk="1" hangingPunct="1">
              <a:lnSpc>
                <a:spcPct val="100000"/>
              </a:lnSpc>
              <a:buFont typeface="Wingdings" panose="05000000000000000000" pitchFamily="2" charset="2"/>
              <a:buChar char="ü"/>
            </a:pPr>
            <a:r>
              <a:rPr lang="en-US" altLang="en-US" dirty="0"/>
              <a:t>If the company refuses to recognize the union without an election, the union submits the signed cards to petition the state or federal labor board to hold an election.</a:t>
            </a:r>
          </a:p>
          <a:p>
            <a:pPr lvl="1" eaLnBrk="1" hangingPunct="1">
              <a:buFont typeface="Arial" charset="0"/>
              <a:buNone/>
            </a:pPr>
            <a:endParaRPr lang="en-US" altLang="en-US" dirty="0"/>
          </a:p>
        </p:txBody>
      </p:sp>
      <p:sp>
        <p:nvSpPr>
          <p:cNvPr id="2048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F59EDEEF-E131-1341-9322-E7CBADA61A37}" type="slidenum">
              <a:rPr lang="en-US" altLang="en-US">
                <a:solidFill>
                  <a:srgbClr val="618DD1"/>
                </a:solidFill>
              </a:rPr>
              <a:pPr>
                <a:spcBef>
                  <a:spcPct val="0"/>
                </a:spcBef>
                <a:buFontTx/>
                <a:buNone/>
              </a:pPr>
              <a:t>10</a:t>
            </a:fld>
            <a:endParaRPr lang="en-US" altLang="en-US" dirty="0">
              <a:solidFill>
                <a:srgbClr val="618DD1"/>
              </a:solidFill>
            </a:endParaRPr>
          </a:p>
        </p:txBody>
      </p:sp>
    </p:spTree>
    <p:extLst>
      <p:ext uri="{BB962C8B-B14F-4D97-AF65-F5344CB8AC3E}">
        <p14:creationId xmlns:p14="http://schemas.microsoft.com/office/powerpoint/2010/main" val="19436042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Union Organizing Steps (cont.)</a:t>
            </a:r>
          </a:p>
        </p:txBody>
      </p:sp>
      <p:sp>
        <p:nvSpPr>
          <p:cNvPr id="22531" name="Content Placeholder 2"/>
          <p:cNvSpPr>
            <a:spLocks noGrp="1"/>
          </p:cNvSpPr>
          <p:nvPr>
            <p:ph idx="1"/>
          </p:nvPr>
        </p:nvSpPr>
        <p:spPr/>
        <p:txBody>
          <a:bodyPr/>
          <a:lstStyle/>
          <a:p>
            <a:pPr marL="285750" indent="-285750" eaLnBrk="1" hangingPunct="1">
              <a:buFont typeface="Arial" charset="0"/>
              <a:buChar char="•"/>
            </a:pPr>
            <a:r>
              <a:rPr lang="en-US" altLang="en-US" dirty="0"/>
              <a:t>Winning the union election:</a:t>
            </a:r>
          </a:p>
          <a:p>
            <a:pPr marL="628650" lvl="1" indent="-285750" eaLnBrk="1" hangingPunct="1">
              <a:buFont typeface="Wingdings" panose="05000000000000000000" pitchFamily="2" charset="2"/>
              <a:buChar char="ü"/>
            </a:pPr>
            <a:r>
              <a:rPr lang="en-US" altLang="en-US" dirty="0"/>
              <a:t>The union campaign not only continues but intensifies.</a:t>
            </a:r>
          </a:p>
          <a:p>
            <a:pPr marL="628650" lvl="1" indent="-285750" eaLnBrk="1" hangingPunct="1">
              <a:buFont typeface="Wingdings" panose="05000000000000000000" pitchFamily="2" charset="2"/>
              <a:buChar char="ü"/>
            </a:pPr>
            <a:r>
              <a:rPr lang="en-US" altLang="en-US" dirty="0"/>
              <a:t>Efforts to combat the company’s anti-union campaign also increase.</a:t>
            </a:r>
          </a:p>
          <a:p>
            <a:pPr marL="628650" lvl="1" indent="-285750" eaLnBrk="1" hangingPunct="1">
              <a:buFont typeface="Wingdings" panose="05000000000000000000" pitchFamily="2" charset="2"/>
              <a:buChar char="ü"/>
            </a:pPr>
            <a:r>
              <a:rPr lang="en-US" altLang="en-US" dirty="0"/>
              <a:t>To win, the union must receive a majority of the votes cast.</a:t>
            </a:r>
          </a:p>
          <a:p>
            <a:pPr marL="285750" indent="-285750" eaLnBrk="1" hangingPunct="1">
              <a:buFont typeface="Arial" charset="0"/>
              <a:buChar char="•"/>
            </a:pPr>
            <a:r>
              <a:rPr lang="en-US" altLang="en-US" dirty="0"/>
              <a:t>Negotiating a contract:</a:t>
            </a:r>
          </a:p>
          <a:p>
            <a:pPr marL="628650" lvl="1" indent="-285750" eaLnBrk="1" hangingPunct="1">
              <a:buFont typeface="Wingdings" panose="05000000000000000000" pitchFamily="2" charset="2"/>
              <a:buChar char="ü"/>
            </a:pPr>
            <a:r>
              <a:rPr lang="en-US" altLang="en-US" dirty="0"/>
              <a:t>The union campaign continues, focused on mobilizing employees to support the union’s contract demands.</a:t>
            </a:r>
          </a:p>
          <a:p>
            <a:endParaRPr lang="en-US" altLang="en-US" dirty="0"/>
          </a:p>
        </p:txBody>
      </p:sp>
      <p:sp>
        <p:nvSpPr>
          <p:cNvPr id="2253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85C8187-69DE-1D4E-B9E5-D06209A28E1E}" type="slidenum">
              <a:rPr lang="en-US" altLang="en-US">
                <a:solidFill>
                  <a:srgbClr val="618DD1"/>
                </a:solidFill>
              </a:rPr>
              <a:pPr>
                <a:spcBef>
                  <a:spcPct val="0"/>
                </a:spcBef>
                <a:buFontTx/>
                <a:buNone/>
              </a:pPr>
              <a:t>11</a:t>
            </a:fld>
            <a:endParaRPr lang="en-US" altLang="en-US" dirty="0">
              <a:solidFill>
                <a:srgbClr val="618DD1"/>
              </a:solidFill>
            </a:endParaRPr>
          </a:p>
        </p:txBody>
      </p:sp>
    </p:spTree>
    <p:extLst>
      <p:ext uri="{BB962C8B-B14F-4D97-AF65-F5344CB8AC3E}">
        <p14:creationId xmlns:p14="http://schemas.microsoft.com/office/powerpoint/2010/main" val="24373797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tLang="en-US" dirty="0"/>
              <a:t>Questions? Comments?</a:t>
            </a:r>
          </a:p>
        </p:txBody>
      </p:sp>
      <p:sp>
        <p:nvSpPr>
          <p:cNvPr id="24579"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681DDAC-CDFC-DE42-AF3E-0A60264A3F57}" type="slidenum">
              <a:rPr lang="en-US" altLang="en-US">
                <a:solidFill>
                  <a:srgbClr val="618DD1"/>
                </a:solidFill>
              </a:rPr>
              <a:pPr>
                <a:spcBef>
                  <a:spcPct val="0"/>
                </a:spcBef>
                <a:buFontTx/>
                <a:buNone/>
              </a:pPr>
              <a:t>12</a:t>
            </a:fld>
            <a:endParaRPr lang="en-US" altLang="en-US" dirty="0">
              <a:solidFill>
                <a:srgbClr val="618DD1"/>
              </a:solidFill>
            </a:endParaRPr>
          </a:p>
        </p:txBody>
      </p:sp>
    </p:spTree>
    <p:extLst>
      <p:ext uri="{BB962C8B-B14F-4D97-AF65-F5344CB8AC3E}">
        <p14:creationId xmlns:p14="http://schemas.microsoft.com/office/powerpoint/2010/main" val="17575619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a:t>Reasons Employees Consider Unionizing </a:t>
            </a:r>
          </a:p>
        </p:txBody>
      </p:sp>
      <p:sp>
        <p:nvSpPr>
          <p:cNvPr id="26627" name="Content Placeholder 2"/>
          <p:cNvSpPr>
            <a:spLocks noGrp="1"/>
          </p:cNvSpPr>
          <p:nvPr>
            <p:ph idx="1"/>
          </p:nvPr>
        </p:nvSpPr>
        <p:spPr/>
        <p:txBody>
          <a:bodyPr/>
          <a:lstStyle/>
          <a:p>
            <a:pPr>
              <a:buFontTx/>
              <a:buNone/>
            </a:pPr>
            <a:r>
              <a:rPr lang="en-US" altLang="en-US" dirty="0"/>
              <a:t>The following may cause employees to consider unionizing:</a:t>
            </a:r>
          </a:p>
          <a:p>
            <a:pPr marL="285750" indent="-285750">
              <a:buFont typeface="Arial" charset="0"/>
              <a:buChar char="•"/>
            </a:pPr>
            <a:r>
              <a:rPr lang="en-US" altLang="en-US" dirty="0"/>
              <a:t>Perception or knowledge that management acts abusively, plays favorites, does not listen to employees or does not recognize employee contributions.</a:t>
            </a:r>
          </a:p>
          <a:p>
            <a:pPr marL="285750" indent="-285750">
              <a:buFont typeface="Arial" charset="0"/>
              <a:buChar char="•"/>
            </a:pPr>
            <a:r>
              <a:rPr lang="en-US" altLang="en-US" dirty="0"/>
              <a:t>Furloughs, layoffs, reorganizations</a:t>
            </a:r>
            <a:r>
              <a:rPr lang="en-US" altLang="en-US" dirty="0">
                <a:latin typeface="Arial" panose="020B0604020202020204" pitchFamily="34" charset="0"/>
                <a:cs typeface="Arial" panose="020B0604020202020204" pitchFamily="34" charset="0"/>
              </a:rPr>
              <a:t>—</a:t>
            </a:r>
            <a:r>
              <a:rPr lang="en-US" altLang="en-US" dirty="0"/>
              <a:t>all of which result in employees feeling insecure.</a:t>
            </a:r>
          </a:p>
          <a:p>
            <a:endParaRPr lang="en-US" altLang="en-US" dirty="0"/>
          </a:p>
          <a:p>
            <a:endParaRPr lang="en-US" altLang="en-US" dirty="0"/>
          </a:p>
          <a:p>
            <a:endParaRPr lang="en-US" altLang="en-US" dirty="0"/>
          </a:p>
        </p:txBody>
      </p:sp>
      <p:sp>
        <p:nvSpPr>
          <p:cNvPr id="2662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6565F16-4E84-7445-B361-962BA739474D}" type="slidenum">
              <a:rPr lang="en-US" altLang="en-US">
                <a:solidFill>
                  <a:srgbClr val="618DD1"/>
                </a:solidFill>
              </a:rPr>
              <a:pPr>
                <a:spcBef>
                  <a:spcPct val="0"/>
                </a:spcBef>
                <a:buFontTx/>
                <a:buNone/>
              </a:pPr>
              <a:t>13</a:t>
            </a:fld>
            <a:endParaRPr lang="en-US" altLang="en-US" dirty="0">
              <a:solidFill>
                <a:srgbClr val="618DD1"/>
              </a:solidFill>
            </a:endParaRPr>
          </a:p>
        </p:txBody>
      </p:sp>
    </p:spTree>
    <p:extLst>
      <p:ext uri="{BB962C8B-B14F-4D97-AF65-F5344CB8AC3E}">
        <p14:creationId xmlns:p14="http://schemas.microsoft.com/office/powerpoint/2010/main" val="170323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dirty="0"/>
              <a:t>Reasons Employees Consider Unionizing </a:t>
            </a:r>
          </a:p>
        </p:txBody>
      </p:sp>
      <p:sp>
        <p:nvSpPr>
          <p:cNvPr id="26627" name="Content Placeholder 2"/>
          <p:cNvSpPr>
            <a:spLocks noGrp="1"/>
          </p:cNvSpPr>
          <p:nvPr>
            <p:ph idx="1"/>
          </p:nvPr>
        </p:nvSpPr>
        <p:spPr/>
        <p:txBody>
          <a:bodyPr/>
          <a:lstStyle/>
          <a:p>
            <a:pPr>
              <a:buFontTx/>
              <a:buNone/>
            </a:pPr>
            <a:r>
              <a:rPr lang="en-US" altLang="en-US" dirty="0"/>
              <a:t>The following may cause employees to consider unionizing (cont.):</a:t>
            </a:r>
          </a:p>
          <a:p>
            <a:pPr marL="285750" indent="-285750">
              <a:buFont typeface="Arial" charset="0"/>
              <a:buChar char="•"/>
            </a:pPr>
            <a:r>
              <a:rPr lang="en-US" altLang="en-US" dirty="0"/>
              <a:t>Changes that are not explained or are explained poorly, such as work schedules, reductions in benefits, cuts in pay, and policies such as drug testing.</a:t>
            </a:r>
          </a:p>
          <a:p>
            <a:pPr marL="285750" indent="-285750">
              <a:buFont typeface="Arial" charset="0"/>
              <a:buChar char="•"/>
            </a:pPr>
            <a:r>
              <a:rPr lang="en-US" altLang="en-US" dirty="0"/>
              <a:t>Safety and health violations attributable to management.</a:t>
            </a:r>
          </a:p>
          <a:p>
            <a:endParaRPr lang="en-US" altLang="en-US" dirty="0"/>
          </a:p>
          <a:p>
            <a:endParaRPr lang="en-US" altLang="en-US" dirty="0"/>
          </a:p>
          <a:p>
            <a:endParaRPr lang="en-US" altLang="en-US" dirty="0"/>
          </a:p>
        </p:txBody>
      </p:sp>
      <p:sp>
        <p:nvSpPr>
          <p:cNvPr id="2662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66565F16-4E84-7445-B361-962BA739474D}" type="slidenum">
              <a:rPr lang="en-US" altLang="en-US">
                <a:solidFill>
                  <a:srgbClr val="618DD1"/>
                </a:solidFill>
              </a:rPr>
              <a:pPr>
                <a:spcBef>
                  <a:spcPct val="0"/>
                </a:spcBef>
                <a:buFontTx/>
                <a:buNone/>
              </a:pPr>
              <a:t>14</a:t>
            </a:fld>
            <a:endParaRPr lang="en-US" altLang="en-US" dirty="0">
              <a:solidFill>
                <a:srgbClr val="618DD1"/>
              </a:solidFill>
            </a:endParaRPr>
          </a:p>
        </p:txBody>
      </p:sp>
    </p:spTree>
    <p:extLst>
      <p:ext uri="{BB962C8B-B14F-4D97-AF65-F5344CB8AC3E}">
        <p14:creationId xmlns:p14="http://schemas.microsoft.com/office/powerpoint/2010/main" val="202673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15</a:t>
            </a:fld>
            <a:endParaRPr lang="en-US" dirty="0">
              <a:solidFill>
                <a:srgbClr val="618DD1"/>
              </a:solidFill>
            </a:endParaRPr>
          </a:p>
        </p:txBody>
      </p:sp>
    </p:spTree>
    <p:extLst>
      <p:ext uri="{BB962C8B-B14F-4D97-AF65-F5344CB8AC3E}">
        <p14:creationId xmlns:p14="http://schemas.microsoft.com/office/powerpoint/2010/main" val="3801106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dirty="0"/>
              <a:t>Signs of Union Organizing</a:t>
            </a:r>
          </a:p>
        </p:txBody>
      </p:sp>
      <p:sp>
        <p:nvSpPr>
          <p:cNvPr id="28675" name="Content Placeholder 2"/>
          <p:cNvSpPr>
            <a:spLocks noGrp="1"/>
          </p:cNvSpPr>
          <p:nvPr>
            <p:ph idx="1"/>
          </p:nvPr>
        </p:nvSpPr>
        <p:spPr/>
        <p:txBody>
          <a:bodyPr/>
          <a:lstStyle/>
          <a:p>
            <a:pPr eaLnBrk="1" hangingPunct="1">
              <a:buFontTx/>
              <a:buNone/>
            </a:pPr>
            <a:r>
              <a:rPr lang="en-US" altLang="en-US" dirty="0"/>
              <a:t>Union organizers prefer not to “go public” until they absolutely have to. Although this technique may make it difficult for managers to recognize the early signs of a union campaign, signs of possible union activity do exist:</a:t>
            </a:r>
          </a:p>
          <a:p>
            <a:pPr marL="285750" indent="-285750" eaLnBrk="1" hangingPunct="1">
              <a:buFont typeface="Arial" charset="0"/>
              <a:buChar char="•"/>
            </a:pPr>
            <a:r>
              <a:rPr lang="en-US" altLang="en-US" dirty="0"/>
              <a:t>Emergence of new opinion leaders who speak for groups of employees (new hires may be union salts).</a:t>
            </a:r>
          </a:p>
          <a:p>
            <a:pPr marL="285750" indent="-285750" eaLnBrk="1" hangingPunct="1">
              <a:buFont typeface="Arial" charset="0"/>
              <a:buChar char="•"/>
            </a:pPr>
            <a:r>
              <a:rPr lang="en-US" altLang="en-US" dirty="0"/>
              <a:t>Employees who had not mixed with others suddenly congregating informally.</a:t>
            </a:r>
          </a:p>
          <a:p>
            <a:pPr eaLnBrk="1" hangingPunct="1">
              <a:buFontTx/>
              <a:buNone/>
            </a:pPr>
            <a:endParaRPr lang="en-US" altLang="en-US" dirty="0"/>
          </a:p>
        </p:txBody>
      </p:sp>
      <p:sp>
        <p:nvSpPr>
          <p:cNvPr id="2867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40A69D4-45BA-5149-ADB3-07998CC99CF8}" type="slidenum">
              <a:rPr lang="en-US" altLang="en-US">
                <a:solidFill>
                  <a:srgbClr val="618DD1"/>
                </a:solidFill>
              </a:rPr>
              <a:pPr>
                <a:spcBef>
                  <a:spcPct val="0"/>
                </a:spcBef>
                <a:buFontTx/>
                <a:buNone/>
              </a:pPr>
              <a:t>16</a:t>
            </a:fld>
            <a:endParaRPr lang="en-US" altLang="en-US" dirty="0">
              <a:solidFill>
                <a:srgbClr val="618DD1"/>
              </a:solidFill>
            </a:endParaRPr>
          </a:p>
        </p:txBody>
      </p:sp>
    </p:spTree>
    <p:extLst>
      <p:ext uri="{BB962C8B-B14F-4D97-AF65-F5344CB8AC3E}">
        <p14:creationId xmlns:p14="http://schemas.microsoft.com/office/powerpoint/2010/main" val="26698866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dirty="0"/>
              <a:t>Signs of Union Organizing (cont.)</a:t>
            </a:r>
          </a:p>
        </p:txBody>
      </p:sp>
      <p:sp>
        <p:nvSpPr>
          <p:cNvPr id="30723" name="Content Placeholder 2"/>
          <p:cNvSpPr>
            <a:spLocks noGrp="1"/>
          </p:cNvSpPr>
          <p:nvPr>
            <p:ph idx="1"/>
          </p:nvPr>
        </p:nvSpPr>
        <p:spPr/>
        <p:txBody>
          <a:bodyPr/>
          <a:lstStyle/>
          <a:p>
            <a:pPr marL="285750" indent="-285750" eaLnBrk="1" hangingPunct="1">
              <a:buFont typeface="Arial" charset="0"/>
              <a:buChar char="•"/>
            </a:pPr>
            <a:r>
              <a:rPr lang="en-US" altLang="en-US" dirty="0"/>
              <a:t>An increase in complaints by groups of employees.</a:t>
            </a:r>
          </a:p>
          <a:p>
            <a:pPr marL="285750" indent="-285750" eaLnBrk="1" hangingPunct="1">
              <a:buFont typeface="Arial" charset="0"/>
              <a:buChar char="•"/>
            </a:pPr>
            <a:r>
              <a:rPr lang="en-US" altLang="en-US" dirty="0"/>
              <a:t>Employees using union terms</a:t>
            </a:r>
          </a:p>
          <a:p>
            <a:pPr marL="285750" indent="-285750" eaLnBrk="1" hangingPunct="1">
              <a:buFont typeface="Arial" charset="0"/>
              <a:buChar char="•"/>
            </a:pPr>
            <a:r>
              <a:rPr lang="en-US" altLang="en-US" dirty="0"/>
              <a:t>Union literature found in lunch rooms and parking lots.</a:t>
            </a:r>
          </a:p>
          <a:p>
            <a:pPr marL="285750" indent="-285750" eaLnBrk="1" hangingPunct="1">
              <a:buFont typeface="Arial" charset="0"/>
              <a:buChar char="•"/>
            </a:pPr>
            <a:r>
              <a:rPr lang="en-US" altLang="en-US" dirty="0"/>
              <a:t>Employees making lists of employee names and contact information.</a:t>
            </a:r>
          </a:p>
          <a:p>
            <a:pPr eaLnBrk="1" hangingPunct="1">
              <a:buFontTx/>
              <a:buNone/>
            </a:pPr>
            <a:endParaRPr lang="en-US" altLang="en-US" dirty="0"/>
          </a:p>
        </p:txBody>
      </p:sp>
      <p:sp>
        <p:nvSpPr>
          <p:cNvPr id="3072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42C27903-0535-7F47-BAEA-D4B48296E7A9}" type="slidenum">
              <a:rPr lang="en-US" altLang="en-US">
                <a:solidFill>
                  <a:srgbClr val="618DD1"/>
                </a:solidFill>
              </a:rPr>
              <a:pPr>
                <a:spcBef>
                  <a:spcPct val="0"/>
                </a:spcBef>
                <a:buFontTx/>
                <a:buNone/>
              </a:pPr>
              <a:t>17</a:t>
            </a:fld>
            <a:endParaRPr lang="en-US" altLang="en-US" dirty="0">
              <a:solidFill>
                <a:srgbClr val="618DD1"/>
              </a:solidFill>
            </a:endParaRPr>
          </a:p>
        </p:txBody>
      </p:sp>
    </p:spTree>
    <p:extLst>
      <p:ext uri="{BB962C8B-B14F-4D97-AF65-F5344CB8AC3E}">
        <p14:creationId xmlns:p14="http://schemas.microsoft.com/office/powerpoint/2010/main" val="637171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en-US" dirty="0"/>
              <a:t>Questions? Comments?</a:t>
            </a:r>
          </a:p>
        </p:txBody>
      </p:sp>
      <p:sp>
        <p:nvSpPr>
          <p:cNvPr id="32771"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A21A1813-F94C-3F43-A8BD-4E80B5A80881}" type="slidenum">
              <a:rPr lang="en-US" altLang="en-US">
                <a:solidFill>
                  <a:srgbClr val="618DD1"/>
                </a:solidFill>
              </a:rPr>
              <a:pPr>
                <a:spcBef>
                  <a:spcPct val="0"/>
                </a:spcBef>
                <a:buFontTx/>
                <a:buNone/>
              </a:pPr>
              <a:t>18</a:t>
            </a:fld>
            <a:endParaRPr lang="en-US" altLang="en-US" dirty="0">
              <a:solidFill>
                <a:srgbClr val="618DD1"/>
              </a:solidFill>
            </a:endParaRPr>
          </a:p>
        </p:txBody>
      </p:sp>
    </p:spTree>
    <p:extLst>
      <p:ext uri="{BB962C8B-B14F-4D97-AF65-F5344CB8AC3E}">
        <p14:creationId xmlns:p14="http://schemas.microsoft.com/office/powerpoint/2010/main" val="3693176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altLang="en-US" dirty="0"/>
              <a:t>Management Steps to Combat Union Organizing Efforts</a:t>
            </a:r>
          </a:p>
        </p:txBody>
      </p:sp>
      <p:sp>
        <p:nvSpPr>
          <p:cNvPr id="34819" name="Content Placeholder 2"/>
          <p:cNvSpPr>
            <a:spLocks noGrp="1"/>
          </p:cNvSpPr>
          <p:nvPr>
            <p:ph idx="1"/>
          </p:nvPr>
        </p:nvSpPr>
        <p:spPr/>
        <p:txBody>
          <a:bodyPr/>
          <a:lstStyle/>
          <a:p>
            <a:pPr marL="342900" indent="-342900">
              <a:buFont typeface="+mj-lt"/>
              <a:buAutoNum type="arabicPeriod"/>
            </a:pPr>
            <a:r>
              <a:rPr lang="en-US" altLang="en-US" dirty="0"/>
              <a:t>Regularly remind employees of the competitive pay and benefits they have and of our policy of treating all employees with respect and dignity, and having an open door for employees to discuss their ideas and concerns.</a:t>
            </a:r>
          </a:p>
          <a:p>
            <a:pPr marL="342900" indent="-342900">
              <a:buFont typeface="+mj-lt"/>
              <a:buAutoNum type="arabicPeriod"/>
            </a:pPr>
            <a:r>
              <a:rPr lang="en-US" altLang="en-US" dirty="0"/>
              <a:t>Provide employees with information on the disadvantages of being represented by a union, citing union dues and having terms of employment decided in union negotiations rather than in direct talks with management.</a:t>
            </a:r>
          </a:p>
          <a:p>
            <a:pPr marL="342900" indent="-342900" eaLnBrk="1" hangingPunct="1">
              <a:buFont typeface="+mj-lt"/>
              <a:buAutoNum type="arabicPeriod"/>
            </a:pPr>
            <a:r>
              <a:rPr lang="en-US" altLang="en-US" dirty="0"/>
              <a:t>Notify HR of any organizing activities. HR, senior management and legal counsel will discuss possible reasons for the union campaign and ask what organizing activities they are aware of.</a:t>
            </a:r>
          </a:p>
          <a:p>
            <a:pPr marL="342900" indent="-342900" eaLnBrk="1" hangingPunct="1">
              <a:buFont typeface="+mj-lt"/>
              <a:buAutoNum type="arabicPeriod"/>
            </a:pPr>
            <a:endParaRPr lang="en-US" altLang="en-US" dirty="0"/>
          </a:p>
          <a:p>
            <a:pPr eaLnBrk="1" hangingPunct="1">
              <a:buFont typeface="Arial" charset="0"/>
              <a:buAutoNum type="arabicPeriod"/>
            </a:pPr>
            <a:endParaRPr lang="en-US" altLang="en-US" dirty="0"/>
          </a:p>
          <a:p>
            <a:pPr eaLnBrk="1" hangingPunct="1">
              <a:buFontTx/>
              <a:buNone/>
            </a:pPr>
            <a:endParaRPr lang="en-US" altLang="en-US" dirty="0"/>
          </a:p>
          <a:p>
            <a:pPr eaLnBrk="1" hangingPunct="1">
              <a:buFontTx/>
              <a:buNone/>
            </a:pPr>
            <a:endParaRPr lang="en-US" altLang="en-US" dirty="0"/>
          </a:p>
          <a:p>
            <a:pPr eaLnBrk="1" hangingPunct="1">
              <a:buFontTx/>
              <a:buNone/>
            </a:pPr>
            <a:endParaRPr lang="en-US" altLang="en-US" dirty="0"/>
          </a:p>
          <a:p>
            <a:pPr eaLnBrk="1" hangingPunct="1">
              <a:buFontTx/>
              <a:buNone/>
            </a:pPr>
            <a:endParaRPr lang="en-US" altLang="en-US" dirty="0"/>
          </a:p>
          <a:p>
            <a:pPr eaLnBrk="1" hangingPunct="1">
              <a:buFontTx/>
              <a:buNone/>
            </a:pPr>
            <a:endParaRPr lang="en-US" altLang="en-US" dirty="0"/>
          </a:p>
        </p:txBody>
      </p:sp>
      <p:sp>
        <p:nvSpPr>
          <p:cNvPr id="3482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73A898F3-AFF3-C34D-9685-C915ADA86A94}" type="slidenum">
              <a:rPr lang="en-US" altLang="en-US">
                <a:solidFill>
                  <a:srgbClr val="618DD1"/>
                </a:solidFill>
              </a:rPr>
              <a:pPr>
                <a:spcBef>
                  <a:spcPct val="0"/>
                </a:spcBef>
                <a:buFontTx/>
                <a:buNone/>
              </a:pPr>
              <a:t>19</a:t>
            </a:fld>
            <a:endParaRPr lang="en-US" altLang="en-US" dirty="0">
              <a:solidFill>
                <a:srgbClr val="618DD1"/>
              </a:solidFill>
            </a:endParaRPr>
          </a:p>
        </p:txBody>
      </p:sp>
    </p:spTree>
    <p:extLst>
      <p:ext uri="{BB962C8B-B14F-4D97-AF65-F5344CB8AC3E}">
        <p14:creationId xmlns:p14="http://schemas.microsoft.com/office/powerpoint/2010/main" val="4128138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p:txBody>
          <a:bodyPr/>
          <a:lstStyle/>
          <a:p>
            <a:pPr eaLnBrk="1" hangingPunct="1"/>
            <a:r>
              <a:rPr lang="en-US" altLang="en-US" dirty="0"/>
              <a:t>Introduction</a:t>
            </a:r>
          </a:p>
        </p:txBody>
      </p:sp>
      <p:sp>
        <p:nvSpPr>
          <p:cNvPr id="10244" name="Rectangle 3"/>
          <p:cNvSpPr>
            <a:spLocks noGrp="1" noChangeArrowheads="1"/>
          </p:cNvSpPr>
          <p:nvPr>
            <p:ph idx="1"/>
          </p:nvPr>
        </p:nvSpPr>
        <p:spPr/>
        <p:txBody>
          <a:bodyPr/>
          <a:lstStyle/>
          <a:p>
            <a:pPr eaLnBrk="1" hangingPunct="1">
              <a:spcBef>
                <a:spcPts val="500"/>
              </a:spcBef>
              <a:spcAft>
                <a:spcPts val="500"/>
              </a:spcAft>
              <a:buFontTx/>
              <a:buNone/>
            </a:pPr>
            <a:r>
              <a:rPr lang="en-US" altLang="en-US" dirty="0"/>
              <a:t>For the past several decades, union organizing campaign efforts and union membership have decreased. However, with increased efforts of unions in the past several years to target nonmanufacturing employers, specifically those in the service industry, union organizing efforts are on the rise. </a:t>
            </a:r>
          </a:p>
          <a:p>
            <a:pPr eaLnBrk="1" hangingPunct="1">
              <a:spcBef>
                <a:spcPts val="500"/>
              </a:spcBef>
              <a:spcAft>
                <a:spcPts val="500"/>
              </a:spcAft>
              <a:buFontTx/>
              <a:buNone/>
            </a:pPr>
            <a:r>
              <a:rPr lang="en-US" altLang="en-US" dirty="0"/>
              <a:t>It is increasingly important for you, as supervisors, to know how to recognize and respond to union organizing in your workplace. This presentation provides you with that knowledge. </a:t>
            </a:r>
            <a:r>
              <a:rPr lang="en-US" altLang="en-US" sz="1600" dirty="0"/>
              <a:t>	</a:t>
            </a:r>
            <a:endParaRPr lang="en-US" altLang="en-US" dirty="0"/>
          </a:p>
          <a:p>
            <a:pPr eaLnBrk="1" hangingPunct="1">
              <a:spcBef>
                <a:spcPts val="500"/>
              </a:spcBef>
              <a:spcAft>
                <a:spcPts val="500"/>
              </a:spcAft>
              <a:buFontTx/>
              <a:buNone/>
            </a:pPr>
            <a:endParaRPr lang="en-US" altLang="en-US" dirty="0"/>
          </a:p>
        </p:txBody>
      </p:sp>
      <p:sp>
        <p:nvSpPr>
          <p:cNvPr id="1024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C3E032F9-1A0A-034F-907F-70F191BC7394}" type="slidenum">
              <a:rPr lang="en-US" altLang="en-US">
                <a:solidFill>
                  <a:srgbClr val="618DD1"/>
                </a:solidFill>
              </a:rPr>
              <a:pPr>
                <a:spcBef>
                  <a:spcPct val="0"/>
                </a:spcBef>
                <a:buFontTx/>
                <a:buNone/>
              </a:pPr>
              <a:t>2</a:t>
            </a:fld>
            <a:endParaRPr lang="en-US" altLang="en-US" dirty="0">
              <a:solidFill>
                <a:srgbClr val="618DD1"/>
              </a:solidFill>
            </a:endParaRPr>
          </a:p>
        </p:txBody>
      </p:sp>
    </p:spTree>
    <p:extLst>
      <p:ext uri="{BB962C8B-B14F-4D97-AF65-F5344CB8AC3E}">
        <p14:creationId xmlns:p14="http://schemas.microsoft.com/office/powerpoint/2010/main" val="2459946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altLang="en-US" dirty="0"/>
              <a:t>Management Steps to </a:t>
            </a:r>
            <a:br>
              <a:rPr lang="en-US" altLang="en-US" dirty="0"/>
            </a:br>
            <a:r>
              <a:rPr lang="en-US" altLang="en-US" dirty="0"/>
              <a:t>Combat Union Organizing Efforts (cont.)</a:t>
            </a:r>
          </a:p>
        </p:txBody>
      </p:sp>
      <p:sp>
        <p:nvSpPr>
          <p:cNvPr id="38916" name="Rectangle 3"/>
          <p:cNvSpPr>
            <a:spLocks noGrp="1" noChangeArrowheads="1"/>
          </p:cNvSpPr>
          <p:nvPr>
            <p:ph idx="1"/>
          </p:nvPr>
        </p:nvSpPr>
        <p:spPr/>
        <p:txBody>
          <a:bodyPr/>
          <a:lstStyle/>
          <a:p>
            <a:pPr marL="342900" indent="-342900">
              <a:buFont typeface="+mj-lt"/>
              <a:buAutoNum type="arabicPeriod" startAt="4"/>
            </a:pPr>
            <a:r>
              <a:rPr lang="en-US" altLang="en-US" dirty="0"/>
              <a:t>Engage supervisors as the first line of defense. Call a meeting of all supervisors and others who have front-line authority with labor counsel present. Make sure no borderline nonsupervisory employees, who might be able to vote in a union election, are included.</a:t>
            </a:r>
          </a:p>
          <a:p>
            <a:pPr marL="685800" indent="-228600">
              <a:buFont typeface="Arial" charset="0"/>
              <a:buChar char="•"/>
            </a:pPr>
            <a:r>
              <a:rPr lang="en-US" altLang="en-US" sz="1600" dirty="0"/>
              <a:t>Inform supervisors of the company’s position regarding the union drive and its intent to discourage employees from signing authorization cards or to vote against the union if an election is called.</a:t>
            </a:r>
          </a:p>
          <a:p>
            <a:pPr marL="685800" indent="-228600" eaLnBrk="1" hangingPunct="1">
              <a:buFont typeface="Arial" charset="0"/>
              <a:buChar char="•"/>
            </a:pPr>
            <a:r>
              <a:rPr lang="en-US" altLang="en-US" sz="1600" dirty="0"/>
              <a:t>Educate managers about unions, including union corruption and effects of strikes on employees and companies.</a:t>
            </a:r>
          </a:p>
          <a:p>
            <a:pPr marL="685800" indent="-228600">
              <a:buFont typeface="Arial" charset="0"/>
              <a:buChar char="•"/>
            </a:pPr>
            <a:r>
              <a:rPr lang="en-US" altLang="en-US" sz="1600" dirty="0"/>
              <a:t>Train supervisors and members of the senior management team on legal do’s and don’ts; instruct them to engage their employees in informal conversations regarding the company’s position, and direct them to report organizing activities they are aware of.</a:t>
            </a:r>
          </a:p>
          <a:p>
            <a:pPr marL="685800" indent="-228600" eaLnBrk="1" hangingPunct="1">
              <a:buFont typeface="Arial" charset="0"/>
              <a:buChar char="•"/>
            </a:pPr>
            <a:endParaRPr lang="en-US" altLang="en-US" dirty="0"/>
          </a:p>
          <a:p>
            <a:pPr eaLnBrk="1" hangingPunct="1"/>
            <a:endParaRPr lang="en-US" altLang="en-US" dirty="0"/>
          </a:p>
        </p:txBody>
      </p:sp>
      <p:sp>
        <p:nvSpPr>
          <p:cNvPr id="3891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CC53864-FA04-7A4B-A684-E78F62CD4FFE}" type="slidenum">
              <a:rPr lang="en-US" altLang="en-US">
                <a:solidFill>
                  <a:srgbClr val="618DD1"/>
                </a:solidFill>
              </a:rPr>
              <a:pPr>
                <a:spcBef>
                  <a:spcPct val="0"/>
                </a:spcBef>
                <a:buFontTx/>
                <a:buNone/>
              </a:pPr>
              <a:t>20</a:t>
            </a:fld>
            <a:endParaRPr lang="en-US" altLang="en-US" dirty="0">
              <a:solidFill>
                <a:srgbClr val="618DD1"/>
              </a:solidFill>
            </a:endParaRPr>
          </a:p>
        </p:txBody>
      </p:sp>
    </p:spTree>
    <p:extLst>
      <p:ext uri="{BB962C8B-B14F-4D97-AF65-F5344CB8AC3E}">
        <p14:creationId xmlns:p14="http://schemas.microsoft.com/office/powerpoint/2010/main" val="34820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p:txBody>
          <a:bodyPr/>
          <a:lstStyle/>
          <a:p>
            <a:pPr eaLnBrk="1" hangingPunct="1"/>
            <a:r>
              <a:rPr lang="en-US" altLang="en-US" dirty="0"/>
              <a:t>Management Steps to </a:t>
            </a:r>
            <a:br>
              <a:rPr lang="en-US" altLang="en-US" dirty="0"/>
            </a:br>
            <a:r>
              <a:rPr lang="en-US" altLang="en-US" dirty="0"/>
              <a:t>Combat Union Organizing Efforts (cont.)</a:t>
            </a:r>
          </a:p>
        </p:txBody>
      </p:sp>
      <p:sp>
        <p:nvSpPr>
          <p:cNvPr id="38916" name="Rectangle 3"/>
          <p:cNvSpPr>
            <a:spLocks noGrp="1" noChangeArrowheads="1"/>
          </p:cNvSpPr>
          <p:nvPr>
            <p:ph idx="1"/>
          </p:nvPr>
        </p:nvSpPr>
        <p:spPr/>
        <p:txBody>
          <a:bodyPr/>
          <a:lstStyle/>
          <a:p>
            <a:pPr marL="342900" indent="-342900" eaLnBrk="1" hangingPunct="1">
              <a:buFont typeface="+mj-lt"/>
              <a:buAutoNum type="arabicPeriod" startAt="5"/>
            </a:pPr>
            <a:r>
              <a:rPr lang="en-US" altLang="en-US" dirty="0"/>
              <a:t>With guidance from labor counsel, set up meetings with small groups of employees in which a senior management team member discusses the union drive and the reasons why employees do not need a union.</a:t>
            </a:r>
          </a:p>
          <a:p>
            <a:pPr marL="342900" indent="-342900" eaLnBrk="1" hangingPunct="1">
              <a:buFont typeface="+mj-lt"/>
              <a:buAutoNum type="arabicPeriod" startAt="5"/>
            </a:pPr>
            <a:r>
              <a:rPr lang="en-US" altLang="en-US" dirty="0"/>
              <a:t>Meet regularly with all employees to discuss the company’s nonunion campaign and to seek employee questions and comments. </a:t>
            </a:r>
          </a:p>
          <a:p>
            <a:pPr eaLnBrk="1" hangingPunct="1"/>
            <a:endParaRPr lang="en-US" altLang="en-US" dirty="0"/>
          </a:p>
        </p:txBody>
      </p:sp>
      <p:sp>
        <p:nvSpPr>
          <p:cNvPr id="3891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CC53864-FA04-7A4B-A684-E78F62CD4FFE}" type="slidenum">
              <a:rPr lang="en-US" altLang="en-US">
                <a:solidFill>
                  <a:srgbClr val="618DD1"/>
                </a:solidFill>
              </a:rPr>
              <a:pPr>
                <a:spcBef>
                  <a:spcPct val="0"/>
                </a:spcBef>
                <a:buFontTx/>
                <a:buNone/>
              </a:pPr>
              <a:t>21</a:t>
            </a:fld>
            <a:endParaRPr lang="en-US" altLang="en-US" dirty="0">
              <a:solidFill>
                <a:srgbClr val="618DD1"/>
              </a:solidFill>
            </a:endParaRPr>
          </a:p>
        </p:txBody>
      </p:sp>
    </p:spTree>
    <p:extLst>
      <p:ext uri="{BB962C8B-B14F-4D97-AF65-F5344CB8AC3E}">
        <p14:creationId xmlns:p14="http://schemas.microsoft.com/office/powerpoint/2010/main" val="8626135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p:txBody>
          <a:bodyPr/>
          <a:lstStyle/>
          <a:p>
            <a:pPr eaLnBrk="1" hangingPunct="1"/>
            <a:r>
              <a:rPr lang="en-US" altLang="en-US" dirty="0"/>
              <a:t>Questions? Comments? </a:t>
            </a:r>
          </a:p>
        </p:txBody>
      </p:sp>
      <p:sp>
        <p:nvSpPr>
          <p:cNvPr id="40964" name="Rectangle 3"/>
          <p:cNvSpPr>
            <a:spLocks noGrp="1" noChangeArrowheads="1"/>
          </p:cNvSpPr>
          <p:nvPr>
            <p:ph idx="1"/>
          </p:nvPr>
        </p:nvSpPr>
        <p:spPr/>
        <p:txBody>
          <a:bodyPr/>
          <a:lstStyle/>
          <a:p>
            <a:pPr eaLnBrk="1" hangingPunct="1">
              <a:buFontTx/>
              <a:buNone/>
            </a:pPr>
            <a:r>
              <a:rPr lang="en-US" altLang="en-US" dirty="0"/>
              <a:t> </a:t>
            </a:r>
          </a:p>
        </p:txBody>
      </p:sp>
      <p:sp>
        <p:nvSpPr>
          <p:cNvPr id="4096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ACCE186-7106-8543-9820-C8A8F6BCE50E}" type="slidenum">
              <a:rPr lang="en-US" altLang="en-US">
                <a:solidFill>
                  <a:srgbClr val="618DD1"/>
                </a:solidFill>
              </a:rPr>
              <a:pPr>
                <a:spcBef>
                  <a:spcPct val="0"/>
                </a:spcBef>
                <a:buFontTx/>
                <a:buNone/>
              </a:pPr>
              <a:t>22</a:t>
            </a:fld>
            <a:endParaRPr lang="en-US" altLang="en-US" dirty="0">
              <a:solidFill>
                <a:srgbClr val="618DD1"/>
              </a:solidFill>
            </a:endParaRPr>
          </a:p>
        </p:txBody>
      </p:sp>
    </p:spTree>
    <p:extLst>
      <p:ext uri="{BB962C8B-B14F-4D97-AF65-F5344CB8AC3E}">
        <p14:creationId xmlns:p14="http://schemas.microsoft.com/office/powerpoint/2010/main" val="9405558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p:txBody>
          <a:bodyPr/>
          <a:lstStyle/>
          <a:p>
            <a:pPr eaLnBrk="1" hangingPunct="1"/>
            <a:r>
              <a:rPr lang="en-US" altLang="en-US" dirty="0"/>
              <a:t>Management Do’s and Don’ts</a:t>
            </a:r>
          </a:p>
        </p:txBody>
      </p:sp>
      <p:sp>
        <p:nvSpPr>
          <p:cNvPr id="43012" name="Rectangle 3"/>
          <p:cNvSpPr>
            <a:spLocks noGrp="1" noChangeArrowheads="1"/>
          </p:cNvSpPr>
          <p:nvPr>
            <p:ph idx="1"/>
          </p:nvPr>
        </p:nvSpPr>
        <p:spPr/>
        <p:txBody>
          <a:bodyPr/>
          <a:lstStyle/>
          <a:p>
            <a:pPr eaLnBrk="1" hangingPunct="1">
              <a:buFontTx/>
              <a:buNone/>
            </a:pPr>
            <a:r>
              <a:rPr lang="en-US" altLang="en-US" dirty="0"/>
              <a:t>In addition to the steps management takes to combat union organization, </a:t>
            </a:r>
            <a:r>
              <a:rPr lang="en-US" altLang="en-US" i="1" dirty="0"/>
              <a:t>do</a:t>
            </a:r>
            <a:r>
              <a:rPr lang="en-US" altLang="en-US" dirty="0"/>
              <a:t> the following:</a:t>
            </a:r>
          </a:p>
          <a:p>
            <a:pPr marL="285750" indent="-285750" eaLnBrk="1" hangingPunct="1">
              <a:buFont typeface="Arial" charset="0"/>
              <a:buChar char="•"/>
            </a:pPr>
            <a:r>
              <a:rPr lang="en-US" altLang="en-US" dirty="0"/>
              <a:t>Refuse any request by the union to have organizing or recruiting activities on company premises during paid work time unless the state has a law prohibiting this restriction.</a:t>
            </a:r>
          </a:p>
          <a:p>
            <a:pPr marL="285750" indent="-285750" eaLnBrk="1" hangingPunct="1">
              <a:buFont typeface="Arial" charset="0"/>
              <a:buChar char="•"/>
            </a:pPr>
            <a:r>
              <a:rPr lang="en-US" altLang="en-US" dirty="0"/>
              <a:t>Review your nonsolicitation policy regarding the use of your e-mail system and be sure you can enforce restrictions against employees using your e-mail program to send union messages.</a:t>
            </a:r>
          </a:p>
          <a:p>
            <a:pPr eaLnBrk="1" hangingPunct="1"/>
            <a:endParaRPr lang="en-US" altLang="en-US" sz="1600" dirty="0"/>
          </a:p>
          <a:p>
            <a:pPr eaLnBrk="1" hangingPunct="1"/>
            <a:endParaRPr lang="en-US" altLang="en-US" sz="1600" dirty="0"/>
          </a:p>
          <a:p>
            <a:pPr eaLnBrk="1" hangingPunct="1">
              <a:buFontTx/>
              <a:buNone/>
            </a:pPr>
            <a:endParaRPr lang="en-US" altLang="en-US" sz="1600" dirty="0"/>
          </a:p>
        </p:txBody>
      </p:sp>
      <p:sp>
        <p:nvSpPr>
          <p:cNvPr id="4301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B5D72BC9-6041-1D45-9854-A7653210FC65}" type="slidenum">
              <a:rPr lang="en-US" altLang="en-US">
                <a:solidFill>
                  <a:srgbClr val="618DD1"/>
                </a:solidFill>
              </a:rPr>
              <a:pPr>
                <a:spcBef>
                  <a:spcPct val="0"/>
                </a:spcBef>
                <a:buFontTx/>
                <a:buNone/>
              </a:pPr>
              <a:t>23</a:t>
            </a:fld>
            <a:endParaRPr lang="en-US" altLang="en-US" dirty="0">
              <a:solidFill>
                <a:srgbClr val="618DD1"/>
              </a:solidFill>
            </a:endParaRPr>
          </a:p>
        </p:txBody>
      </p:sp>
    </p:spTree>
    <p:extLst>
      <p:ext uri="{BB962C8B-B14F-4D97-AF65-F5344CB8AC3E}">
        <p14:creationId xmlns:p14="http://schemas.microsoft.com/office/powerpoint/2010/main" val="27724549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dirty="0"/>
              <a:t>Management Do’s and Don’ts (cont.)</a:t>
            </a:r>
          </a:p>
        </p:txBody>
      </p:sp>
      <p:sp>
        <p:nvSpPr>
          <p:cNvPr id="45059" name="Content Placeholder 2"/>
          <p:cNvSpPr>
            <a:spLocks noGrp="1"/>
          </p:cNvSpPr>
          <p:nvPr>
            <p:ph idx="1"/>
          </p:nvPr>
        </p:nvSpPr>
        <p:spPr/>
        <p:txBody>
          <a:bodyPr/>
          <a:lstStyle/>
          <a:p>
            <a:pPr>
              <a:buFontTx/>
              <a:buNone/>
            </a:pPr>
            <a:r>
              <a:rPr lang="en-US" altLang="en-US" i="1" dirty="0"/>
              <a:t>Don’t</a:t>
            </a:r>
            <a:r>
              <a:rPr lang="en-US" altLang="en-US" dirty="0"/>
              <a:t> do the following:</a:t>
            </a:r>
          </a:p>
          <a:p>
            <a:pPr marL="285750" indent="-285750">
              <a:buFont typeface="Arial" charset="0"/>
              <a:buChar char="•"/>
            </a:pPr>
            <a:r>
              <a:rPr lang="en-US" altLang="en-US" dirty="0"/>
              <a:t>Promise benefits or pay increases to employees if they withhold support for the union.</a:t>
            </a:r>
          </a:p>
          <a:p>
            <a:pPr marL="285750" indent="-285750">
              <a:buFont typeface="Arial" charset="0"/>
              <a:buChar char="•"/>
            </a:pPr>
            <a:r>
              <a:rPr lang="en-US" altLang="en-US" dirty="0"/>
              <a:t>Interrogate employees about their opinions on unionization or their union activities.</a:t>
            </a:r>
          </a:p>
          <a:p>
            <a:pPr marL="285750" indent="-285750">
              <a:buFont typeface="Arial" charset="0"/>
              <a:buChar char="•"/>
            </a:pPr>
            <a:r>
              <a:rPr lang="en-US" altLang="en-US" dirty="0"/>
              <a:t>Threaten any action, such as disciplining an employee who engages in union organizing or closing a location or a plant if employees vote a union in.</a:t>
            </a:r>
          </a:p>
          <a:p>
            <a:endParaRPr lang="en-US" altLang="en-US" dirty="0"/>
          </a:p>
        </p:txBody>
      </p:sp>
      <p:sp>
        <p:nvSpPr>
          <p:cNvPr id="4506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74C9EE2-4F12-E549-9002-F6BAF058151B}" type="slidenum">
              <a:rPr lang="en-US" altLang="en-US">
                <a:solidFill>
                  <a:srgbClr val="618DD1"/>
                </a:solidFill>
              </a:rPr>
              <a:pPr>
                <a:spcBef>
                  <a:spcPct val="0"/>
                </a:spcBef>
                <a:buFontTx/>
                <a:buNone/>
              </a:pPr>
              <a:t>24</a:t>
            </a:fld>
            <a:endParaRPr lang="en-US" altLang="en-US" dirty="0">
              <a:solidFill>
                <a:srgbClr val="618DD1"/>
              </a:solidFill>
            </a:endParaRPr>
          </a:p>
        </p:txBody>
      </p:sp>
    </p:spTree>
    <p:extLst>
      <p:ext uri="{BB962C8B-B14F-4D97-AF65-F5344CB8AC3E}">
        <p14:creationId xmlns:p14="http://schemas.microsoft.com/office/powerpoint/2010/main" val="2916611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r>
              <a:rPr lang="en-US" altLang="en-US" dirty="0"/>
              <a:t>Management Do’s and Don’ts (cont.)</a:t>
            </a:r>
          </a:p>
        </p:txBody>
      </p:sp>
      <p:sp>
        <p:nvSpPr>
          <p:cNvPr id="45059" name="Content Placeholder 2"/>
          <p:cNvSpPr>
            <a:spLocks noGrp="1"/>
          </p:cNvSpPr>
          <p:nvPr>
            <p:ph idx="1"/>
          </p:nvPr>
        </p:nvSpPr>
        <p:spPr/>
        <p:txBody>
          <a:bodyPr/>
          <a:lstStyle/>
          <a:p>
            <a:pPr>
              <a:buFontTx/>
              <a:buNone/>
            </a:pPr>
            <a:r>
              <a:rPr lang="en-US" altLang="en-US" i="1" dirty="0"/>
              <a:t>Don’t</a:t>
            </a:r>
            <a:r>
              <a:rPr lang="en-US" altLang="en-US" dirty="0"/>
              <a:t> do the following (cont.):</a:t>
            </a:r>
          </a:p>
          <a:p>
            <a:pPr marL="285750" indent="-285750">
              <a:buFont typeface="Arial" charset="0"/>
              <a:buChar char="•"/>
            </a:pPr>
            <a:r>
              <a:rPr lang="en-US" altLang="en-US" dirty="0"/>
              <a:t>Create an impression of surveillance of union activities by members of management.</a:t>
            </a:r>
          </a:p>
          <a:p>
            <a:pPr marL="285750" indent="-285750">
              <a:buFont typeface="Arial" charset="0"/>
              <a:buChar char="•"/>
            </a:pPr>
            <a:r>
              <a:rPr lang="en-US" altLang="en-US" dirty="0"/>
              <a:t>Discuss any personnel policies or benefits of the company with union representatives.</a:t>
            </a:r>
          </a:p>
          <a:p>
            <a:endParaRPr lang="en-US" altLang="en-US" dirty="0"/>
          </a:p>
        </p:txBody>
      </p:sp>
      <p:sp>
        <p:nvSpPr>
          <p:cNvPr id="4506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D74C9EE2-4F12-E549-9002-F6BAF058151B}" type="slidenum">
              <a:rPr lang="en-US" altLang="en-US">
                <a:solidFill>
                  <a:srgbClr val="618DD1"/>
                </a:solidFill>
              </a:rPr>
              <a:pPr>
                <a:spcBef>
                  <a:spcPct val="0"/>
                </a:spcBef>
                <a:buFontTx/>
                <a:buNone/>
              </a:pPr>
              <a:t>25</a:t>
            </a:fld>
            <a:endParaRPr lang="en-US" altLang="en-US" dirty="0">
              <a:solidFill>
                <a:srgbClr val="618DD1"/>
              </a:solidFill>
            </a:endParaRPr>
          </a:p>
        </p:txBody>
      </p:sp>
    </p:spTree>
    <p:extLst>
      <p:ext uri="{BB962C8B-B14F-4D97-AF65-F5344CB8AC3E}">
        <p14:creationId xmlns:p14="http://schemas.microsoft.com/office/powerpoint/2010/main" val="2421598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p:txBody>
          <a:bodyPr/>
          <a:lstStyle/>
          <a:p>
            <a:pPr eaLnBrk="1" hangingPunct="1"/>
            <a:r>
              <a:rPr lang="en-US" altLang="en-US" dirty="0"/>
              <a:t>Questions? Comments?</a:t>
            </a:r>
          </a:p>
        </p:txBody>
      </p:sp>
      <p:sp>
        <p:nvSpPr>
          <p:cNvPr id="47108" name="Rectangle 3"/>
          <p:cNvSpPr>
            <a:spLocks noGrp="1" noChangeArrowheads="1"/>
          </p:cNvSpPr>
          <p:nvPr>
            <p:ph idx="1"/>
          </p:nvPr>
        </p:nvSpPr>
        <p:spPr/>
        <p:txBody>
          <a:bodyPr/>
          <a:lstStyle/>
          <a:p>
            <a:pPr eaLnBrk="1" hangingPunct="1">
              <a:buFontTx/>
              <a:buNone/>
            </a:pPr>
            <a:r>
              <a:rPr lang="en-US" altLang="en-US" dirty="0"/>
              <a:t> </a:t>
            </a:r>
          </a:p>
        </p:txBody>
      </p:sp>
      <p:sp>
        <p:nvSpPr>
          <p:cNvPr id="47106"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188548D8-B491-3440-B1CF-C66B82234156}" type="slidenum">
              <a:rPr lang="en-US" altLang="en-US">
                <a:solidFill>
                  <a:srgbClr val="618DD1"/>
                </a:solidFill>
              </a:rPr>
              <a:pPr>
                <a:spcBef>
                  <a:spcPct val="0"/>
                </a:spcBef>
                <a:buFontTx/>
                <a:buNone/>
              </a:pPr>
              <a:t>26</a:t>
            </a:fld>
            <a:endParaRPr lang="en-US" altLang="en-US" dirty="0">
              <a:solidFill>
                <a:srgbClr val="618DD1"/>
              </a:solidFill>
            </a:endParaRPr>
          </a:p>
        </p:txBody>
      </p:sp>
    </p:spTree>
    <p:extLst>
      <p:ext uri="{BB962C8B-B14F-4D97-AF65-F5344CB8AC3E}">
        <p14:creationId xmlns:p14="http://schemas.microsoft.com/office/powerpoint/2010/main" val="18906862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p:txBody>
          <a:bodyPr/>
          <a:lstStyle/>
          <a:p>
            <a:pPr eaLnBrk="1" hangingPunct="1"/>
            <a:r>
              <a:rPr lang="en-US" altLang="en-US" dirty="0"/>
              <a:t>Summary</a:t>
            </a:r>
          </a:p>
        </p:txBody>
      </p:sp>
      <p:sp>
        <p:nvSpPr>
          <p:cNvPr id="49156" name="Rectangle 3"/>
          <p:cNvSpPr>
            <a:spLocks noGrp="1" noChangeArrowheads="1"/>
          </p:cNvSpPr>
          <p:nvPr>
            <p:ph idx="1"/>
          </p:nvPr>
        </p:nvSpPr>
        <p:spPr/>
        <p:txBody>
          <a:bodyPr/>
          <a:lstStyle/>
          <a:p>
            <a:pPr eaLnBrk="1" hangingPunct="1">
              <a:buFontTx/>
              <a:buNone/>
            </a:pPr>
            <a:r>
              <a:rPr lang="en-US" altLang="en-US" dirty="0"/>
              <a:t>Union organizers use various tactics and steps, including gathering support and building the organizing committee, meeting with employees away from work, adopting an issues program, and having employees sign authorization cards. </a:t>
            </a:r>
          </a:p>
          <a:p>
            <a:pPr>
              <a:buFontTx/>
              <a:buNone/>
            </a:pPr>
            <a:r>
              <a:rPr lang="en-US" altLang="en-US" dirty="0"/>
              <a:t>Reasons employees may consider unionization include a perception or knowledge that management does not listen to employees; furloughs and layoffs; changes that are not explained well, such as reductions in benefits; and safety and health violations attributable to management.</a:t>
            </a:r>
          </a:p>
          <a:p>
            <a:pPr eaLnBrk="1" hangingPunct="1">
              <a:buFontTx/>
              <a:buNone/>
            </a:pPr>
            <a:r>
              <a:rPr lang="en-US" altLang="en-US" dirty="0"/>
              <a:t>	</a:t>
            </a:r>
          </a:p>
          <a:p>
            <a:pPr eaLnBrk="1" hangingPunct="1">
              <a:buFontTx/>
              <a:buNone/>
            </a:pPr>
            <a:endParaRPr lang="en-US" altLang="en-US" dirty="0"/>
          </a:p>
          <a:p>
            <a:pPr eaLnBrk="1" hangingPunct="1">
              <a:buFontTx/>
              <a:buNone/>
            </a:pPr>
            <a:endParaRPr lang="en-US" altLang="en-US" dirty="0"/>
          </a:p>
          <a:p>
            <a:pPr eaLnBrk="1" hangingPunct="1">
              <a:buFontTx/>
              <a:buNone/>
            </a:pPr>
            <a:endParaRPr lang="en-US" altLang="en-US" dirty="0"/>
          </a:p>
        </p:txBody>
      </p:sp>
      <p:sp>
        <p:nvSpPr>
          <p:cNvPr id="4915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DBBF370-3CB0-6A48-A013-355D3E85381E}" type="slidenum">
              <a:rPr lang="en-US" altLang="en-US">
                <a:solidFill>
                  <a:srgbClr val="618DD1"/>
                </a:solidFill>
              </a:rPr>
              <a:pPr>
                <a:spcBef>
                  <a:spcPct val="0"/>
                </a:spcBef>
                <a:buFontTx/>
                <a:buNone/>
              </a:pPr>
              <a:t>27</a:t>
            </a:fld>
            <a:endParaRPr lang="en-US" altLang="en-US" dirty="0">
              <a:solidFill>
                <a:srgbClr val="618DD1"/>
              </a:solidFill>
            </a:endParaRPr>
          </a:p>
        </p:txBody>
      </p:sp>
    </p:spTree>
    <p:extLst>
      <p:ext uri="{BB962C8B-B14F-4D97-AF65-F5344CB8AC3E}">
        <p14:creationId xmlns:p14="http://schemas.microsoft.com/office/powerpoint/2010/main" val="34054211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pPr eaLnBrk="1" hangingPunct="1"/>
            <a:r>
              <a:rPr lang="en-US" altLang="en-US" dirty="0"/>
              <a:t>Summary (cont.)</a:t>
            </a:r>
          </a:p>
        </p:txBody>
      </p:sp>
      <p:sp>
        <p:nvSpPr>
          <p:cNvPr id="51204" name="Rectangle 4"/>
          <p:cNvSpPr>
            <a:spLocks noGrp="1" noChangeArrowheads="1"/>
          </p:cNvSpPr>
          <p:nvPr>
            <p:ph idx="1"/>
          </p:nvPr>
        </p:nvSpPr>
        <p:spPr/>
        <p:txBody>
          <a:bodyPr/>
          <a:lstStyle/>
          <a:p>
            <a:pPr eaLnBrk="1" hangingPunct="1">
              <a:buFontTx/>
              <a:buNone/>
            </a:pPr>
            <a:r>
              <a:rPr lang="en-US" altLang="en-US" dirty="0"/>
              <a:t>Signs of union organizing include the emergence of new opinion leaders who speak for groups of employees, an increase in complaints by groups of employees, employees using union terms, union literature being found in lunch rooms and parking lots, and employees making lists of employee names and contact information.</a:t>
            </a:r>
          </a:p>
          <a:p>
            <a:pPr eaLnBrk="1" hangingPunct="1">
              <a:buFontTx/>
              <a:buNone/>
            </a:pPr>
            <a:r>
              <a:rPr lang="en-US" altLang="en-US" dirty="0"/>
              <a:t>Steps management can use to combat union efforts include reminding employees of the competitive pay and benefits the company offers, addressing reasons it believes employees have for considering unionization, and providing information on the disadvantages of being represented by a union.</a:t>
            </a:r>
          </a:p>
          <a:p>
            <a:pPr eaLnBrk="1" hangingPunct="1">
              <a:buFontTx/>
              <a:buNone/>
            </a:pPr>
            <a:r>
              <a:rPr lang="en-US" altLang="en-US" dirty="0"/>
              <a:t> </a:t>
            </a:r>
          </a:p>
          <a:p>
            <a:pPr eaLnBrk="1" hangingPunct="1">
              <a:buFontTx/>
              <a:buNone/>
            </a:pPr>
            <a:endParaRPr lang="en-US" altLang="en-US" dirty="0"/>
          </a:p>
        </p:txBody>
      </p:sp>
      <p:sp>
        <p:nvSpPr>
          <p:cNvPr id="5120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EA65F1B4-8636-0B4D-9ED4-68835F83DE14}" type="slidenum">
              <a:rPr lang="en-US" altLang="en-US">
                <a:solidFill>
                  <a:srgbClr val="618DD1"/>
                </a:solidFill>
              </a:rPr>
              <a:pPr>
                <a:spcBef>
                  <a:spcPct val="0"/>
                </a:spcBef>
                <a:buFontTx/>
                <a:buNone/>
              </a:pPr>
              <a:t>28</a:t>
            </a:fld>
            <a:endParaRPr lang="en-US" altLang="en-US" dirty="0">
              <a:solidFill>
                <a:srgbClr val="618DD1"/>
              </a:solidFill>
            </a:endParaRPr>
          </a:p>
        </p:txBody>
      </p:sp>
      <p:sp>
        <p:nvSpPr>
          <p:cNvPr id="51205" name="Rectangle 5"/>
          <p:cNvSpPr>
            <a:spLocks noChangeArrowheads="1"/>
          </p:cNvSpPr>
          <p:nvPr/>
        </p:nvSpPr>
        <p:spPr bwMode="auto">
          <a:xfrm>
            <a:off x="1828800" y="1676400"/>
            <a:ext cx="701040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eaLnBrk="1" hangingPunct="1">
              <a:buClr>
                <a:schemeClr val="tx1"/>
              </a:buClr>
              <a:buFontTx/>
              <a:buNone/>
            </a:pPr>
            <a:r>
              <a:rPr lang="en-US" altLang="en-US" b="0" dirty="0"/>
              <a:t>	</a:t>
            </a:r>
          </a:p>
        </p:txBody>
      </p:sp>
    </p:spTree>
    <p:extLst>
      <p:ext uri="{BB962C8B-B14F-4D97-AF65-F5344CB8AC3E}">
        <p14:creationId xmlns:p14="http://schemas.microsoft.com/office/powerpoint/2010/main" val="11872456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altLang="en-US" dirty="0"/>
              <a:t>Summary (cont.)</a:t>
            </a:r>
          </a:p>
        </p:txBody>
      </p:sp>
      <p:sp>
        <p:nvSpPr>
          <p:cNvPr id="53251" name="Content Placeholder 2"/>
          <p:cNvSpPr>
            <a:spLocks noGrp="1"/>
          </p:cNvSpPr>
          <p:nvPr>
            <p:ph idx="1"/>
          </p:nvPr>
        </p:nvSpPr>
        <p:spPr/>
        <p:txBody>
          <a:bodyPr/>
          <a:lstStyle/>
          <a:p>
            <a:pPr eaLnBrk="1" hangingPunct="1">
              <a:buFontTx/>
              <a:buNone/>
            </a:pPr>
            <a:r>
              <a:rPr lang="en-US" altLang="en-US" dirty="0"/>
              <a:t>Employers should engage supervisors as the first line of defense in combating union organizing and meet regularly with all employees to discussion the company’s nonunion campaign.</a:t>
            </a:r>
          </a:p>
          <a:p>
            <a:pPr eaLnBrk="1" hangingPunct="1">
              <a:buFontTx/>
              <a:buNone/>
            </a:pPr>
            <a:r>
              <a:rPr lang="en-US" altLang="en-US" dirty="0"/>
              <a:t>Management must not promise benefits or pay increases to employees if they withhold support for the union; interrogate employees about their opinions on unionization or their union activities; threaten any action, such as disciplining an employee who engages in union organizing or closing a location or a plant if employees vote a union in; or create an impression of surveillance of union activities by members of management.</a:t>
            </a:r>
          </a:p>
          <a:p>
            <a:pPr eaLnBrk="1" hangingPunct="1"/>
            <a:endParaRPr lang="en-US" altLang="en-US" dirty="0"/>
          </a:p>
          <a:p>
            <a:pPr eaLnBrk="1" hangingPunct="1">
              <a:buFontTx/>
              <a:buNone/>
            </a:pPr>
            <a:endParaRPr lang="en-US" altLang="en-US" dirty="0"/>
          </a:p>
          <a:p>
            <a:pPr eaLnBrk="1" hangingPunct="1">
              <a:buFontTx/>
              <a:buNone/>
            </a:pPr>
            <a:endParaRPr lang="en-US" altLang="en-US" dirty="0"/>
          </a:p>
          <a:p>
            <a:pPr>
              <a:buFontTx/>
              <a:buNone/>
            </a:pPr>
            <a:r>
              <a:rPr lang="en-US" altLang="en-US" dirty="0"/>
              <a:t>, </a:t>
            </a:r>
          </a:p>
        </p:txBody>
      </p:sp>
      <p:sp>
        <p:nvSpPr>
          <p:cNvPr id="53252"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28093A3F-6BCB-914D-A854-4DB51960B633}" type="slidenum">
              <a:rPr lang="en-US" altLang="en-US">
                <a:solidFill>
                  <a:srgbClr val="618DD1"/>
                </a:solidFill>
              </a:rPr>
              <a:pPr>
                <a:spcBef>
                  <a:spcPct val="0"/>
                </a:spcBef>
                <a:buFontTx/>
                <a:buNone/>
              </a:pPr>
              <a:t>29</a:t>
            </a:fld>
            <a:endParaRPr lang="en-US" altLang="en-US" dirty="0">
              <a:solidFill>
                <a:srgbClr val="618DD1"/>
              </a:solidFill>
            </a:endParaRPr>
          </a:p>
        </p:txBody>
      </p:sp>
    </p:spTree>
    <p:extLst>
      <p:ext uri="{BB962C8B-B14F-4D97-AF65-F5344CB8AC3E}">
        <p14:creationId xmlns:p14="http://schemas.microsoft.com/office/powerpoint/2010/main" val="2789701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a:spLocks noGrp="1" noChangeArrowheads="1"/>
          </p:cNvSpPr>
          <p:nvPr>
            <p:ph type="title"/>
          </p:nvPr>
        </p:nvSpPr>
        <p:spPr/>
        <p:txBody>
          <a:bodyPr/>
          <a:lstStyle/>
          <a:p>
            <a:pPr eaLnBrk="1" hangingPunct="1"/>
            <a:r>
              <a:rPr lang="en-US" altLang="en-US" dirty="0"/>
              <a:t>Agenda</a:t>
            </a:r>
          </a:p>
        </p:txBody>
      </p:sp>
      <p:sp>
        <p:nvSpPr>
          <p:cNvPr id="12292" name="Rectangle 3"/>
          <p:cNvSpPr>
            <a:spLocks noGrp="1" noChangeArrowheads="1"/>
          </p:cNvSpPr>
          <p:nvPr>
            <p:ph idx="1"/>
          </p:nvPr>
        </p:nvSpPr>
        <p:spPr/>
        <p:txBody>
          <a:bodyPr/>
          <a:lstStyle/>
          <a:p>
            <a:pPr marL="342900" indent="-342900" eaLnBrk="1" hangingPunct="1">
              <a:buClr>
                <a:schemeClr val="tx1"/>
              </a:buClr>
              <a:buFont typeface="+mj-lt"/>
              <a:buAutoNum type="arabicPeriod"/>
            </a:pPr>
            <a:r>
              <a:rPr lang="en-US" altLang="en-US" dirty="0"/>
              <a:t>Union organizing tactics </a:t>
            </a:r>
          </a:p>
          <a:p>
            <a:pPr marL="342900" indent="-342900" eaLnBrk="1" hangingPunct="1">
              <a:buClr>
                <a:schemeClr val="tx1"/>
              </a:buClr>
              <a:buFont typeface="+mj-lt"/>
              <a:buAutoNum type="arabicPeriod"/>
            </a:pPr>
            <a:r>
              <a:rPr lang="en-US" altLang="en-US" dirty="0"/>
              <a:t>Union organizing steps</a:t>
            </a:r>
          </a:p>
          <a:p>
            <a:pPr marL="342900" indent="-342900" eaLnBrk="1" hangingPunct="1">
              <a:buClr>
                <a:schemeClr val="tx1"/>
              </a:buClr>
              <a:buFont typeface="+mj-lt"/>
              <a:buAutoNum type="arabicPeriod"/>
            </a:pPr>
            <a:r>
              <a:rPr lang="en-US" altLang="en-US" dirty="0"/>
              <a:t>Reasons employees consider unionizing</a:t>
            </a:r>
          </a:p>
          <a:p>
            <a:pPr marL="342900" indent="-342900" eaLnBrk="1" hangingPunct="1">
              <a:buClr>
                <a:schemeClr val="tx1"/>
              </a:buClr>
              <a:buFont typeface="+mj-lt"/>
              <a:buAutoNum type="arabicPeriod"/>
            </a:pPr>
            <a:r>
              <a:rPr lang="en-US" altLang="en-US" dirty="0"/>
              <a:t>Signs of union organizing</a:t>
            </a:r>
          </a:p>
          <a:p>
            <a:pPr marL="342900" indent="-342900" eaLnBrk="1" hangingPunct="1">
              <a:buClr>
                <a:schemeClr val="tx1"/>
              </a:buClr>
              <a:buFont typeface="+mj-lt"/>
              <a:buAutoNum type="arabicPeriod"/>
            </a:pPr>
            <a:r>
              <a:rPr lang="en-US" altLang="en-US" dirty="0"/>
              <a:t>Management steps to combat union organizing effort</a:t>
            </a:r>
          </a:p>
          <a:p>
            <a:pPr marL="342900" indent="-342900" eaLnBrk="1" hangingPunct="1">
              <a:buClr>
                <a:schemeClr val="tx1"/>
              </a:buClr>
              <a:buFont typeface="+mj-lt"/>
              <a:buAutoNum type="arabicPeriod"/>
            </a:pPr>
            <a:r>
              <a:rPr lang="en-US" altLang="en-US" dirty="0"/>
              <a:t>Management do’s and don’ts </a:t>
            </a:r>
          </a:p>
          <a:p>
            <a:pPr eaLnBrk="1" hangingPunct="1">
              <a:buClr>
                <a:schemeClr val="tx1"/>
              </a:buClr>
            </a:pPr>
            <a:endParaRPr lang="en-US" altLang="en-US" b="1" dirty="0"/>
          </a:p>
          <a:p>
            <a:pPr eaLnBrk="1" hangingPunct="1">
              <a:buClr>
                <a:schemeClr val="tx1"/>
              </a:buClr>
              <a:buFontTx/>
              <a:buNone/>
            </a:pPr>
            <a:endParaRPr lang="en-US" altLang="en-US" b="1" dirty="0"/>
          </a:p>
          <a:p>
            <a:pPr eaLnBrk="1" hangingPunct="1">
              <a:buClr>
                <a:schemeClr val="tx1"/>
              </a:buClr>
            </a:pPr>
            <a:endParaRPr lang="en-US" altLang="en-US" b="1" dirty="0"/>
          </a:p>
          <a:p>
            <a:pPr eaLnBrk="1" hangingPunct="1">
              <a:buClr>
                <a:schemeClr val="tx1"/>
              </a:buClr>
            </a:pPr>
            <a:endParaRPr lang="en-US" altLang="en-US" b="1" dirty="0"/>
          </a:p>
          <a:p>
            <a:pPr eaLnBrk="1" hangingPunct="1">
              <a:buClr>
                <a:schemeClr val="tx1"/>
              </a:buClr>
            </a:pPr>
            <a:endParaRPr lang="en-US" altLang="en-US" b="1" dirty="0"/>
          </a:p>
          <a:p>
            <a:pPr eaLnBrk="1" hangingPunct="1">
              <a:buClr>
                <a:schemeClr val="tx1"/>
              </a:buClr>
              <a:buFontTx/>
              <a:buNone/>
            </a:pPr>
            <a:endParaRPr lang="en-US" altLang="en-US" b="1" dirty="0"/>
          </a:p>
          <a:p>
            <a:pPr eaLnBrk="1" hangingPunct="1">
              <a:buClr>
                <a:schemeClr val="tx1"/>
              </a:buClr>
            </a:pPr>
            <a:endParaRPr lang="en-US" altLang="en-US" sz="1600" dirty="0"/>
          </a:p>
          <a:p>
            <a:pPr eaLnBrk="1" hangingPunct="1">
              <a:buClr>
                <a:schemeClr val="tx1"/>
              </a:buClr>
            </a:pPr>
            <a:endParaRPr lang="en-US" altLang="en-US" sz="1600" dirty="0"/>
          </a:p>
          <a:p>
            <a:pPr eaLnBrk="1" hangingPunct="1">
              <a:buClr>
                <a:schemeClr val="tx1"/>
              </a:buClr>
              <a:buFontTx/>
              <a:buNone/>
            </a:pPr>
            <a:endParaRPr lang="en-US" altLang="en-US" sz="1600" dirty="0"/>
          </a:p>
        </p:txBody>
      </p:sp>
      <p:sp>
        <p:nvSpPr>
          <p:cNvPr id="12290"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FC23DD42-4522-5F4A-94C7-028339250290}" type="slidenum">
              <a:rPr lang="en-US" altLang="en-US">
                <a:solidFill>
                  <a:srgbClr val="618DD1"/>
                </a:solidFill>
              </a:rPr>
              <a:pPr>
                <a:spcBef>
                  <a:spcPct val="0"/>
                </a:spcBef>
                <a:buFontTx/>
                <a:buNone/>
              </a:pPr>
              <a:t>3</a:t>
            </a:fld>
            <a:endParaRPr lang="en-US" altLang="en-US" dirty="0">
              <a:solidFill>
                <a:srgbClr val="618DD1"/>
              </a:solidFill>
            </a:endParaRPr>
          </a:p>
        </p:txBody>
      </p:sp>
    </p:spTree>
    <p:extLst>
      <p:ext uri="{BB962C8B-B14F-4D97-AF65-F5344CB8AC3E}">
        <p14:creationId xmlns:p14="http://schemas.microsoft.com/office/powerpoint/2010/main" val="39792945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dirty="0"/>
              <a:t>Training Evaluation</a:t>
            </a:r>
            <a:endParaRPr lang="en-US" dirty="0">
              <a:latin typeface="Arial" charset="0"/>
            </a:endParaRPr>
          </a:p>
        </p:txBody>
      </p:sp>
      <p:sp>
        <p:nvSpPr>
          <p:cNvPr id="17412" name="Rectangle 3"/>
          <p:cNvSpPr>
            <a:spLocks noGrp="1" noChangeArrowheads="1"/>
          </p:cNvSpPr>
          <p:nvPr>
            <p:ph idx="1"/>
          </p:nvPr>
        </p:nvSpPr>
        <p:spPr/>
        <p:txBody>
          <a:bodyPr/>
          <a:lstStyle/>
          <a:p>
            <a:pPr>
              <a:lnSpc>
                <a:spcPct val="90000"/>
              </a:lnSpc>
            </a:pPr>
            <a:r>
              <a:rPr lang="en-US" dirty="0">
                <a:latin typeface="Arial" charset="0"/>
              </a:rPr>
              <a:t>Please </a:t>
            </a:r>
            <a:r>
              <a:rPr lang="en-US" dirty="0"/>
              <a:t>complete the evaluation sheet you received with your handouts</a:t>
            </a:r>
            <a:r>
              <a:rPr lang="en-US" dirty="0">
                <a:latin typeface="Arial" charset="0"/>
              </a:rPr>
              <a:t>.</a:t>
            </a:r>
          </a:p>
          <a:p>
            <a:pPr eaLnBrk="1" hangingPunct="1">
              <a:lnSpc>
                <a:spcPct val="90000"/>
              </a:lnSpc>
            </a:pPr>
            <a:r>
              <a:rPr lang="en-US">
                <a:latin typeface="Arial" charset="0"/>
              </a:rPr>
              <a:t>Thank </a:t>
            </a:r>
            <a:r>
              <a:rPr lang="en-US" dirty="0">
                <a:latin typeface="Arial" charset="0"/>
              </a:rPr>
              <a:t>you for your interest and attention! </a:t>
            </a:r>
          </a:p>
        </p:txBody>
      </p:sp>
      <p:sp>
        <p:nvSpPr>
          <p:cNvPr id="17410"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77912B43-D497-B049-9CD8-7C89340C0579}" type="slidenum">
              <a:rPr lang="en-US">
                <a:solidFill>
                  <a:srgbClr val="618DD1"/>
                </a:solidFill>
              </a:rPr>
              <a:pPr algn="r"/>
              <a:t>30</a:t>
            </a:fld>
            <a:endParaRPr lang="en-US" dirty="0">
              <a:solidFill>
                <a:srgbClr val="618DD1"/>
              </a:solidFill>
            </a:endParaRPr>
          </a:p>
        </p:txBody>
      </p:sp>
    </p:spTree>
    <p:extLst>
      <p:ext uri="{BB962C8B-B14F-4D97-AF65-F5344CB8AC3E}">
        <p14:creationId xmlns:p14="http://schemas.microsoft.com/office/powerpoint/2010/main" val="3584778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pPr eaLnBrk="1" hangingPunct="1"/>
            <a:r>
              <a:rPr lang="en-US" altLang="en-US" dirty="0"/>
              <a:t>Union Organizing Tactics</a:t>
            </a:r>
          </a:p>
        </p:txBody>
      </p:sp>
      <p:sp>
        <p:nvSpPr>
          <p:cNvPr id="14340" name="Rectangle 3"/>
          <p:cNvSpPr>
            <a:spLocks noGrp="1" noChangeArrowheads="1"/>
          </p:cNvSpPr>
          <p:nvPr>
            <p:ph idx="1"/>
          </p:nvPr>
        </p:nvSpPr>
        <p:spPr/>
        <p:txBody>
          <a:bodyPr/>
          <a:lstStyle/>
          <a:p>
            <a:pPr eaLnBrk="1" hangingPunct="1">
              <a:buFontTx/>
              <a:buNone/>
            </a:pPr>
            <a:r>
              <a:rPr lang="en-US" altLang="en-US" dirty="0"/>
              <a:t>To recognize the signs of and respond to union organizing, managers need to know the tactics used by union organizers. </a:t>
            </a:r>
          </a:p>
          <a:p>
            <a:pPr eaLnBrk="1" hangingPunct="1">
              <a:buFontTx/>
              <a:buNone/>
            </a:pPr>
            <a:r>
              <a:rPr lang="en-US" altLang="en-US" dirty="0"/>
              <a:t>A local or national union may target a specific company and encourage one or more of its members to seek employment at the targeted company. This tactic is called salting. Once these “salts” start working in the targeted company, they initiate efforts to organize workers within the company. </a:t>
            </a:r>
          </a:p>
          <a:p>
            <a:pPr eaLnBrk="1" hangingPunct="1">
              <a:buFontTx/>
              <a:buNone/>
            </a:pPr>
            <a:r>
              <a:rPr lang="en-US" altLang="en-US" dirty="0"/>
              <a:t>Also, employees within a company may start their own organizing campaign and seek assistance from a local or national union. </a:t>
            </a:r>
          </a:p>
          <a:p>
            <a:pPr eaLnBrk="1" hangingPunct="1">
              <a:buFontTx/>
              <a:buNone/>
            </a:pPr>
            <a:endParaRPr lang="en-US" altLang="en-US" dirty="0"/>
          </a:p>
          <a:p>
            <a:pPr eaLnBrk="1" hangingPunct="1">
              <a:buFontTx/>
              <a:buNone/>
            </a:pPr>
            <a:r>
              <a:rPr lang="en-US" altLang="en-US" dirty="0"/>
              <a:t>	</a:t>
            </a:r>
          </a:p>
          <a:p>
            <a:pPr eaLnBrk="1" hangingPunct="1">
              <a:buFontTx/>
              <a:buNone/>
            </a:pPr>
            <a:endParaRPr lang="en-US" altLang="en-US" dirty="0"/>
          </a:p>
        </p:txBody>
      </p:sp>
      <p:sp>
        <p:nvSpPr>
          <p:cNvPr id="1433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87E5DECA-B9B4-DE44-BCF2-86CAC5D47468}" type="slidenum">
              <a:rPr lang="en-US" altLang="en-US">
                <a:solidFill>
                  <a:srgbClr val="618DD1"/>
                </a:solidFill>
              </a:rPr>
              <a:pPr>
                <a:spcBef>
                  <a:spcPct val="0"/>
                </a:spcBef>
                <a:buFontTx/>
                <a:buNone/>
              </a:pPr>
              <a:t>4</a:t>
            </a:fld>
            <a:endParaRPr lang="en-US" altLang="en-US" dirty="0">
              <a:solidFill>
                <a:srgbClr val="618DD1"/>
              </a:solidFill>
            </a:endParaRPr>
          </a:p>
        </p:txBody>
      </p:sp>
    </p:spTree>
    <p:extLst>
      <p:ext uri="{BB962C8B-B14F-4D97-AF65-F5344CB8AC3E}">
        <p14:creationId xmlns:p14="http://schemas.microsoft.com/office/powerpoint/2010/main" val="41990470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a:latin typeface="Arial" charset="0"/>
              </a:rPr>
              <a:t>Questions?	Comments?</a:t>
            </a:r>
          </a:p>
        </p:txBody>
      </p:sp>
      <p:sp>
        <p:nvSpPr>
          <p:cNvPr id="18434" name="Slide Number Placeholder 3"/>
          <p:cNvSpPr>
            <a:spLocks noGrp="1"/>
          </p:cNvSpPr>
          <p:nvPr>
            <p:ph type="sldNum" sz="quarter" idx="12"/>
          </p:nvPr>
        </p:nvSpPr>
        <p:spPr>
          <a:prstGeom prst="rect">
            <a:avLst/>
          </a:prstGeom>
          <a:noFill/>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lgn="ctr">
              <a:defRPr b="1">
                <a:solidFill>
                  <a:schemeClr val="tx1"/>
                </a:solidFill>
                <a:latin typeface="Arial" charset="0"/>
                <a:ea typeface="ＭＳ Ｐゴシック" charset="0"/>
              </a:defRPr>
            </a:lvl1pPr>
            <a:lvl2pPr marL="742950" indent="-285750" algn="ctr">
              <a:defRPr b="1">
                <a:solidFill>
                  <a:schemeClr val="tx1"/>
                </a:solidFill>
                <a:latin typeface="Arial" charset="0"/>
                <a:ea typeface="ＭＳ Ｐゴシック" charset="0"/>
              </a:defRPr>
            </a:lvl2pPr>
            <a:lvl3pPr marL="1143000" indent="-228600" algn="ctr">
              <a:defRPr b="1">
                <a:solidFill>
                  <a:schemeClr val="tx1"/>
                </a:solidFill>
                <a:latin typeface="Arial" charset="0"/>
                <a:ea typeface="ＭＳ Ｐゴシック" charset="0"/>
              </a:defRPr>
            </a:lvl3pPr>
            <a:lvl4pPr marL="1600200" indent="-228600" algn="ctr">
              <a:defRPr b="1">
                <a:solidFill>
                  <a:schemeClr val="tx1"/>
                </a:solidFill>
                <a:latin typeface="Arial" charset="0"/>
                <a:ea typeface="ＭＳ Ｐゴシック" charset="0"/>
              </a:defRPr>
            </a:lvl4pPr>
            <a:lvl5pPr marL="2057400" indent="-228600" algn="ctr">
              <a:defRPr b="1">
                <a:solidFill>
                  <a:schemeClr val="tx1"/>
                </a:solidFill>
                <a:latin typeface="Arial" charset="0"/>
                <a:ea typeface="ＭＳ Ｐゴシック" charset="0"/>
              </a:defRPr>
            </a:lvl5pPr>
            <a:lvl6pPr marL="2514600" indent="-228600" algn="ctr" eaLnBrk="0" fontAlgn="base" hangingPunct="0">
              <a:spcBef>
                <a:spcPct val="0"/>
              </a:spcBef>
              <a:spcAft>
                <a:spcPct val="0"/>
              </a:spcAft>
              <a:defRPr b="1">
                <a:solidFill>
                  <a:schemeClr val="tx1"/>
                </a:solidFill>
                <a:latin typeface="Arial" charset="0"/>
                <a:ea typeface="ＭＳ Ｐゴシック" charset="0"/>
              </a:defRPr>
            </a:lvl6pPr>
            <a:lvl7pPr marL="2971800" indent="-228600" algn="ctr" eaLnBrk="0" fontAlgn="base" hangingPunct="0">
              <a:spcBef>
                <a:spcPct val="0"/>
              </a:spcBef>
              <a:spcAft>
                <a:spcPct val="0"/>
              </a:spcAft>
              <a:defRPr b="1">
                <a:solidFill>
                  <a:schemeClr val="tx1"/>
                </a:solidFill>
                <a:latin typeface="Arial" charset="0"/>
                <a:ea typeface="ＭＳ Ｐゴシック" charset="0"/>
              </a:defRPr>
            </a:lvl7pPr>
            <a:lvl8pPr marL="3429000" indent="-228600" algn="ctr" eaLnBrk="0" fontAlgn="base" hangingPunct="0">
              <a:spcBef>
                <a:spcPct val="0"/>
              </a:spcBef>
              <a:spcAft>
                <a:spcPct val="0"/>
              </a:spcAft>
              <a:defRPr b="1">
                <a:solidFill>
                  <a:schemeClr val="tx1"/>
                </a:solidFill>
                <a:latin typeface="Arial" charset="0"/>
                <a:ea typeface="ＭＳ Ｐゴシック" charset="0"/>
              </a:defRPr>
            </a:lvl8pPr>
            <a:lvl9pPr marL="3886200" indent="-228600" algn="ctr" eaLnBrk="0" fontAlgn="base" hangingPunct="0">
              <a:spcBef>
                <a:spcPct val="0"/>
              </a:spcBef>
              <a:spcAft>
                <a:spcPct val="0"/>
              </a:spcAft>
              <a:defRPr b="1">
                <a:solidFill>
                  <a:schemeClr val="tx1"/>
                </a:solidFill>
                <a:latin typeface="Arial" charset="0"/>
                <a:ea typeface="ＭＳ Ｐゴシック" charset="0"/>
              </a:defRPr>
            </a:lvl9pPr>
          </a:lstStyle>
          <a:p>
            <a:pPr algn="r"/>
            <a:fld id="{EBF827EC-9B47-4C4B-A2A3-EE933916552A}" type="slidenum">
              <a:rPr lang="en-US">
                <a:solidFill>
                  <a:srgbClr val="618DD1"/>
                </a:solidFill>
              </a:rPr>
              <a:pPr algn="r"/>
              <a:t>5</a:t>
            </a:fld>
            <a:endParaRPr lang="en-US" dirty="0">
              <a:solidFill>
                <a:srgbClr val="618DD1"/>
              </a:solidFill>
            </a:endParaRPr>
          </a:p>
        </p:txBody>
      </p:sp>
    </p:spTree>
    <p:extLst>
      <p:ext uri="{BB962C8B-B14F-4D97-AF65-F5344CB8AC3E}">
        <p14:creationId xmlns:p14="http://schemas.microsoft.com/office/powerpoint/2010/main" val="38758283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dirty="0"/>
              <a:t>Union Organizing Steps</a:t>
            </a:r>
          </a:p>
        </p:txBody>
      </p:sp>
      <p:sp>
        <p:nvSpPr>
          <p:cNvPr id="16387" name="Content Placeholder 2"/>
          <p:cNvSpPr>
            <a:spLocks noGrp="1"/>
          </p:cNvSpPr>
          <p:nvPr>
            <p:ph idx="1"/>
          </p:nvPr>
        </p:nvSpPr>
        <p:spPr/>
        <p:txBody>
          <a:bodyPr/>
          <a:lstStyle/>
          <a:p>
            <a:pPr eaLnBrk="1" hangingPunct="1">
              <a:buFontTx/>
              <a:buNone/>
            </a:pPr>
            <a:r>
              <a:rPr lang="en-US" altLang="en-US" dirty="0"/>
              <a:t>Steps followed by union organizers include:</a:t>
            </a:r>
          </a:p>
          <a:p>
            <a:pPr marL="285750" indent="-285750" eaLnBrk="1" hangingPunct="1">
              <a:buFont typeface="Arial" charset="0"/>
              <a:buChar char="•"/>
            </a:pPr>
            <a:r>
              <a:rPr lang="en-US" altLang="en-US" dirty="0"/>
              <a:t>Gathering support and building an organizing committee.</a:t>
            </a:r>
          </a:p>
          <a:p>
            <a:pPr marL="628650" lvl="1" indent="-285750" eaLnBrk="1" hangingPunct="1">
              <a:lnSpc>
                <a:spcPct val="100000"/>
              </a:lnSpc>
              <a:buFont typeface="Wingdings" panose="05000000000000000000" pitchFamily="2" charset="2"/>
              <a:buChar char="ü"/>
            </a:pPr>
            <a:r>
              <a:rPr lang="en-US" altLang="en-US" dirty="0"/>
              <a:t>Determining who the workplace leaders are.</a:t>
            </a:r>
          </a:p>
          <a:p>
            <a:pPr marL="628650" lvl="1" indent="-285750" eaLnBrk="1" hangingPunct="1">
              <a:lnSpc>
                <a:spcPct val="100000"/>
              </a:lnSpc>
              <a:buFont typeface="Wingdings" panose="05000000000000000000" pitchFamily="2" charset="2"/>
              <a:buChar char="ü"/>
            </a:pPr>
            <a:r>
              <a:rPr lang="en-US" altLang="en-US" dirty="0"/>
              <a:t>Exploiting complaints regarding benefits, working conditions, pay, or specific management employees or practices.</a:t>
            </a:r>
          </a:p>
        </p:txBody>
      </p:sp>
      <p:sp>
        <p:nvSpPr>
          <p:cNvPr id="1638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1D7AC9EB-C5E6-0C4A-8E32-9F76D563D377}" type="slidenum">
              <a:rPr lang="en-US" altLang="en-US">
                <a:solidFill>
                  <a:srgbClr val="618DD1"/>
                </a:solidFill>
              </a:rPr>
              <a:pPr>
                <a:spcBef>
                  <a:spcPct val="0"/>
                </a:spcBef>
                <a:buFontTx/>
                <a:buNone/>
              </a:pPr>
              <a:t>6</a:t>
            </a:fld>
            <a:endParaRPr lang="en-US" altLang="en-US" dirty="0">
              <a:solidFill>
                <a:srgbClr val="618DD1"/>
              </a:solidFill>
            </a:endParaRPr>
          </a:p>
        </p:txBody>
      </p:sp>
    </p:spTree>
    <p:extLst>
      <p:ext uri="{BB962C8B-B14F-4D97-AF65-F5344CB8AC3E}">
        <p14:creationId xmlns:p14="http://schemas.microsoft.com/office/powerpoint/2010/main" val="4272187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dirty="0"/>
              <a:t>Union Organizing Steps (cont.)</a:t>
            </a:r>
          </a:p>
        </p:txBody>
      </p:sp>
      <p:sp>
        <p:nvSpPr>
          <p:cNvPr id="16387" name="Content Placeholder 2"/>
          <p:cNvSpPr>
            <a:spLocks noGrp="1"/>
          </p:cNvSpPr>
          <p:nvPr>
            <p:ph idx="1"/>
          </p:nvPr>
        </p:nvSpPr>
        <p:spPr/>
        <p:txBody>
          <a:bodyPr/>
          <a:lstStyle/>
          <a:p>
            <a:pPr eaLnBrk="1" hangingPunct="1">
              <a:buFontTx/>
              <a:buNone/>
            </a:pPr>
            <a:r>
              <a:rPr lang="en-US" altLang="en-US" dirty="0"/>
              <a:t>Steps followed by union organizers include (cont.):</a:t>
            </a:r>
          </a:p>
          <a:p>
            <a:pPr marL="285750" indent="-285750" eaLnBrk="1" hangingPunct="1">
              <a:buFont typeface="Arial" charset="0"/>
              <a:buChar char="•"/>
            </a:pPr>
            <a:r>
              <a:rPr lang="en-US" altLang="en-US" dirty="0"/>
              <a:t>Compiling information about the workplace: </a:t>
            </a:r>
          </a:p>
          <a:p>
            <a:pPr marL="628650" lvl="1" indent="-285750" eaLnBrk="1" hangingPunct="1">
              <a:lnSpc>
                <a:spcPct val="100000"/>
              </a:lnSpc>
              <a:buFont typeface="Wingdings" panose="05000000000000000000" pitchFamily="2" charset="2"/>
              <a:buChar char="ü"/>
            </a:pPr>
            <a:r>
              <a:rPr lang="en-US" altLang="en-US" b="1" dirty="0"/>
              <a:t>Organizational structure. </a:t>
            </a:r>
            <a:r>
              <a:rPr lang="en-US" altLang="en-US" dirty="0"/>
              <a:t>Divisions, departments, work areas, jobs, shifts.</a:t>
            </a:r>
          </a:p>
          <a:p>
            <a:pPr marL="628650" lvl="1" indent="-285750" eaLnBrk="1" hangingPunct="1">
              <a:lnSpc>
                <a:spcPct val="100000"/>
              </a:lnSpc>
              <a:buFont typeface="Wingdings" panose="05000000000000000000" pitchFamily="2" charset="2"/>
              <a:buChar char="ü"/>
            </a:pPr>
            <a:r>
              <a:rPr lang="en-US" altLang="en-US" b="1" dirty="0"/>
              <a:t>Employee information. </a:t>
            </a:r>
            <a:r>
              <a:rPr lang="en-US" altLang="en-US" dirty="0"/>
              <a:t>Name, address, phone, shift, job title, department, social relationships, group membership (e.g., ethnic, language, hobbies, smokers).</a:t>
            </a:r>
          </a:p>
          <a:p>
            <a:pPr marL="628650" lvl="1" indent="-285750" eaLnBrk="1" hangingPunct="1">
              <a:lnSpc>
                <a:spcPct val="100000"/>
              </a:lnSpc>
              <a:buFont typeface="Wingdings" panose="05000000000000000000" pitchFamily="2" charset="2"/>
              <a:buChar char="ü"/>
            </a:pPr>
            <a:r>
              <a:rPr lang="en-US" altLang="en-US" b="1" dirty="0"/>
              <a:t>Employer information. </a:t>
            </a:r>
            <a:r>
              <a:rPr lang="en-US" altLang="en-US" dirty="0"/>
              <a:t>Other locations, customers, union history.</a:t>
            </a:r>
          </a:p>
        </p:txBody>
      </p:sp>
      <p:sp>
        <p:nvSpPr>
          <p:cNvPr id="16388"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1D7AC9EB-C5E6-0C4A-8E32-9F76D563D377}" type="slidenum">
              <a:rPr lang="en-US" altLang="en-US">
                <a:solidFill>
                  <a:srgbClr val="618DD1"/>
                </a:solidFill>
              </a:rPr>
              <a:pPr>
                <a:spcBef>
                  <a:spcPct val="0"/>
                </a:spcBef>
                <a:buFontTx/>
                <a:buNone/>
              </a:pPr>
              <a:t>7</a:t>
            </a:fld>
            <a:endParaRPr lang="en-US" altLang="en-US" dirty="0">
              <a:solidFill>
                <a:srgbClr val="618DD1"/>
              </a:solidFill>
            </a:endParaRPr>
          </a:p>
        </p:txBody>
      </p:sp>
    </p:spTree>
    <p:extLst>
      <p:ext uri="{BB962C8B-B14F-4D97-AF65-F5344CB8AC3E}">
        <p14:creationId xmlns:p14="http://schemas.microsoft.com/office/powerpoint/2010/main" val="26980462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altLang="en-US" dirty="0"/>
              <a:t>Union Organizing Steps (cont.)</a:t>
            </a:r>
          </a:p>
        </p:txBody>
      </p:sp>
      <p:sp>
        <p:nvSpPr>
          <p:cNvPr id="18436" name="Rectangle 3"/>
          <p:cNvSpPr>
            <a:spLocks noGrp="1" noChangeArrowheads="1"/>
          </p:cNvSpPr>
          <p:nvPr>
            <p:ph idx="1"/>
          </p:nvPr>
        </p:nvSpPr>
        <p:spPr/>
        <p:txBody>
          <a:bodyPr/>
          <a:lstStyle/>
          <a:p>
            <a:pPr marL="285750" indent="-285750" eaLnBrk="1" hangingPunct="1">
              <a:buFont typeface="Arial" charset="0"/>
              <a:buChar char="•"/>
            </a:pPr>
            <a:r>
              <a:rPr lang="en-US" altLang="en-US" dirty="0"/>
              <a:t>Meeting with employees away from work to:</a:t>
            </a:r>
          </a:p>
          <a:p>
            <a:pPr marL="628650" lvl="1" indent="-285750" eaLnBrk="1" hangingPunct="1">
              <a:lnSpc>
                <a:spcPct val="100000"/>
              </a:lnSpc>
              <a:buFont typeface="Wingdings" panose="05000000000000000000" pitchFamily="2" charset="2"/>
              <a:buChar char="ü"/>
            </a:pPr>
            <a:r>
              <a:rPr lang="en-US" altLang="en-US" b="1" dirty="0"/>
              <a:t>Agitate. </a:t>
            </a:r>
            <a:r>
              <a:rPr lang="en-US" altLang="en-US" dirty="0"/>
              <a:t>Find out what employees consider problems, such as low pay, long hours and poor benefits, and generate an emotional agitation against the company’s management.</a:t>
            </a:r>
          </a:p>
          <a:p>
            <a:pPr marL="628650" lvl="1" indent="-285750" eaLnBrk="1" hangingPunct="1">
              <a:lnSpc>
                <a:spcPct val="100000"/>
              </a:lnSpc>
              <a:buFont typeface="Wingdings" panose="05000000000000000000" pitchFamily="2" charset="2"/>
              <a:buChar char="ü"/>
            </a:pPr>
            <a:r>
              <a:rPr lang="en-US" altLang="en-US" b="1" dirty="0"/>
              <a:t>Educate. </a:t>
            </a:r>
            <a:r>
              <a:rPr lang="en-US" altLang="en-US" dirty="0"/>
              <a:t>Tell employees how other workers have dealt collectively with similar problems, citing successful union organization and bargaining.</a:t>
            </a:r>
          </a:p>
          <a:p>
            <a:pPr marL="628650" lvl="1" indent="-285750" eaLnBrk="1" hangingPunct="1">
              <a:lnSpc>
                <a:spcPct val="100000"/>
              </a:lnSpc>
              <a:buFont typeface="Wingdings" panose="05000000000000000000" pitchFamily="2" charset="2"/>
              <a:buChar char="ü"/>
            </a:pPr>
            <a:r>
              <a:rPr lang="en-US" altLang="en-US" b="1" dirty="0"/>
              <a:t>Inoculate. </a:t>
            </a:r>
            <a:r>
              <a:rPr lang="en-US" altLang="en-US" dirty="0"/>
              <a:t>Prepare the workers emotionally for the company’s anti-union campaign. Convince employees that solidarity is critical.</a:t>
            </a:r>
          </a:p>
          <a:p>
            <a:pPr marL="628650" lvl="1" indent="-285750" eaLnBrk="1" hangingPunct="1">
              <a:lnSpc>
                <a:spcPct val="100000"/>
              </a:lnSpc>
              <a:buFont typeface="Wingdings" panose="05000000000000000000" pitchFamily="2" charset="2"/>
              <a:buChar char="ü"/>
            </a:pPr>
            <a:r>
              <a:rPr lang="en-US" altLang="en-US" b="1" dirty="0"/>
              <a:t>Organize. </a:t>
            </a:r>
            <a:r>
              <a:rPr lang="en-US" altLang="en-US" dirty="0"/>
              <a:t>Recruit more employees for the organizing committee, obtain commitments for assignments and respond to any obstacles or objections employees raise.</a:t>
            </a:r>
          </a:p>
          <a:p>
            <a:pPr marL="628650" lvl="1" indent="-285750" eaLnBrk="1" hangingPunct="1">
              <a:buFont typeface="Wingdings" panose="05000000000000000000" pitchFamily="2" charset="2"/>
              <a:buChar char="ü"/>
            </a:pPr>
            <a:endParaRPr lang="en-US" altLang="en-US" dirty="0"/>
          </a:p>
          <a:p>
            <a:pPr lvl="1" eaLnBrk="1" hangingPunct="1">
              <a:buFont typeface="Wingdings" charset="2"/>
              <a:buChar char="ü"/>
            </a:pPr>
            <a:endParaRPr lang="en-US" altLang="en-US" dirty="0"/>
          </a:p>
          <a:p>
            <a:pPr eaLnBrk="1" hangingPunct="1">
              <a:buFontTx/>
              <a:buNone/>
            </a:pPr>
            <a:endParaRPr lang="en-US" altLang="en-US" sz="2000" dirty="0"/>
          </a:p>
        </p:txBody>
      </p:sp>
      <p:sp>
        <p:nvSpPr>
          <p:cNvPr id="1843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76EC231F-ED77-7F42-B53A-9E235E04710C}" type="slidenum">
              <a:rPr lang="en-US" altLang="en-US">
                <a:solidFill>
                  <a:srgbClr val="618DD1"/>
                </a:solidFill>
              </a:rPr>
              <a:pPr>
                <a:spcBef>
                  <a:spcPct val="0"/>
                </a:spcBef>
                <a:buFontTx/>
                <a:buNone/>
              </a:pPr>
              <a:t>8</a:t>
            </a:fld>
            <a:endParaRPr lang="en-US" altLang="en-US" dirty="0">
              <a:solidFill>
                <a:srgbClr val="618DD1"/>
              </a:solidFill>
            </a:endParaRPr>
          </a:p>
        </p:txBody>
      </p:sp>
    </p:spTree>
    <p:extLst>
      <p:ext uri="{BB962C8B-B14F-4D97-AF65-F5344CB8AC3E}">
        <p14:creationId xmlns:p14="http://schemas.microsoft.com/office/powerpoint/2010/main" val="2620501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Union Organizing Steps (cont.)</a:t>
            </a:r>
          </a:p>
        </p:txBody>
      </p:sp>
      <p:sp>
        <p:nvSpPr>
          <p:cNvPr id="20483" name="Content Placeholder 2"/>
          <p:cNvSpPr>
            <a:spLocks noGrp="1"/>
          </p:cNvSpPr>
          <p:nvPr>
            <p:ph idx="1"/>
          </p:nvPr>
        </p:nvSpPr>
        <p:spPr/>
        <p:txBody>
          <a:bodyPr/>
          <a:lstStyle/>
          <a:p>
            <a:pPr marL="285750" indent="-285750" eaLnBrk="1" hangingPunct="1">
              <a:buFont typeface="Arial" charset="0"/>
              <a:buChar char="•"/>
            </a:pPr>
            <a:r>
              <a:rPr lang="en-US" altLang="en-US" dirty="0"/>
              <a:t>Adopting an issues program:</a:t>
            </a:r>
          </a:p>
          <a:p>
            <a:pPr marL="628650" lvl="1" indent="-285750" eaLnBrk="1" hangingPunct="1">
              <a:buFont typeface="Wingdings" panose="05000000000000000000" pitchFamily="2" charset="2"/>
              <a:buChar char="ü"/>
            </a:pPr>
            <a:r>
              <a:rPr lang="en-US" altLang="en-US" dirty="0"/>
              <a:t>The organizing committee develops a list of union demands and a strategy for the union campaign, including how to highlight the issues. </a:t>
            </a:r>
          </a:p>
          <a:p>
            <a:pPr lvl="1" eaLnBrk="1" hangingPunct="1">
              <a:buFont typeface="Arial" charset="0"/>
              <a:buNone/>
            </a:pPr>
            <a:endParaRPr lang="en-US" altLang="en-US" dirty="0"/>
          </a:p>
        </p:txBody>
      </p:sp>
      <p:sp>
        <p:nvSpPr>
          <p:cNvPr id="20484" name="Slide Number Placeholder 3"/>
          <p:cNvSpPr>
            <a:spLocks noGrp="1"/>
          </p:cNvSpPr>
          <p:nvPr>
            <p:ph type="sldNum" sz="quarter" idx="12"/>
          </p:nvPr>
        </p:nvSpPr>
        <p:spPr>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a:solidFill>
                  <a:srgbClr val="283B6E"/>
                </a:solidFill>
                <a:latin typeface="Arial" charset="0"/>
              </a:defRPr>
            </a:lvl1pPr>
            <a:lvl2pPr marL="742950" indent="-285750">
              <a:spcBef>
                <a:spcPct val="20000"/>
              </a:spcBef>
              <a:buSzPct val="85000"/>
              <a:buFont typeface="Arial" charset="0"/>
              <a:buChar char="&gt;"/>
              <a:defRPr sz="1600">
                <a:solidFill>
                  <a:srgbClr val="283B6E"/>
                </a:solidFill>
                <a:latin typeface="Arial" charset="0"/>
              </a:defRPr>
            </a:lvl2pPr>
            <a:lvl3pPr marL="1143000" indent="-228600">
              <a:spcBef>
                <a:spcPct val="20000"/>
              </a:spcBef>
              <a:buChar char="•"/>
              <a:defRPr sz="1400">
                <a:solidFill>
                  <a:srgbClr val="283B6E"/>
                </a:solidFill>
                <a:latin typeface="Arial" charset="0"/>
              </a:defRPr>
            </a:lvl3pPr>
            <a:lvl4pPr marL="1600200" indent="-228600">
              <a:spcBef>
                <a:spcPct val="20000"/>
              </a:spcBef>
              <a:buChar char="–"/>
              <a:defRPr sz="1200">
                <a:solidFill>
                  <a:srgbClr val="283B6E"/>
                </a:solidFill>
                <a:latin typeface="Arial" charset="0"/>
              </a:defRPr>
            </a:lvl4pPr>
            <a:lvl5pPr marL="2057400" indent="-228600">
              <a:spcBef>
                <a:spcPct val="20000"/>
              </a:spcBef>
              <a:buChar char="•"/>
              <a:defRPr sz="1200">
                <a:solidFill>
                  <a:srgbClr val="283B6E"/>
                </a:solidFill>
                <a:latin typeface="Arial" charset="0"/>
              </a:defRPr>
            </a:lvl5pPr>
            <a:lvl6pPr marL="2514600" indent="-228600" eaLnBrk="0" fontAlgn="base" hangingPunct="0">
              <a:spcBef>
                <a:spcPct val="20000"/>
              </a:spcBef>
              <a:spcAft>
                <a:spcPct val="0"/>
              </a:spcAft>
              <a:buChar char="•"/>
              <a:defRPr sz="1200">
                <a:solidFill>
                  <a:srgbClr val="283B6E"/>
                </a:solidFill>
                <a:latin typeface="Arial" charset="0"/>
              </a:defRPr>
            </a:lvl6pPr>
            <a:lvl7pPr marL="2971800" indent="-228600" eaLnBrk="0" fontAlgn="base" hangingPunct="0">
              <a:spcBef>
                <a:spcPct val="20000"/>
              </a:spcBef>
              <a:spcAft>
                <a:spcPct val="0"/>
              </a:spcAft>
              <a:buChar char="•"/>
              <a:defRPr sz="1200">
                <a:solidFill>
                  <a:srgbClr val="283B6E"/>
                </a:solidFill>
                <a:latin typeface="Arial" charset="0"/>
              </a:defRPr>
            </a:lvl7pPr>
            <a:lvl8pPr marL="3429000" indent="-228600" eaLnBrk="0" fontAlgn="base" hangingPunct="0">
              <a:spcBef>
                <a:spcPct val="20000"/>
              </a:spcBef>
              <a:spcAft>
                <a:spcPct val="0"/>
              </a:spcAft>
              <a:buChar char="•"/>
              <a:defRPr sz="1200">
                <a:solidFill>
                  <a:srgbClr val="283B6E"/>
                </a:solidFill>
                <a:latin typeface="Arial" charset="0"/>
              </a:defRPr>
            </a:lvl8pPr>
            <a:lvl9pPr marL="3886200" indent="-228600" eaLnBrk="0" fontAlgn="base" hangingPunct="0">
              <a:spcBef>
                <a:spcPct val="20000"/>
              </a:spcBef>
              <a:spcAft>
                <a:spcPct val="0"/>
              </a:spcAft>
              <a:buChar char="•"/>
              <a:defRPr sz="1200">
                <a:solidFill>
                  <a:srgbClr val="283B6E"/>
                </a:solidFill>
                <a:latin typeface="Arial" charset="0"/>
              </a:defRPr>
            </a:lvl9pPr>
          </a:lstStyle>
          <a:p>
            <a:pPr>
              <a:spcBef>
                <a:spcPct val="0"/>
              </a:spcBef>
              <a:buFontTx/>
              <a:buNone/>
            </a:pPr>
            <a:fld id="{F59EDEEF-E131-1341-9322-E7CBADA61A37}" type="slidenum">
              <a:rPr lang="en-US" altLang="en-US">
                <a:solidFill>
                  <a:srgbClr val="618DD1"/>
                </a:solidFill>
              </a:rPr>
              <a:pPr>
                <a:spcBef>
                  <a:spcPct val="0"/>
                </a:spcBef>
                <a:buFontTx/>
                <a:buNone/>
              </a:pPr>
              <a:t>9</a:t>
            </a:fld>
            <a:endParaRPr lang="en-US" altLang="en-US" dirty="0">
              <a:solidFill>
                <a:srgbClr val="618DD1"/>
              </a:solidFill>
            </a:endParaRPr>
          </a:p>
        </p:txBody>
      </p:sp>
    </p:spTree>
    <p:extLst>
      <p:ext uri="{BB962C8B-B14F-4D97-AF65-F5344CB8AC3E}">
        <p14:creationId xmlns:p14="http://schemas.microsoft.com/office/powerpoint/2010/main" val="870355658"/>
      </p:ext>
    </p:extLst>
  </p:cSld>
  <p:clrMapOvr>
    <a:masterClrMapping/>
  </p:clrMapOvr>
</p:sld>
</file>

<file path=ppt/theme/theme1.xml><?xml version="1.0" encoding="utf-8"?>
<a:theme xmlns:a="http://schemas.openxmlformats.org/drawingml/2006/main" name="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Acumen - Updated v02" id="{5B991DCC-8B72-CF49-9A36-548230BC490E}" vid="{8B484F87-B500-7746-BB86-C9681EB1B11F}"/>
    </a:ext>
  </a:extLst>
</a:theme>
</file>

<file path=ppt/theme/theme2.xml><?xml version="1.0" encoding="utf-8"?>
<a:theme xmlns:a="http://schemas.openxmlformats.org/drawingml/2006/main" name="1_Knowledge Center Design">
  <a:themeElements>
    <a:clrScheme name="Knowledge Center">
      <a:dk1>
        <a:srgbClr val="545454"/>
      </a:dk1>
      <a:lt1>
        <a:srgbClr val="FFFFFF"/>
      </a:lt1>
      <a:dk2>
        <a:srgbClr val="009999"/>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51515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Acumen - Updated v02" id="{5B991DCC-8B72-CF49-9A36-548230BC490E}" vid="{8B484F87-B500-7746-BB86-C9681EB1B11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Business Acumen - Updated v2</Template>
  <TotalTime>233</TotalTime>
  <Words>1789</Words>
  <Application>Microsoft Office PowerPoint</Application>
  <PresentationFormat>On-screen Show (4:3)</PresentationFormat>
  <Paragraphs>192</Paragraphs>
  <Slides>30</Slides>
  <Notes>26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ＭＳ Ｐゴシック</vt:lpstr>
      <vt:lpstr>Arial</vt:lpstr>
      <vt:lpstr>Calibri</vt:lpstr>
      <vt:lpstr>Courier New</vt:lpstr>
      <vt:lpstr>Wingdings</vt:lpstr>
      <vt:lpstr>Knowledge Center Design</vt:lpstr>
      <vt:lpstr>1_Knowledge Center Design</vt:lpstr>
      <vt:lpstr>Responding to Union Organizing</vt:lpstr>
      <vt:lpstr>Introduction</vt:lpstr>
      <vt:lpstr>Agenda</vt:lpstr>
      <vt:lpstr>Union Organizing Tactics</vt:lpstr>
      <vt:lpstr>Questions? Comments?</vt:lpstr>
      <vt:lpstr>Union Organizing Steps</vt:lpstr>
      <vt:lpstr>Union Organizing Steps (cont.)</vt:lpstr>
      <vt:lpstr>Union Organizing Steps (cont.)</vt:lpstr>
      <vt:lpstr>Union Organizing Steps (cont.)</vt:lpstr>
      <vt:lpstr>Union Organizing Steps (cont.)</vt:lpstr>
      <vt:lpstr>Union Organizing Steps (cont.)</vt:lpstr>
      <vt:lpstr>Questions? Comments?</vt:lpstr>
      <vt:lpstr>Reasons Employees Consider Unionizing </vt:lpstr>
      <vt:lpstr>Reasons Employees Consider Unionizing </vt:lpstr>
      <vt:lpstr>Questions? Comments?</vt:lpstr>
      <vt:lpstr>Signs of Union Organizing</vt:lpstr>
      <vt:lpstr>Signs of Union Organizing (cont.)</vt:lpstr>
      <vt:lpstr>Questions? Comments?</vt:lpstr>
      <vt:lpstr>Management Steps to Combat Union Organizing Efforts</vt:lpstr>
      <vt:lpstr>Management Steps to  Combat Union Organizing Efforts (cont.)</vt:lpstr>
      <vt:lpstr>Management Steps to  Combat Union Organizing Efforts (cont.)</vt:lpstr>
      <vt:lpstr>Questions? Comments? </vt:lpstr>
      <vt:lpstr>Management Do’s and Don’ts</vt:lpstr>
      <vt:lpstr>Management Do’s and Don’ts (cont.)</vt:lpstr>
      <vt:lpstr>Management Do’s and Don’ts (cont.)</vt:lpstr>
      <vt:lpstr>Questions? Comments?</vt:lpstr>
      <vt:lpstr>Summary</vt:lpstr>
      <vt:lpstr>Summary (cont.)</vt:lpstr>
      <vt:lpstr>Summary (cont.)</vt:lpstr>
      <vt:lpstr>Training Evaluation</vt:lpstr>
    </vt:vector>
  </TitlesOfParts>
  <Company>SHRM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Northon, Lindsay</dc:creator>
  <cp:lastModifiedBy>Ganiyu, Mariam</cp:lastModifiedBy>
  <cp:revision>33</cp:revision>
  <dcterms:created xsi:type="dcterms:W3CDTF">2016-12-15T19:10:35Z</dcterms:created>
  <dcterms:modified xsi:type="dcterms:W3CDTF">2017-04-13T19:55:30Z</dcterms:modified>
</cp:coreProperties>
</file>