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2" r:id="rId25"/>
    <p:sldId id="284" r:id="rId26"/>
    <p:sldId id="286" r:id="rId27"/>
    <p:sldId id="287" r:id="rId28"/>
    <p:sldId id="288" r:id="rId29"/>
    <p:sldId id="289" r:id="rId30"/>
    <p:sldId id="290" r:id="rId31"/>
    <p:sldId id="29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09" autoAdjust="0"/>
    <p:restoredTop sz="92037" autoAdjust="0"/>
  </p:normalViewPr>
  <p:slideViewPr>
    <p:cSldViewPr snapToGrid="0" snapToObjects="1">
      <p:cViewPr varScale="1">
        <p:scale>
          <a:sx n="86" d="100"/>
          <a:sy n="86" d="100"/>
        </p:scale>
        <p:origin x="163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3F4-4738-A6B0-10B82A5B3F4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3F4-4738-A6B0-10B82A5B3F4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3F4-4738-A6B0-10B82A5B3F45}"/>
            </c:ext>
          </c:extLst>
        </c:ser>
        <c:dLbls>
          <c:showLegendKey val="0"/>
          <c:showVal val="0"/>
          <c:showCatName val="0"/>
          <c:showSerName val="0"/>
          <c:showPercent val="0"/>
          <c:showBubbleSize val="0"/>
        </c:dLbls>
        <c:gapWidth val="219"/>
        <c:overlap val="-27"/>
        <c:axId val="654100768"/>
        <c:axId val="654101944"/>
      </c:barChart>
      <c:catAx>
        <c:axId val="65410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654101944"/>
        <c:crosses val="autoZero"/>
        <c:auto val="1"/>
        <c:lblAlgn val="ctr"/>
        <c:lblOffset val="100"/>
        <c:noMultiLvlLbl val="0"/>
      </c:catAx>
      <c:valAx>
        <c:axId val="654101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410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346-4B08-94E0-322BF0EEE46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346-4B08-94E0-322BF0EEE46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346-4B08-94E0-322BF0EEE465}"/>
            </c:ext>
          </c:extLst>
        </c:ser>
        <c:dLbls>
          <c:showLegendKey val="0"/>
          <c:showVal val="0"/>
          <c:showCatName val="0"/>
          <c:showSerName val="0"/>
          <c:showPercent val="0"/>
          <c:showBubbleSize val="0"/>
        </c:dLbls>
        <c:gapWidth val="112"/>
        <c:axId val="442051904"/>
        <c:axId val="442051512"/>
      </c:barChart>
      <c:catAx>
        <c:axId val="442051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42051512"/>
        <c:crosses val="autoZero"/>
        <c:auto val="1"/>
        <c:lblAlgn val="ctr"/>
        <c:lblOffset val="100"/>
        <c:noMultiLvlLbl val="0"/>
      </c:catAx>
      <c:valAx>
        <c:axId val="442051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205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0C-41A9-AB8F-2A18B7F1DA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0C-41A9-AB8F-2A18B7F1DA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0C-41A9-AB8F-2A18B7F1DA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D0C-41A9-AB8F-2A18B7F1DA2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D0C-41A9-AB8F-2A18B7F1DA29}"/>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E4-485A-9B88-4A2B9A2649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E4-485A-9B88-4A2B9A2649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E4-485A-9B88-4A2B9A2649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E4-485A-9B88-4A2B9A26492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5E4-485A-9B88-4A2B9A264927}"/>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A5DD6-64C5-484A-BC86-1CFCCFB8A283}" type="datetimeFigureOut">
              <a:rPr lang="en-US" smtClean="0"/>
              <a:t>6/19/2020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85B3A-DAC2-45E3-BDB4-FC011F6C2753}" type="slidenum">
              <a:rPr lang="en-US" smtClean="0"/>
              <a:t>‹#›</a:t>
            </a:fld>
            <a:endParaRPr lang="en-US" dirty="0"/>
          </a:p>
        </p:txBody>
      </p:sp>
    </p:spTree>
    <p:extLst>
      <p:ext uri="{BB962C8B-B14F-4D97-AF65-F5344CB8AC3E}">
        <p14:creationId xmlns:p14="http://schemas.microsoft.com/office/powerpoint/2010/main" val="192261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sample presentation is intended for delivery to supervisors and other individuals who manage employees. It is designed to be presented by an individual who is knowledgeable in employment laws that include retaliation protections. This is a sample presentation that must be customized to include and match the employer’s state laws and its own policies and practices. </a:t>
            </a:r>
          </a:p>
          <a:p>
            <a:endParaRPr lang="en-US" dirty="0"/>
          </a:p>
        </p:txBody>
      </p:sp>
      <p:sp>
        <p:nvSpPr>
          <p:cNvPr id="4" name="Slide Number Placeholder 3"/>
          <p:cNvSpPr>
            <a:spLocks noGrp="1"/>
          </p:cNvSpPr>
          <p:nvPr>
            <p:ph type="sldNum" sz="quarter" idx="10"/>
          </p:nvPr>
        </p:nvSpPr>
        <p:spPr/>
        <p:txBody>
          <a:bodyPr/>
          <a:lstStyle/>
          <a:p>
            <a:fld id="{1824770E-D5F0-D24F-AD90-4F08765EB170}" type="slidenum">
              <a:rPr lang="en-US" smtClean="0"/>
              <a:t>2</a:t>
            </a:fld>
            <a:endParaRPr lang="en-US" dirty="0"/>
          </a:p>
        </p:txBody>
      </p:sp>
    </p:spTree>
    <p:extLst>
      <p:ext uri="{BB962C8B-B14F-4D97-AF65-F5344CB8AC3E}">
        <p14:creationId xmlns:p14="http://schemas.microsoft.com/office/powerpoint/2010/main" val="426116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sample presentation is intended for delivery to supervisors and other individuals who manage employees. It is designed to be presented by an individual who is knowledgeable in employment laws that include retaliation protections. This is a sample presentation that must be customized to include and match the employer’s state laws and its own policies and practices. </a:t>
            </a:r>
          </a:p>
          <a:p>
            <a:endParaRPr lang="en-US" dirty="0"/>
          </a:p>
        </p:txBody>
      </p:sp>
      <p:sp>
        <p:nvSpPr>
          <p:cNvPr id="4" name="Slide Number Placeholder 3"/>
          <p:cNvSpPr>
            <a:spLocks noGrp="1"/>
          </p:cNvSpPr>
          <p:nvPr>
            <p:ph type="sldNum" sz="quarter" idx="10"/>
          </p:nvPr>
        </p:nvSpPr>
        <p:spPr/>
        <p:txBody>
          <a:bodyPr/>
          <a:lstStyle/>
          <a:p>
            <a:fld id="{1824770E-D5F0-D24F-AD90-4F08765EB170}" type="slidenum">
              <a:rPr lang="en-US" smtClean="0"/>
              <a:t>3</a:t>
            </a:fld>
            <a:endParaRPr lang="en-US" dirty="0"/>
          </a:p>
        </p:txBody>
      </p:sp>
    </p:spTree>
    <p:extLst>
      <p:ext uri="{BB962C8B-B14F-4D97-AF65-F5344CB8AC3E}">
        <p14:creationId xmlns:p14="http://schemas.microsoft.com/office/powerpoint/2010/main" val="142539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(see slide #6)</a:t>
            </a:r>
          </a:p>
        </p:txBody>
      </p:sp>
      <p:sp>
        <p:nvSpPr>
          <p:cNvPr id="4" name="Slide Number Placeholder 3"/>
          <p:cNvSpPr>
            <a:spLocks noGrp="1"/>
          </p:cNvSpPr>
          <p:nvPr>
            <p:ph type="sldNum" sz="quarter" idx="10"/>
          </p:nvPr>
        </p:nvSpPr>
        <p:spPr/>
        <p:txBody>
          <a:bodyPr/>
          <a:lstStyle/>
          <a:p>
            <a:fld id="{43685B3A-DAC2-45E3-BDB4-FC011F6C2753}" type="slidenum">
              <a:rPr lang="en-US" smtClean="0"/>
              <a:t>23</a:t>
            </a:fld>
            <a:endParaRPr lang="en-US" dirty="0"/>
          </a:p>
        </p:txBody>
      </p:sp>
    </p:spTree>
    <p:extLst>
      <p:ext uri="{BB962C8B-B14F-4D97-AF65-F5344CB8AC3E}">
        <p14:creationId xmlns:p14="http://schemas.microsoft.com/office/powerpoint/2010/main" val="357459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clear business reason for the shift change whether or not the employee complained.</a:t>
            </a:r>
            <a:endParaRPr lang="en-US" dirty="0"/>
          </a:p>
        </p:txBody>
      </p:sp>
      <p:sp>
        <p:nvSpPr>
          <p:cNvPr id="4" name="Slide Number Placeholder 3"/>
          <p:cNvSpPr>
            <a:spLocks noGrp="1"/>
          </p:cNvSpPr>
          <p:nvPr>
            <p:ph type="sldNum" sz="quarter" idx="10"/>
          </p:nvPr>
        </p:nvSpPr>
        <p:spPr/>
        <p:txBody>
          <a:bodyPr/>
          <a:lstStyle/>
          <a:p>
            <a:fld id="{43685B3A-DAC2-45E3-BDB4-FC011F6C2753}" type="slidenum">
              <a:rPr lang="en-US" smtClean="0"/>
              <a:t>24</a:t>
            </a:fld>
            <a:endParaRPr lang="en-US" dirty="0"/>
          </a:p>
        </p:txBody>
      </p:sp>
    </p:spTree>
    <p:extLst>
      <p:ext uri="{BB962C8B-B14F-4D97-AF65-F5344CB8AC3E}">
        <p14:creationId xmlns:p14="http://schemas.microsoft.com/office/powerpoint/2010/main" val="189202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a:t>
            </a:r>
          </a:p>
        </p:txBody>
      </p:sp>
      <p:sp>
        <p:nvSpPr>
          <p:cNvPr id="4" name="Slide Number Placeholder 3"/>
          <p:cNvSpPr>
            <a:spLocks noGrp="1"/>
          </p:cNvSpPr>
          <p:nvPr>
            <p:ph type="sldNum" sz="quarter" idx="10"/>
          </p:nvPr>
        </p:nvSpPr>
        <p:spPr/>
        <p:txBody>
          <a:bodyPr/>
          <a:lstStyle/>
          <a:p>
            <a:fld id="{43685B3A-DAC2-45E3-BDB4-FC011F6C2753}" type="slidenum">
              <a:rPr lang="en-US" smtClean="0"/>
              <a:t>25</a:t>
            </a:fld>
            <a:endParaRPr lang="en-US" dirty="0"/>
          </a:p>
        </p:txBody>
      </p:sp>
    </p:spTree>
    <p:extLst>
      <p:ext uri="{BB962C8B-B14F-4D97-AF65-F5344CB8AC3E}">
        <p14:creationId xmlns:p14="http://schemas.microsoft.com/office/powerpoint/2010/main" val="1666580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190307"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409808"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CONSULTATION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8568" y="290224"/>
            <a:ext cx="272675" cy="323614"/>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CONSULTATION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2794" y="268382"/>
            <a:ext cx="710226" cy="842906"/>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CONSULTATION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0008" y="6420115"/>
            <a:ext cx="200447" cy="237894"/>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Retaliation</a:t>
            </a:r>
          </a:p>
        </p:txBody>
      </p:sp>
      <p:sp>
        <p:nvSpPr>
          <p:cNvPr id="3" name="Text Placeholder 2"/>
          <p:cNvSpPr>
            <a:spLocks noGrp="1"/>
          </p:cNvSpPr>
          <p:nvPr>
            <p:ph type="body" sz="quarter" idx="10"/>
          </p:nvPr>
        </p:nvSpPr>
        <p:spPr/>
        <p:txBody>
          <a:bodyPr/>
          <a:lstStyle/>
          <a:p>
            <a:r>
              <a:rPr lang="en-US" dirty="0"/>
              <a:t>June 2020</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dirty="0"/>
              <a:t>Questions? Comments?</a:t>
            </a:r>
          </a:p>
        </p:txBody>
      </p:sp>
      <p:sp>
        <p:nvSpPr>
          <p:cNvPr id="16388" name="Rectangle 3"/>
          <p:cNvSpPr>
            <a:spLocks noGrp="1" noChangeArrowheads="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dirty="0"/>
              <a:t> </a:t>
            </a:r>
          </a:p>
        </p:txBody>
      </p:sp>
      <p:sp>
        <p:nvSpPr>
          <p:cNvPr id="1638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5A3BE9D6-F5A1-464F-84A9-B9489F16A636}" type="slidenum">
              <a:rPr lang="en-US" altLang="en-US">
                <a:solidFill>
                  <a:srgbClr val="618DD1"/>
                </a:solidFill>
              </a:rPr>
              <a:pPr/>
              <a:t>10</a:t>
            </a:fld>
            <a:endParaRPr lang="en-US" altLang="en-US" dirty="0">
              <a:solidFill>
                <a:srgbClr val="618DD1"/>
              </a:solidFill>
            </a:endParaRPr>
          </a:p>
        </p:txBody>
      </p:sp>
    </p:spTree>
    <p:extLst>
      <p:ext uri="{BB962C8B-B14F-4D97-AF65-F5344CB8AC3E}">
        <p14:creationId xmlns:p14="http://schemas.microsoft.com/office/powerpoint/2010/main" val="49235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dirty="0"/>
              <a:t>The Importance of Compliance with Laws Against Retaliation</a:t>
            </a:r>
          </a:p>
        </p:txBody>
      </p:sp>
      <p:sp>
        <p:nvSpPr>
          <p:cNvPr id="17412" name="Rectangle 3"/>
          <p:cNvSpPr>
            <a:spLocks noGrp="1" noChangeArrowheads="1"/>
          </p:cNvSpPr>
          <p:nvPr>
            <p:ph idx="1"/>
          </p:nvPr>
        </p:nvSpPr>
        <p:spPr/>
        <p:txBody>
          <a:bodyPr/>
          <a:lstStyle/>
          <a:p>
            <a:pPr eaLnBrk="1" hangingPunct="1">
              <a:buFontTx/>
              <a:buNone/>
            </a:pPr>
            <a:r>
              <a:rPr lang="en-US" altLang="en-US" dirty="0"/>
              <a:t>It is important for employers to comply with anti-retaliation laws because:</a:t>
            </a:r>
          </a:p>
          <a:p>
            <a:pPr marL="285750" indent="-285750" eaLnBrk="1" hangingPunct="1">
              <a:buFont typeface="Arial" charset="0"/>
              <a:buChar char="•"/>
            </a:pPr>
            <a:r>
              <a:rPr lang="en-US" altLang="en-US" dirty="0"/>
              <a:t>These laws encourage employees to come forward, without risk of adverse action such as termination, to report unlawful actions. Stopping unlawful employment actions helps make the workplace and our society safer, more enjoyable and rewarding for everyone.</a:t>
            </a:r>
          </a:p>
          <a:p>
            <a:pPr marL="285750" indent="-285750" eaLnBrk="1" hangingPunct="1">
              <a:buFont typeface="Arial" charset="0"/>
              <a:buChar char="•"/>
            </a:pPr>
            <a:r>
              <a:rPr lang="en-US" altLang="en-US" dirty="0"/>
              <a:t>Employees are becoming more aware of anti-retaliation protection. Consequently, charges of retaliation are increasing. </a:t>
            </a:r>
            <a:endParaRPr lang="en-US" altLang="en-US" sz="1600" dirty="0"/>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F5F97DF5-B4CF-2946-9DAA-BB3869AEC16F}" type="slidenum">
              <a:rPr lang="en-US" altLang="en-US">
                <a:solidFill>
                  <a:srgbClr val="618DD1"/>
                </a:solidFill>
              </a:rPr>
              <a:pPr/>
              <a:t>11</a:t>
            </a:fld>
            <a:endParaRPr lang="en-US" altLang="en-US" dirty="0">
              <a:solidFill>
                <a:srgbClr val="618DD1"/>
              </a:solidFill>
            </a:endParaRPr>
          </a:p>
        </p:txBody>
      </p:sp>
    </p:spTree>
    <p:extLst>
      <p:ext uri="{BB962C8B-B14F-4D97-AF65-F5344CB8AC3E}">
        <p14:creationId xmlns:p14="http://schemas.microsoft.com/office/powerpoint/2010/main" val="101096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altLang="en-US" dirty="0"/>
              <a:t>Questions?	Comments?</a:t>
            </a:r>
          </a:p>
        </p:txBody>
      </p:sp>
      <p:sp>
        <p:nvSpPr>
          <p:cNvPr id="2969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0B13EF58-822A-794A-B491-267E7C86D97B}" type="slidenum">
              <a:rPr lang="en-US" altLang="en-US">
                <a:solidFill>
                  <a:srgbClr val="618DD1"/>
                </a:solidFill>
              </a:rPr>
              <a:pPr/>
              <a:t>12</a:t>
            </a:fld>
            <a:endParaRPr lang="en-US" altLang="en-US" dirty="0">
              <a:solidFill>
                <a:srgbClr val="618DD1"/>
              </a:solidFill>
            </a:endParaRPr>
          </a:p>
        </p:txBody>
      </p:sp>
    </p:spTree>
    <p:extLst>
      <p:ext uri="{BB962C8B-B14F-4D97-AF65-F5344CB8AC3E}">
        <p14:creationId xmlns:p14="http://schemas.microsoft.com/office/powerpoint/2010/main" val="3901685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Whistle-Blower Protection vs. Protection Against Retaliation</a:t>
            </a:r>
          </a:p>
        </p:txBody>
      </p:sp>
      <p:sp>
        <p:nvSpPr>
          <p:cNvPr id="18436" name="Rectangle 3"/>
          <p:cNvSpPr>
            <a:spLocks noGrp="1" noChangeArrowheads="1"/>
          </p:cNvSpPr>
          <p:nvPr>
            <p:ph idx="1"/>
          </p:nvPr>
        </p:nvSpPr>
        <p:spPr/>
        <p:txBody>
          <a:bodyPr/>
          <a:lstStyle/>
          <a:p>
            <a:pPr eaLnBrk="1" hangingPunct="1">
              <a:buFontTx/>
              <a:buNone/>
            </a:pPr>
            <a:r>
              <a:rPr lang="en-US" altLang="en-US" dirty="0"/>
              <a:t>Whistle-blower protection and retaliation claims are often discussed interchangeably. However, there is a difference.</a:t>
            </a:r>
          </a:p>
          <a:p>
            <a:pPr eaLnBrk="1" hangingPunct="1"/>
            <a:r>
              <a:rPr lang="en-US" altLang="en-US" dirty="0"/>
              <a:t>Whistle-blower claims relate to conduct that may threaten public safety, waste tax dollars or violate public trust in government. Examples are dumping chemicals illegally, submitting fraudulent claims for expense reimbursement under a government contract and using a public office for personal gain.</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22B3A12B-9809-1C40-9BFD-9C65E6765363}" type="slidenum">
              <a:rPr lang="en-US" altLang="en-US">
                <a:solidFill>
                  <a:srgbClr val="618DD1"/>
                </a:solidFill>
              </a:rPr>
              <a:pPr/>
              <a:t>13</a:t>
            </a:fld>
            <a:endParaRPr lang="en-US" altLang="en-US" dirty="0">
              <a:solidFill>
                <a:srgbClr val="618DD1"/>
              </a:solidFill>
            </a:endParaRPr>
          </a:p>
        </p:txBody>
      </p:sp>
    </p:spTree>
    <p:extLst>
      <p:ext uri="{BB962C8B-B14F-4D97-AF65-F5344CB8AC3E}">
        <p14:creationId xmlns:p14="http://schemas.microsoft.com/office/powerpoint/2010/main" val="484314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Whistle-Blower Protection vs. Protection against Retaliation (cont.)</a:t>
            </a:r>
          </a:p>
        </p:txBody>
      </p:sp>
      <p:sp>
        <p:nvSpPr>
          <p:cNvPr id="18436" name="Rectangle 3"/>
          <p:cNvSpPr>
            <a:spLocks noGrp="1" noChangeArrowheads="1"/>
          </p:cNvSpPr>
          <p:nvPr>
            <p:ph idx="1"/>
          </p:nvPr>
        </p:nvSpPr>
        <p:spPr/>
        <p:txBody>
          <a:bodyPr/>
          <a:lstStyle/>
          <a:p>
            <a:pPr eaLnBrk="1" hangingPunct="1"/>
            <a:r>
              <a:rPr lang="en-US" altLang="en-US" dirty="0"/>
              <a:t>Retaliation complaints pertain to an employer’s illegal interference with the rights of individual employees to enforce their personal legal rights under the law and to support others who enforce their personal legal rights under the law. Examples are an employer disciplining an employee for alleging workplace gender discrimination and an employer terminating an employee who reported the sexual harassment of a co-worker. </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22B3A12B-9809-1C40-9BFD-9C65E6765363}" type="slidenum">
              <a:rPr lang="en-US" altLang="en-US">
                <a:solidFill>
                  <a:srgbClr val="618DD1"/>
                </a:solidFill>
              </a:rPr>
              <a:pPr/>
              <a:t>14</a:t>
            </a:fld>
            <a:endParaRPr lang="en-US" altLang="en-US" dirty="0">
              <a:solidFill>
                <a:srgbClr val="618DD1"/>
              </a:solidFill>
            </a:endParaRPr>
          </a:p>
        </p:txBody>
      </p:sp>
    </p:spTree>
    <p:extLst>
      <p:ext uri="{BB962C8B-B14F-4D97-AF65-F5344CB8AC3E}">
        <p14:creationId xmlns:p14="http://schemas.microsoft.com/office/powerpoint/2010/main" val="269505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15</a:t>
            </a:fld>
            <a:endParaRPr lang="en-US" dirty="0">
              <a:solidFill>
                <a:srgbClr val="618DD1"/>
              </a:solidFill>
            </a:endParaRPr>
          </a:p>
        </p:txBody>
      </p:sp>
    </p:spTree>
    <p:extLst>
      <p:ext uri="{BB962C8B-B14F-4D97-AF65-F5344CB8AC3E}">
        <p14:creationId xmlns:p14="http://schemas.microsoft.com/office/powerpoint/2010/main" val="1052018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b="1" dirty="0"/>
              <a:t>Federal Employment Laws That Include Protection Against Retaliation</a:t>
            </a:r>
          </a:p>
        </p:txBody>
      </p:sp>
      <p:sp>
        <p:nvSpPr>
          <p:cNvPr id="19460" name="Rectangle 3"/>
          <p:cNvSpPr>
            <a:spLocks noGrp="1" noChangeArrowheads="1"/>
          </p:cNvSpPr>
          <p:nvPr>
            <p:ph idx="1"/>
          </p:nvPr>
        </p:nvSpPr>
        <p:spPr/>
        <p:txBody>
          <a:bodyPr/>
          <a:lstStyle/>
          <a:p>
            <a:pPr eaLnBrk="1" hangingPunct="1">
              <a:buFontTx/>
              <a:buNone/>
            </a:pPr>
            <a:r>
              <a:rPr lang="en-US" altLang="en-US" dirty="0"/>
              <a:t>The major federal employment laws that provide for protection against retaliation are:</a:t>
            </a:r>
          </a:p>
          <a:p>
            <a:pPr marL="285750" indent="-285750" eaLnBrk="1" hangingPunct="1">
              <a:buFont typeface="Arial" charset="0"/>
              <a:buChar char="•"/>
            </a:pPr>
            <a:r>
              <a:rPr lang="en-US" altLang="en-US" dirty="0"/>
              <a:t>Affordable Care Act (ACA).</a:t>
            </a:r>
          </a:p>
          <a:p>
            <a:pPr marL="285750" indent="-285750" eaLnBrk="1" hangingPunct="1">
              <a:buFont typeface="Arial" charset="0"/>
              <a:buChar char="•"/>
            </a:pPr>
            <a:r>
              <a:rPr lang="en-US" altLang="en-US" dirty="0"/>
              <a:t>Age Discrimination in Employment Act (ADEA).</a:t>
            </a:r>
          </a:p>
          <a:p>
            <a:pPr marL="285750" indent="-285750" eaLnBrk="1" hangingPunct="1">
              <a:buFont typeface="Arial" charset="0"/>
              <a:buChar char="•"/>
            </a:pPr>
            <a:r>
              <a:rPr lang="en-US" altLang="en-US" dirty="0"/>
              <a:t>Americans with Disabilities Act (ADA).</a:t>
            </a:r>
          </a:p>
          <a:p>
            <a:pPr marL="285750" indent="-285750" eaLnBrk="1" hangingPunct="1">
              <a:buFont typeface="Arial" charset="0"/>
              <a:buChar char="•"/>
            </a:pPr>
            <a:r>
              <a:rPr lang="en-US" altLang="en-US" dirty="0"/>
              <a:t>Civil Rights Act of 1964 (Title VII).</a:t>
            </a:r>
          </a:p>
          <a:p>
            <a:pPr marL="285750" indent="-285750" eaLnBrk="1" hangingPunct="1">
              <a:buFont typeface="Arial" charset="0"/>
              <a:buChar char="•"/>
            </a:pPr>
            <a:r>
              <a:rPr lang="en-US" altLang="en-US" dirty="0"/>
              <a:t>Equal Pay Act (EPA).</a:t>
            </a:r>
          </a:p>
          <a:p>
            <a:pPr marL="285750" indent="-285750" eaLnBrk="1" hangingPunct="1">
              <a:buFont typeface="Arial" charset="0"/>
              <a:buChar char="•"/>
            </a:pPr>
            <a:r>
              <a:rPr lang="en-US" altLang="en-US" dirty="0"/>
              <a:t>Fair Labor Standards Act (FLSA).</a:t>
            </a:r>
          </a:p>
          <a:p>
            <a:pPr marL="285750" indent="-285750" eaLnBrk="1" hangingPunct="1">
              <a:buFont typeface="Arial" charset="0"/>
              <a:buChar char="•"/>
            </a:pPr>
            <a:r>
              <a:rPr lang="en-US" altLang="en-US" dirty="0"/>
              <a:t>Family and Medical Leave Act (FMLA).</a:t>
            </a:r>
          </a:p>
          <a:p>
            <a:pPr eaLnBrk="1" hangingPunct="1"/>
            <a:endParaRPr lang="en-US" altLang="en-US" dirty="0"/>
          </a:p>
          <a:p>
            <a:pPr eaLnBrk="1" hangingPunct="1">
              <a:buFontTx/>
              <a:buNone/>
            </a:pPr>
            <a:endParaRPr lang="en-US" altLang="en-US" dirty="0"/>
          </a:p>
          <a:p>
            <a:pPr eaLnBrk="1" hangingPunct="1">
              <a:buFontTx/>
              <a:buNone/>
            </a:pPr>
            <a:endParaRPr lang="en-US" altLang="en-US" dirty="0"/>
          </a:p>
        </p:txBody>
      </p:sp>
      <p:sp>
        <p:nvSpPr>
          <p:cNvPr id="1945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8D78916-E66B-B849-8231-22FCFC67D3AE}" type="slidenum">
              <a:rPr lang="en-US" altLang="en-US">
                <a:solidFill>
                  <a:srgbClr val="618DD1"/>
                </a:solidFill>
              </a:rPr>
              <a:pPr/>
              <a:t>16</a:t>
            </a:fld>
            <a:endParaRPr lang="en-US" altLang="en-US" dirty="0">
              <a:solidFill>
                <a:srgbClr val="618DD1"/>
              </a:solidFill>
            </a:endParaRPr>
          </a:p>
        </p:txBody>
      </p:sp>
    </p:spTree>
    <p:extLst>
      <p:ext uri="{BB962C8B-B14F-4D97-AF65-F5344CB8AC3E}">
        <p14:creationId xmlns:p14="http://schemas.microsoft.com/office/powerpoint/2010/main" val="2880745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4340" name="Rectangle 3"/>
          <p:cNvSpPr>
            <a:spLocks noGrp="1" noChangeArrowheads="1"/>
          </p:cNvSpPr>
          <p:nvPr>
            <p:ph idx="1"/>
          </p:nvPr>
        </p:nvSpPr>
        <p:spPr/>
        <p:txBody>
          <a:bodyPr/>
          <a:lstStyle/>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a:p>
            <a:pPr eaLnBrk="1" hangingPunct="1">
              <a:buFontTx/>
              <a:buNone/>
            </a:pPr>
            <a:endParaRPr lang="en-US" dirty="0">
              <a:latin typeface="Arial" charset="0"/>
            </a:endParaRPr>
          </a:p>
        </p:txBody>
      </p:sp>
      <p:sp>
        <p:nvSpPr>
          <p:cNvPr id="1433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fld id="{F10FC2F0-1942-914B-B0CC-9768C7E90751}" type="slidenum">
              <a:rPr lang="en-US">
                <a:solidFill>
                  <a:srgbClr val="618DD1"/>
                </a:solidFill>
              </a:rPr>
              <a:pPr/>
              <a:t>17</a:t>
            </a:fld>
            <a:endParaRPr lang="en-US" dirty="0">
              <a:solidFill>
                <a:srgbClr val="618DD1"/>
              </a:solidFill>
            </a:endParaRPr>
          </a:p>
        </p:txBody>
      </p:sp>
    </p:spTree>
    <p:extLst>
      <p:ext uri="{BB962C8B-B14F-4D97-AF65-F5344CB8AC3E}">
        <p14:creationId xmlns:p14="http://schemas.microsoft.com/office/powerpoint/2010/main" val="224859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b="1" dirty="0"/>
              <a:t>Ways to Avoid Retaliation and Prevent Complaints</a:t>
            </a:r>
          </a:p>
        </p:txBody>
      </p:sp>
      <p:sp>
        <p:nvSpPr>
          <p:cNvPr id="20484" name="Rectangle 3"/>
          <p:cNvSpPr>
            <a:spLocks noGrp="1" noChangeArrowheads="1"/>
          </p:cNvSpPr>
          <p:nvPr>
            <p:ph idx="1"/>
          </p:nvPr>
        </p:nvSpPr>
        <p:spPr/>
        <p:txBody>
          <a:bodyPr/>
          <a:lstStyle/>
          <a:p>
            <a:pPr eaLnBrk="1" hangingPunct="1">
              <a:buFontTx/>
              <a:buNone/>
            </a:pPr>
            <a:r>
              <a:rPr lang="en-US" altLang="en-US" dirty="0"/>
              <a:t>Employers should take the following actions to prevent retaliation and avoid complaints:</a:t>
            </a:r>
          </a:p>
          <a:p>
            <a:pPr marL="342900" indent="-342900" eaLnBrk="1" hangingPunct="1">
              <a:buFont typeface="+mj-lt"/>
              <a:buAutoNum type="arabicPeriod"/>
            </a:pPr>
            <a:r>
              <a:rPr lang="en-US" altLang="en-US" dirty="0"/>
              <a:t>Adopt and distribute an anti-retaliation policy that includes:</a:t>
            </a:r>
          </a:p>
          <a:p>
            <a:pPr marL="762000" lvl="1" indent="-304800" eaLnBrk="1" hangingPunct="1">
              <a:lnSpc>
                <a:spcPct val="100000"/>
              </a:lnSpc>
              <a:buFont typeface="Wingdings" charset="2"/>
              <a:buChar char="Ø"/>
            </a:pPr>
            <a:r>
              <a:rPr lang="en-US" altLang="en-US" dirty="0"/>
              <a:t>A clear statement that, like discrimination and harassment, retaliation is prohibited by both law and company policy and that retaliatory acts will lead to disciplinary action and/or termination of employment.</a:t>
            </a:r>
          </a:p>
          <a:p>
            <a:pPr marL="762000" lvl="1" indent="-304800" eaLnBrk="1" hangingPunct="1">
              <a:lnSpc>
                <a:spcPct val="100000"/>
              </a:lnSpc>
              <a:buFont typeface="Wingdings" charset="2"/>
              <a:buChar char="Ø"/>
            </a:pPr>
            <a:r>
              <a:rPr lang="en-US" altLang="en-US" dirty="0"/>
              <a:t>An example of types of retaliatory conduct.</a:t>
            </a:r>
          </a:p>
          <a:p>
            <a:pPr eaLnBrk="1" hangingPunct="1">
              <a:buFont typeface="Wingdings" charset="2"/>
              <a:buNone/>
            </a:pPr>
            <a:endParaRPr lang="en-US" altLang="en-US" dirty="0"/>
          </a:p>
          <a:p>
            <a:pPr eaLnBrk="1" hangingPunct="1"/>
            <a:endParaRPr lang="en-US" altLang="en-US" dirty="0"/>
          </a:p>
          <a:p>
            <a:pPr eaLnBrk="1" hangingPunct="1"/>
            <a:endParaRPr lang="en-US" altLang="en-US" dirty="0"/>
          </a:p>
        </p:txBody>
      </p:sp>
      <p:sp>
        <p:nvSpPr>
          <p:cNvPr id="2048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4E62BA69-2E21-314B-A382-BE385C3C082E}" type="slidenum">
              <a:rPr lang="en-US" altLang="en-US">
                <a:solidFill>
                  <a:srgbClr val="618DD1"/>
                </a:solidFill>
              </a:rPr>
              <a:pPr/>
              <a:t>18</a:t>
            </a:fld>
            <a:endParaRPr lang="en-US" altLang="en-US" dirty="0">
              <a:solidFill>
                <a:srgbClr val="618DD1"/>
              </a:solidFill>
            </a:endParaRPr>
          </a:p>
        </p:txBody>
      </p:sp>
    </p:spTree>
    <p:extLst>
      <p:ext uri="{BB962C8B-B14F-4D97-AF65-F5344CB8AC3E}">
        <p14:creationId xmlns:p14="http://schemas.microsoft.com/office/powerpoint/2010/main" val="37072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b="1" dirty="0"/>
              <a:t>Ways to Avoid Retaliation and Prevent Complaints (cont.)</a:t>
            </a:r>
          </a:p>
        </p:txBody>
      </p:sp>
      <p:sp>
        <p:nvSpPr>
          <p:cNvPr id="20484" name="Rectangle 3"/>
          <p:cNvSpPr>
            <a:spLocks noGrp="1" noChangeArrowheads="1"/>
          </p:cNvSpPr>
          <p:nvPr>
            <p:ph idx="1"/>
          </p:nvPr>
        </p:nvSpPr>
        <p:spPr/>
        <p:txBody>
          <a:bodyPr/>
          <a:lstStyle/>
          <a:p>
            <a:pPr marL="342900" indent="-342900" eaLnBrk="1" hangingPunct="1">
              <a:buFont typeface="+mj-lt"/>
              <a:buAutoNum type="arabicPeriod" startAt="2"/>
            </a:pPr>
            <a:r>
              <a:rPr lang="en-US" altLang="en-US" dirty="0"/>
              <a:t>Adopt and distribute an anti-retaliation policy that includes (cont.):</a:t>
            </a:r>
          </a:p>
          <a:p>
            <a:pPr marL="762000" lvl="1" indent="-304800" eaLnBrk="1" hangingPunct="1">
              <a:buFont typeface="Wingdings" charset="2"/>
              <a:buChar char="Ø"/>
            </a:pPr>
            <a:r>
              <a:rPr lang="en-US" altLang="en-US" dirty="0"/>
              <a:t>A system for reporting retaliation.</a:t>
            </a:r>
          </a:p>
          <a:p>
            <a:pPr marL="762000" lvl="1" indent="-304800" eaLnBrk="1" hangingPunct="1">
              <a:buFont typeface="Wingdings" charset="2"/>
              <a:buChar char="Ø"/>
            </a:pPr>
            <a:r>
              <a:rPr lang="en-US" altLang="en-US" dirty="0"/>
              <a:t>A statement that complaints will be promptly investigated and resolved.</a:t>
            </a:r>
          </a:p>
          <a:p>
            <a:pPr marL="762000" lvl="1" indent="-304800" eaLnBrk="1" hangingPunct="1">
              <a:buFont typeface="Wingdings" charset="2"/>
              <a:buChar char="Ø"/>
            </a:pPr>
            <a:r>
              <a:rPr lang="en-US" altLang="en-US" dirty="0"/>
              <a:t>A statement that complaints will be kept as confidential as possible.</a:t>
            </a:r>
          </a:p>
          <a:p>
            <a:pPr eaLnBrk="1" hangingPunct="1">
              <a:buFont typeface="Wingdings" charset="2"/>
              <a:buNone/>
            </a:pPr>
            <a:endParaRPr lang="en-US" altLang="en-US" sz="1600" dirty="0"/>
          </a:p>
          <a:p>
            <a:pPr eaLnBrk="1" hangingPunct="1"/>
            <a:endParaRPr lang="en-US" altLang="en-US" sz="1600" dirty="0"/>
          </a:p>
          <a:p>
            <a:pPr eaLnBrk="1" hangingPunct="1"/>
            <a:endParaRPr lang="en-US" altLang="en-US" sz="1600" dirty="0"/>
          </a:p>
        </p:txBody>
      </p:sp>
      <p:sp>
        <p:nvSpPr>
          <p:cNvPr id="2048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4E62BA69-2E21-314B-A382-BE385C3C082E}" type="slidenum">
              <a:rPr lang="en-US" altLang="en-US">
                <a:solidFill>
                  <a:srgbClr val="618DD1"/>
                </a:solidFill>
              </a:rPr>
              <a:pPr/>
              <a:t>19</a:t>
            </a:fld>
            <a:endParaRPr lang="en-US" altLang="en-US" dirty="0">
              <a:solidFill>
                <a:srgbClr val="618DD1"/>
              </a:solidFill>
            </a:endParaRPr>
          </a:p>
        </p:txBody>
      </p:sp>
    </p:spTree>
    <p:extLst>
      <p:ext uri="{BB962C8B-B14F-4D97-AF65-F5344CB8AC3E}">
        <p14:creationId xmlns:p14="http://schemas.microsoft.com/office/powerpoint/2010/main" val="1800100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Introduction</a:t>
            </a:r>
          </a:p>
        </p:txBody>
      </p:sp>
      <p:sp>
        <p:nvSpPr>
          <p:cNvPr id="9220" name="Rectangle 3"/>
          <p:cNvSpPr>
            <a:spLocks noGrp="1" noChangeArrowheads="1"/>
          </p:cNvSpPr>
          <p:nvPr>
            <p:ph idx="1"/>
          </p:nvPr>
        </p:nvSpPr>
        <p:spPr/>
        <p:txBody>
          <a:bodyPr/>
          <a:lstStyle/>
          <a:p>
            <a:pPr eaLnBrk="1" hangingPunct="1">
              <a:lnSpc>
                <a:spcPct val="90000"/>
              </a:lnSpc>
              <a:buFontTx/>
              <a:buNone/>
            </a:pPr>
            <a:r>
              <a:rPr lang="en-US" altLang="en-US" dirty="0"/>
              <a:t>As part of human nature, people want to or actually do lash out (retaliate) against those who accuse them of wrongdoings. </a:t>
            </a:r>
          </a:p>
          <a:p>
            <a:pPr eaLnBrk="1" hangingPunct="1">
              <a:lnSpc>
                <a:spcPct val="90000"/>
              </a:lnSpc>
              <a:buFontTx/>
              <a:buNone/>
            </a:pPr>
            <a:r>
              <a:rPr lang="en-US" altLang="en-US" dirty="0"/>
              <a:t>This tendency is particularly perilous for supervisors whose employees have accused them of employment law violations. </a:t>
            </a:r>
          </a:p>
          <a:p>
            <a:pPr eaLnBrk="1" hangingPunct="1">
              <a:lnSpc>
                <a:spcPct val="90000"/>
              </a:lnSpc>
              <a:buFontTx/>
              <a:buNone/>
            </a:pPr>
            <a:endParaRPr lang="en-US" altLang="en-US" dirty="0"/>
          </a:p>
        </p:txBody>
      </p:sp>
      <p:sp>
        <p:nvSpPr>
          <p:cNvPr id="921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04C2C932-D4FE-5848-B6C7-9E336F890083}" type="slidenum">
              <a:rPr lang="en-US" altLang="en-US">
                <a:solidFill>
                  <a:srgbClr val="618DD1"/>
                </a:solidFill>
              </a:rPr>
              <a:pPr/>
              <a:t>2</a:t>
            </a:fld>
            <a:endParaRPr lang="en-US" altLang="en-US" dirty="0">
              <a:solidFill>
                <a:srgbClr val="618DD1"/>
              </a:solidFill>
            </a:endParaRPr>
          </a:p>
        </p:txBody>
      </p:sp>
    </p:spTree>
    <p:extLst>
      <p:ext uri="{BB962C8B-B14F-4D97-AF65-F5344CB8AC3E}">
        <p14:creationId xmlns:p14="http://schemas.microsoft.com/office/powerpoint/2010/main" val="1084170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b="1" dirty="0"/>
              <a:t>Ways to Avoid Retaliation and Prevent Complaints (cont.)</a:t>
            </a:r>
          </a:p>
        </p:txBody>
      </p:sp>
      <p:sp>
        <p:nvSpPr>
          <p:cNvPr id="21508" name="Rectangle 3"/>
          <p:cNvSpPr>
            <a:spLocks noGrp="1" noChangeArrowheads="1"/>
          </p:cNvSpPr>
          <p:nvPr>
            <p:ph idx="1"/>
          </p:nvPr>
        </p:nvSpPr>
        <p:spPr/>
        <p:txBody>
          <a:bodyPr/>
          <a:lstStyle/>
          <a:p>
            <a:pPr marL="342900" indent="-342900" eaLnBrk="1" hangingPunct="1">
              <a:buFont typeface="+mj-lt"/>
              <a:buAutoNum type="arabicPeriod" startAt="3"/>
            </a:pPr>
            <a:r>
              <a:rPr lang="en-US" altLang="en-US" dirty="0"/>
              <a:t>Train managers on how to prevent retaliation complaints. The training program should include:</a:t>
            </a:r>
          </a:p>
          <a:p>
            <a:pPr marL="762000" lvl="1" indent="-304800" eaLnBrk="1" hangingPunct="1">
              <a:buFont typeface="Wingdings" charset="2"/>
              <a:buChar char="Ø"/>
            </a:pPr>
            <a:r>
              <a:rPr lang="en-US" altLang="en-US" dirty="0"/>
              <a:t>A description of the company’s anti-retaliation policy.</a:t>
            </a:r>
          </a:p>
          <a:p>
            <a:pPr marL="762000" lvl="1" indent="-304800" eaLnBrk="1" hangingPunct="1">
              <a:buFont typeface="Wingdings" charset="2"/>
              <a:buChar char="Ø"/>
            </a:pPr>
            <a:r>
              <a:rPr lang="en-US" altLang="en-US" dirty="0"/>
              <a:t>Examples of retaliatory acts and/or role-playing scenarios.</a:t>
            </a:r>
          </a:p>
          <a:p>
            <a:pPr marL="762000" lvl="1" indent="-304800" eaLnBrk="1" hangingPunct="1">
              <a:buFont typeface="Wingdings" charset="2"/>
              <a:buChar char="Ø"/>
            </a:pPr>
            <a:r>
              <a:rPr lang="en-US" altLang="en-US" dirty="0"/>
              <a:t>Information on the consequences of illegally retaliating against employees.</a:t>
            </a:r>
          </a:p>
          <a:p>
            <a:pPr eaLnBrk="1" hangingPunct="1">
              <a:buFont typeface="Wingdings" charset="2"/>
              <a:buChar char="Ø"/>
            </a:pPr>
            <a:endParaRPr lang="en-US" altLang="en-US" sz="1600" dirty="0"/>
          </a:p>
          <a:p>
            <a:pPr eaLnBrk="1" hangingPunct="1">
              <a:buFont typeface="Wingdings" charset="2"/>
              <a:buChar char="Ø"/>
            </a:pPr>
            <a:endParaRPr lang="en-US" altLang="en-US" sz="1600" dirty="0"/>
          </a:p>
          <a:p>
            <a:pPr eaLnBrk="1" hangingPunct="1">
              <a:buFont typeface="Wingdings" charset="2"/>
              <a:buChar char="Ø"/>
            </a:pPr>
            <a:endParaRPr lang="en-US" altLang="en-US" sz="1600" dirty="0"/>
          </a:p>
        </p:txBody>
      </p:sp>
      <p:sp>
        <p:nvSpPr>
          <p:cNvPr id="2150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E425AB1E-7A69-E340-9032-5C865B6F813A}" type="slidenum">
              <a:rPr lang="en-US" altLang="en-US">
                <a:solidFill>
                  <a:srgbClr val="618DD1"/>
                </a:solidFill>
              </a:rPr>
              <a:pPr/>
              <a:t>20</a:t>
            </a:fld>
            <a:endParaRPr lang="en-US" altLang="en-US" dirty="0">
              <a:solidFill>
                <a:srgbClr val="618DD1"/>
              </a:solidFill>
            </a:endParaRPr>
          </a:p>
        </p:txBody>
      </p:sp>
    </p:spTree>
    <p:extLst>
      <p:ext uri="{BB962C8B-B14F-4D97-AF65-F5344CB8AC3E}">
        <p14:creationId xmlns:p14="http://schemas.microsoft.com/office/powerpoint/2010/main" val="99367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b="1" dirty="0"/>
              <a:t>Ways to Avoid Retaliation and Prevent Complaints (cont.)</a:t>
            </a:r>
          </a:p>
        </p:txBody>
      </p:sp>
      <p:sp>
        <p:nvSpPr>
          <p:cNvPr id="21508" name="Rectangle 3"/>
          <p:cNvSpPr>
            <a:spLocks noGrp="1" noChangeArrowheads="1"/>
          </p:cNvSpPr>
          <p:nvPr>
            <p:ph idx="1"/>
          </p:nvPr>
        </p:nvSpPr>
        <p:spPr/>
        <p:txBody>
          <a:bodyPr/>
          <a:lstStyle/>
          <a:p>
            <a:pPr marL="342900" indent="-342900" eaLnBrk="1" hangingPunct="1">
              <a:buFont typeface="+mj-lt"/>
              <a:buAutoNum type="arabicPeriod" startAt="4"/>
            </a:pPr>
            <a:r>
              <a:rPr lang="en-US" altLang="en-US" dirty="0"/>
              <a:t>Monitor the treatment of employees who have complained of discrimination or provided information related to a discrimination complaint to ensure that they are not subjected to retaliation.</a:t>
            </a:r>
          </a:p>
          <a:p>
            <a:pPr marL="342900" indent="-342900" eaLnBrk="1" hangingPunct="1">
              <a:buFont typeface="+mj-lt"/>
              <a:buAutoNum type="arabicPeriod" startAt="4"/>
            </a:pPr>
            <a:r>
              <a:rPr lang="en-US" altLang="en-US" dirty="0"/>
              <a:t>Investigate allegations of retaliation and take prompt corrective action when retaliation occurs. </a:t>
            </a:r>
          </a:p>
          <a:p>
            <a:pPr eaLnBrk="1" hangingPunct="1">
              <a:buFont typeface="Wingdings" charset="2"/>
              <a:buChar char="Ø"/>
            </a:pPr>
            <a:endParaRPr lang="en-US" altLang="en-US" sz="1600" dirty="0"/>
          </a:p>
          <a:p>
            <a:pPr eaLnBrk="1" hangingPunct="1">
              <a:buFont typeface="Wingdings" charset="2"/>
              <a:buChar char="Ø"/>
            </a:pPr>
            <a:endParaRPr lang="en-US" altLang="en-US" sz="1600" dirty="0"/>
          </a:p>
          <a:p>
            <a:pPr eaLnBrk="1" hangingPunct="1">
              <a:buFont typeface="Wingdings" charset="2"/>
              <a:buChar char="Ø"/>
            </a:pPr>
            <a:endParaRPr lang="en-US" altLang="en-US" sz="1600" dirty="0"/>
          </a:p>
        </p:txBody>
      </p:sp>
      <p:sp>
        <p:nvSpPr>
          <p:cNvPr id="2150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E425AB1E-7A69-E340-9032-5C865B6F813A}" type="slidenum">
              <a:rPr lang="en-US" altLang="en-US">
                <a:solidFill>
                  <a:srgbClr val="618DD1"/>
                </a:solidFill>
              </a:rPr>
              <a:pPr/>
              <a:t>21</a:t>
            </a:fld>
            <a:endParaRPr lang="en-US" altLang="en-US" dirty="0">
              <a:solidFill>
                <a:srgbClr val="618DD1"/>
              </a:solidFill>
            </a:endParaRPr>
          </a:p>
        </p:txBody>
      </p:sp>
    </p:spTree>
    <p:extLst>
      <p:ext uri="{BB962C8B-B14F-4D97-AF65-F5344CB8AC3E}">
        <p14:creationId xmlns:p14="http://schemas.microsoft.com/office/powerpoint/2010/main" val="171706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dirty="0"/>
              <a:t>Questions? Comments?</a:t>
            </a:r>
          </a:p>
        </p:txBody>
      </p:sp>
      <p:sp>
        <p:nvSpPr>
          <p:cNvPr id="22532" name="Rectangle 3"/>
          <p:cNvSpPr>
            <a:spLocks noGrp="1" noChangeArrowheads="1"/>
          </p:cNvSpPr>
          <p:nvPr>
            <p:ph idx="1"/>
          </p:nvPr>
        </p:nvSpPr>
        <p:spPr/>
        <p:txBody>
          <a:bodyPr/>
          <a:lstStyle/>
          <a:p>
            <a:pPr eaLnBrk="1" hangingPunct="1"/>
            <a:r>
              <a:rPr lang="en-US" altLang="en-US" dirty="0"/>
              <a:t> </a:t>
            </a:r>
          </a:p>
        </p:txBody>
      </p:sp>
      <p:sp>
        <p:nvSpPr>
          <p:cNvPr id="2253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DF7BB2F2-864A-DA42-B35A-F9B17B89CC97}" type="slidenum">
              <a:rPr lang="en-US" altLang="en-US">
                <a:solidFill>
                  <a:srgbClr val="618DD1"/>
                </a:solidFill>
              </a:rPr>
              <a:pPr/>
              <a:t>22</a:t>
            </a:fld>
            <a:endParaRPr lang="en-US" altLang="en-US" dirty="0">
              <a:solidFill>
                <a:srgbClr val="618DD1"/>
              </a:solidFill>
            </a:endParaRPr>
          </a:p>
        </p:txBody>
      </p:sp>
    </p:spTree>
    <p:extLst>
      <p:ext uri="{BB962C8B-B14F-4D97-AF65-F5344CB8AC3E}">
        <p14:creationId xmlns:p14="http://schemas.microsoft.com/office/powerpoint/2010/main" val="1659935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dirty="0"/>
              <a:t>Quiz</a:t>
            </a:r>
          </a:p>
        </p:txBody>
      </p:sp>
      <p:sp>
        <p:nvSpPr>
          <p:cNvPr id="23556" name="Rectangle 3"/>
          <p:cNvSpPr>
            <a:spLocks noGrp="1" noChangeArrowheads="1"/>
          </p:cNvSpPr>
          <p:nvPr>
            <p:ph idx="1"/>
          </p:nvPr>
        </p:nvSpPr>
        <p:spPr/>
        <p:txBody>
          <a:bodyPr/>
          <a:lstStyle/>
          <a:p>
            <a:pPr eaLnBrk="1" hangingPunct="1">
              <a:buFontTx/>
              <a:buNone/>
            </a:pPr>
            <a:r>
              <a:rPr lang="en-US" altLang="en-US" dirty="0"/>
              <a:t>Alice Jones is applying for the position of director of sales with Acme HealthCare Products. After a satisfactory background check and determination that she is the most qualified applicant, the company offers her the position and asks her to start in two weeks. She accepts the offer. A few days later at a meeting of the Acme board of directors, it is announced that Alice accepted the offer. </a:t>
            </a:r>
          </a:p>
          <a:p>
            <a:r>
              <a:rPr lang="en-US" altLang="en-US" dirty="0"/>
              <a:t>After the meeting, one of the board directors approaches the HR VP and says that a friend of his is the president of the company where Alice just worked. He states that Alice filed a sexual harassment claim against his friend, the company’s president. The director insists in no uncertain terms that he does not want Alice hired and instructs the HR VP to rescind the job offer. </a:t>
            </a:r>
          </a:p>
          <a:p>
            <a:r>
              <a:rPr lang="en-US" altLang="en-US" dirty="0"/>
              <a:t>Would rescinding the job offer to Alice be a retaliatory action? </a:t>
            </a:r>
          </a:p>
          <a:p>
            <a:pPr eaLnBrk="1" hangingPunct="1">
              <a:buFontTx/>
              <a:buNone/>
            </a:pPr>
            <a:r>
              <a:rPr lang="en-US" altLang="en-US" dirty="0"/>
              <a:t> </a:t>
            </a:r>
          </a:p>
          <a:p>
            <a:pPr eaLnBrk="1" hangingPunct="1"/>
            <a:endParaRPr lang="en-US" altLang="en-US" dirty="0"/>
          </a:p>
        </p:txBody>
      </p:sp>
      <p:sp>
        <p:nvSpPr>
          <p:cNvPr id="2355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8DEFCE9F-2CF9-3E41-825F-59E448D6A0BC}" type="slidenum">
              <a:rPr lang="en-US" altLang="en-US">
                <a:solidFill>
                  <a:srgbClr val="618DD1"/>
                </a:solidFill>
              </a:rPr>
              <a:pPr/>
              <a:t>23</a:t>
            </a:fld>
            <a:endParaRPr lang="en-US" altLang="en-US" dirty="0">
              <a:solidFill>
                <a:srgbClr val="618DD1"/>
              </a:solidFill>
            </a:endParaRPr>
          </a:p>
        </p:txBody>
      </p:sp>
    </p:spTree>
    <p:extLst>
      <p:ext uri="{BB962C8B-B14F-4D97-AF65-F5344CB8AC3E}">
        <p14:creationId xmlns:p14="http://schemas.microsoft.com/office/powerpoint/2010/main" val="118515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a:t>Quiz (cont.) </a:t>
            </a:r>
          </a:p>
        </p:txBody>
      </p:sp>
      <p:sp>
        <p:nvSpPr>
          <p:cNvPr id="24580" name="Rectangle 3"/>
          <p:cNvSpPr>
            <a:spLocks noGrp="1" noChangeArrowheads="1"/>
          </p:cNvSpPr>
          <p:nvPr>
            <p:ph idx="1"/>
          </p:nvPr>
        </p:nvSpPr>
        <p:spPr/>
        <p:txBody>
          <a:bodyPr/>
          <a:lstStyle/>
          <a:p>
            <a:pPr eaLnBrk="1" hangingPunct="1">
              <a:buFontTx/>
              <a:buNone/>
            </a:pPr>
            <a:r>
              <a:rPr lang="en-US" altLang="en-US" dirty="0"/>
              <a:t>Paul Adams has worked at General Hospital for one year as a lab technician on the day shift. When first hired, Paul was told some technicians preferred to work the night shift, making it unlikely that he would be transferred to that shift. Two of the technicians on the night shift have unexpectedly resigned, creating an urgent and immediate need for additional coverage. </a:t>
            </a:r>
          </a:p>
          <a:p>
            <a:r>
              <a:rPr lang="en-US" altLang="en-US" dirty="0"/>
              <a:t>Because Paul has less seniority than other technicians on his shift, he fears he may be transferred to the night shift, which he does not want. He angrily tells his supervisor that making him work that shift is a violation of the understanding he had when hired. His supervisor responds that there is no binding agreement on which shift he or other employees work. The next workday, Paul receives notice that he must begin working the late shift the following day. He goes to HR and complains that he is being retaliated against because of his complaint.</a:t>
            </a:r>
          </a:p>
          <a:p>
            <a:r>
              <a:rPr lang="en-US" altLang="en-US" dirty="0"/>
              <a:t>Is transferring Paul to the night shift a retaliatory action? </a:t>
            </a:r>
          </a:p>
          <a:p>
            <a:pPr eaLnBrk="1" hangingPunct="1">
              <a:buFontTx/>
              <a:buNone/>
            </a:pPr>
            <a:endParaRPr lang="en-US" altLang="en-US" dirty="0"/>
          </a:p>
        </p:txBody>
      </p:sp>
      <p:sp>
        <p:nvSpPr>
          <p:cNvPr id="2457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8AD60096-19F9-4842-B364-A31AC370A238}" type="slidenum">
              <a:rPr lang="en-US" altLang="en-US">
                <a:solidFill>
                  <a:srgbClr val="618DD1"/>
                </a:solidFill>
              </a:rPr>
              <a:pPr/>
              <a:t>24</a:t>
            </a:fld>
            <a:endParaRPr lang="en-US" altLang="en-US" dirty="0">
              <a:solidFill>
                <a:srgbClr val="618DD1"/>
              </a:solidFill>
            </a:endParaRPr>
          </a:p>
        </p:txBody>
      </p:sp>
    </p:spTree>
    <p:extLst>
      <p:ext uri="{BB962C8B-B14F-4D97-AF65-F5344CB8AC3E}">
        <p14:creationId xmlns:p14="http://schemas.microsoft.com/office/powerpoint/2010/main" val="1241751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altLang="en-US" dirty="0"/>
              <a:t>Quiz (cont.)</a:t>
            </a:r>
          </a:p>
        </p:txBody>
      </p:sp>
      <p:sp>
        <p:nvSpPr>
          <p:cNvPr id="25604" name="Rectangle 3"/>
          <p:cNvSpPr>
            <a:spLocks noGrp="1" noChangeArrowheads="1"/>
          </p:cNvSpPr>
          <p:nvPr>
            <p:ph idx="1"/>
          </p:nvPr>
        </p:nvSpPr>
        <p:spPr/>
        <p:txBody>
          <a:bodyPr/>
          <a:lstStyle/>
          <a:p>
            <a:pPr eaLnBrk="1" hangingPunct="1">
              <a:buFontTx/>
              <a:buNone/>
            </a:pPr>
            <a:r>
              <a:rPr lang="en-US" altLang="en-US" dirty="0"/>
              <a:t>Karen Smith works in the call center at Hardware.com. She hears her manager, John Fox, greeting Sarah, a newly hired employee, with “Hi, gorgeous” or “Hello, sweetie” and sees him standing very close to her and putting his hand on her shoulder when talking with her. Karen overhears Sarah in the lunchroom room talking on her cellphone about the manager saying that she has told him she is not interested in a romantic relationship but that she has not complained to HR out of fear of losing her job. </a:t>
            </a:r>
          </a:p>
          <a:p>
            <a:r>
              <a:rPr lang="en-US" altLang="en-US" dirty="0"/>
              <a:t>Karen goes to HR to report what she considers is sexual harassment. The HR director informs John of the investigation and the complaint filed by Karen. John is outraged. He feels that his interest in Sarah is none of Karen’s business. He considers her disloyal and a troublemaker. He thinks that firing Karen may get him in trouble but doesn’t want her around all day anymore, so he reduces her hours from full time to part time.</a:t>
            </a:r>
          </a:p>
          <a:p>
            <a:r>
              <a:rPr lang="en-US" altLang="en-US" dirty="0"/>
              <a:t>Is John’s action of reducing Karen’s hours retaliation? </a:t>
            </a:r>
          </a:p>
          <a:p>
            <a:pPr eaLnBrk="1" hangingPunct="1">
              <a:buFontTx/>
              <a:buNone/>
            </a:pPr>
            <a:endParaRPr lang="en-US" altLang="en-US" dirty="0"/>
          </a:p>
        </p:txBody>
      </p:sp>
      <p:sp>
        <p:nvSpPr>
          <p:cNvPr id="2560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85CDACD9-253C-1B4E-B458-3C36E2C743BC}" type="slidenum">
              <a:rPr lang="en-US" altLang="en-US">
                <a:solidFill>
                  <a:srgbClr val="618DD1"/>
                </a:solidFill>
              </a:rPr>
              <a:pPr/>
              <a:t>25</a:t>
            </a:fld>
            <a:endParaRPr lang="en-US" altLang="en-US" dirty="0">
              <a:solidFill>
                <a:srgbClr val="618DD1"/>
              </a:solidFill>
            </a:endParaRPr>
          </a:p>
        </p:txBody>
      </p:sp>
    </p:spTree>
    <p:extLst>
      <p:ext uri="{BB962C8B-B14F-4D97-AF65-F5344CB8AC3E}">
        <p14:creationId xmlns:p14="http://schemas.microsoft.com/office/powerpoint/2010/main" val="4144908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26</a:t>
            </a:fld>
            <a:endParaRPr lang="en-US" dirty="0">
              <a:solidFill>
                <a:srgbClr val="618DD1"/>
              </a:solidFill>
            </a:endParaRPr>
          </a:p>
        </p:txBody>
      </p:sp>
    </p:spTree>
    <p:extLst>
      <p:ext uri="{BB962C8B-B14F-4D97-AF65-F5344CB8AC3E}">
        <p14:creationId xmlns:p14="http://schemas.microsoft.com/office/powerpoint/2010/main" val="2585577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altLang="en-US" dirty="0"/>
              <a:t>Summary</a:t>
            </a:r>
          </a:p>
        </p:txBody>
      </p:sp>
      <p:sp>
        <p:nvSpPr>
          <p:cNvPr id="26628" name="Rectangle 3"/>
          <p:cNvSpPr>
            <a:spLocks noGrp="1" noChangeArrowheads="1"/>
          </p:cNvSpPr>
          <p:nvPr>
            <p:ph idx="1"/>
          </p:nvPr>
        </p:nvSpPr>
        <p:spPr>
          <a:prstGeom prst="rect">
            <a:avLst/>
          </a:prstGeom>
        </p:spPr>
        <p:txBody>
          <a:bodyPr/>
          <a:lstStyle/>
          <a:p>
            <a:r>
              <a:rPr lang="en-US" altLang="en-US" dirty="0"/>
              <a:t>Retaliation is defined as action taken in return for an offense or injury. In the employment context, retaliation occurs when an employer takes an adverse action against a covered individual because the employee engaged in a protected activity. </a:t>
            </a:r>
          </a:p>
          <a:p>
            <a:r>
              <a:rPr lang="en-US" altLang="en-US" dirty="0"/>
              <a:t>It is important for employers to comply with anti-retaliation laws because these laws encourage employees to come forward to report unlawful action. Also, as more employees are becoming aware of anti-retaliation protection, complaints for violations are increasing. </a:t>
            </a:r>
          </a:p>
          <a:p>
            <a:pPr marL="533400" indent="-533400">
              <a:buFontTx/>
              <a:buNone/>
            </a:pPr>
            <a:endParaRPr lang="en-US" altLang="en-US" b="1" dirty="0"/>
          </a:p>
        </p:txBody>
      </p:sp>
      <p:sp>
        <p:nvSpPr>
          <p:cNvPr id="2662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FBA3CCB-4E03-7F41-9558-7855954F568A}" type="slidenum">
              <a:rPr lang="en-US" altLang="en-US">
                <a:solidFill>
                  <a:srgbClr val="618DD1"/>
                </a:solidFill>
              </a:rPr>
              <a:pPr/>
              <a:t>27</a:t>
            </a:fld>
            <a:endParaRPr lang="en-US" altLang="en-US" dirty="0">
              <a:solidFill>
                <a:srgbClr val="618DD1"/>
              </a:solidFill>
            </a:endParaRPr>
          </a:p>
        </p:txBody>
      </p:sp>
    </p:spTree>
    <p:extLst>
      <p:ext uri="{BB962C8B-B14F-4D97-AF65-F5344CB8AC3E}">
        <p14:creationId xmlns:p14="http://schemas.microsoft.com/office/powerpoint/2010/main" val="3363119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altLang="en-US" dirty="0"/>
              <a:t>Summary (cont.)</a:t>
            </a:r>
          </a:p>
        </p:txBody>
      </p:sp>
      <p:sp>
        <p:nvSpPr>
          <p:cNvPr id="27652" name="Rectangle 3"/>
          <p:cNvSpPr>
            <a:spLocks noGrp="1" noChangeArrowheads="1"/>
          </p:cNvSpPr>
          <p:nvPr>
            <p:ph idx="1"/>
          </p:nvPr>
        </p:nvSpPr>
        <p:spPr/>
        <p:txBody>
          <a:bodyPr/>
          <a:lstStyle/>
          <a:p>
            <a:pPr eaLnBrk="1" hangingPunct="1">
              <a:buFontTx/>
              <a:buNone/>
            </a:pPr>
            <a:r>
              <a:rPr lang="en-US" altLang="en-US" dirty="0"/>
              <a:t>The difference between whistle-blower complaints and retaliation complaints is that whistle-blower claims relate to conduct that may threaten public safety, waste tax dollars or violate public trust in government.</a:t>
            </a:r>
          </a:p>
          <a:p>
            <a:pPr eaLnBrk="1" hangingPunct="1">
              <a:buFontTx/>
              <a:buNone/>
            </a:pPr>
            <a:r>
              <a:rPr lang="en-US" altLang="en-US" dirty="0"/>
              <a:t>Retaliation complaints pertain to an employer’s illegal interference with the rights of individual employees to enforce their personal legal rights under the law and to support others who enforce their personal legal rights under the law. </a:t>
            </a:r>
          </a:p>
          <a:p>
            <a:pPr eaLnBrk="1" hangingPunct="1">
              <a:buFontTx/>
              <a:buNone/>
            </a:pPr>
            <a:endParaRPr lang="en-US" altLang="en-US" dirty="0"/>
          </a:p>
          <a:p>
            <a:pPr eaLnBrk="1" hangingPunct="1">
              <a:buFontTx/>
              <a:buNone/>
            </a:pPr>
            <a:endParaRPr lang="en-US" altLang="en-US" dirty="0"/>
          </a:p>
          <a:p>
            <a:pPr eaLnBrk="1" hangingPunct="1"/>
            <a:endParaRPr lang="en-US" altLang="en-US" dirty="0"/>
          </a:p>
        </p:txBody>
      </p:sp>
      <p:sp>
        <p:nvSpPr>
          <p:cNvPr id="2765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2A8C6AB-F241-1E4B-8FA6-8BBA2F1D6F49}" type="slidenum">
              <a:rPr lang="en-US" altLang="en-US">
                <a:solidFill>
                  <a:srgbClr val="618DD1"/>
                </a:solidFill>
              </a:rPr>
              <a:pPr/>
              <a:t>28</a:t>
            </a:fld>
            <a:endParaRPr lang="en-US" altLang="en-US" dirty="0">
              <a:solidFill>
                <a:srgbClr val="618DD1"/>
              </a:solidFill>
            </a:endParaRPr>
          </a:p>
        </p:txBody>
      </p:sp>
    </p:spTree>
    <p:extLst>
      <p:ext uri="{BB962C8B-B14F-4D97-AF65-F5344CB8AC3E}">
        <p14:creationId xmlns:p14="http://schemas.microsoft.com/office/powerpoint/2010/main" val="3950285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altLang="en-US" dirty="0"/>
              <a:t>Summary (cont.)</a:t>
            </a:r>
          </a:p>
        </p:txBody>
      </p:sp>
      <p:sp>
        <p:nvSpPr>
          <p:cNvPr id="27652" name="Rectangle 3"/>
          <p:cNvSpPr>
            <a:spLocks noGrp="1" noChangeArrowheads="1"/>
          </p:cNvSpPr>
          <p:nvPr>
            <p:ph idx="1"/>
          </p:nvPr>
        </p:nvSpPr>
        <p:spPr/>
        <p:txBody>
          <a:bodyPr/>
          <a:lstStyle/>
          <a:p>
            <a:pPr eaLnBrk="1" hangingPunct="1">
              <a:buFontTx/>
              <a:buNone/>
            </a:pPr>
            <a:r>
              <a:rPr lang="en-US" altLang="en-US" dirty="0"/>
              <a:t>The major federal employment laws that provide for protection against retaliation are the ACA, the ADEA, the ADA, Title VII of the Civil Rights Act, the EPA, the FLSA and the FMLA. </a:t>
            </a:r>
          </a:p>
          <a:p>
            <a:pPr eaLnBrk="1" hangingPunct="1">
              <a:buFontTx/>
              <a:buNone/>
            </a:pPr>
            <a:r>
              <a:rPr lang="en-US" altLang="en-US" dirty="0"/>
              <a:t>Our state laws that provide protection against retaliation include: </a:t>
            </a:r>
            <a:r>
              <a:rPr lang="en-US" altLang="en-US" i="1" dirty="0"/>
              <a:t>[list applicable laws]</a:t>
            </a:r>
          </a:p>
          <a:p>
            <a:pPr eaLnBrk="1" hangingPunct="1">
              <a:buFontTx/>
              <a:buNone/>
            </a:pPr>
            <a:endParaRPr lang="en-US" altLang="en-US" dirty="0"/>
          </a:p>
          <a:p>
            <a:pPr eaLnBrk="1" hangingPunct="1"/>
            <a:endParaRPr lang="en-US" altLang="en-US" dirty="0"/>
          </a:p>
        </p:txBody>
      </p:sp>
      <p:sp>
        <p:nvSpPr>
          <p:cNvPr id="2765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2A8C6AB-F241-1E4B-8FA6-8BBA2F1D6F49}" type="slidenum">
              <a:rPr lang="en-US" altLang="en-US">
                <a:solidFill>
                  <a:srgbClr val="618DD1"/>
                </a:solidFill>
              </a:rPr>
              <a:pPr/>
              <a:t>29</a:t>
            </a:fld>
            <a:endParaRPr lang="en-US" altLang="en-US" dirty="0">
              <a:solidFill>
                <a:srgbClr val="618DD1"/>
              </a:solidFill>
            </a:endParaRPr>
          </a:p>
        </p:txBody>
      </p:sp>
    </p:spTree>
    <p:extLst>
      <p:ext uri="{BB962C8B-B14F-4D97-AF65-F5344CB8AC3E}">
        <p14:creationId xmlns:p14="http://schemas.microsoft.com/office/powerpoint/2010/main" val="297199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Introduction (cont.)</a:t>
            </a:r>
          </a:p>
        </p:txBody>
      </p:sp>
      <p:sp>
        <p:nvSpPr>
          <p:cNvPr id="9220" name="Rectangle 3"/>
          <p:cNvSpPr>
            <a:spLocks noGrp="1" noChangeArrowheads="1"/>
          </p:cNvSpPr>
          <p:nvPr>
            <p:ph idx="1"/>
          </p:nvPr>
        </p:nvSpPr>
        <p:spPr/>
        <p:txBody>
          <a:bodyPr/>
          <a:lstStyle/>
          <a:p>
            <a:pPr eaLnBrk="1" hangingPunct="1">
              <a:lnSpc>
                <a:spcPct val="90000"/>
              </a:lnSpc>
              <a:buFontTx/>
              <a:buNone/>
            </a:pPr>
            <a:r>
              <a:rPr lang="en-US" altLang="en-US" dirty="0"/>
              <a:t>It is essential for all supervisors, in addition to the human resource staff, to know how to recognize retaliation and to avoid and prevent it. This presentation provides you with that knowledge. </a:t>
            </a:r>
          </a:p>
          <a:p>
            <a:pPr eaLnBrk="1" hangingPunct="1">
              <a:lnSpc>
                <a:spcPct val="90000"/>
              </a:lnSpc>
              <a:buFontTx/>
              <a:buNone/>
            </a:pPr>
            <a:endParaRPr lang="en-US" altLang="en-US" dirty="0"/>
          </a:p>
        </p:txBody>
      </p:sp>
      <p:sp>
        <p:nvSpPr>
          <p:cNvPr id="921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04C2C932-D4FE-5848-B6C7-9E336F890083}" type="slidenum">
              <a:rPr lang="en-US" altLang="en-US">
                <a:solidFill>
                  <a:srgbClr val="618DD1"/>
                </a:solidFill>
              </a:rPr>
              <a:pPr/>
              <a:t>3</a:t>
            </a:fld>
            <a:endParaRPr lang="en-US" altLang="en-US" dirty="0">
              <a:solidFill>
                <a:srgbClr val="618DD1"/>
              </a:solidFill>
            </a:endParaRPr>
          </a:p>
        </p:txBody>
      </p:sp>
    </p:spTree>
    <p:extLst>
      <p:ext uri="{BB962C8B-B14F-4D97-AF65-F5344CB8AC3E}">
        <p14:creationId xmlns:p14="http://schemas.microsoft.com/office/powerpoint/2010/main" val="3619297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altLang="en-US" dirty="0"/>
              <a:t>Summary (cont.)</a:t>
            </a:r>
          </a:p>
        </p:txBody>
      </p:sp>
      <p:sp>
        <p:nvSpPr>
          <p:cNvPr id="28676" name="Rectangle 4"/>
          <p:cNvSpPr>
            <a:spLocks noGrp="1" noChangeArrowheads="1"/>
          </p:cNvSpPr>
          <p:nvPr>
            <p:ph idx="1"/>
          </p:nvPr>
        </p:nvSpPr>
        <p:spPr/>
        <p:txBody>
          <a:bodyPr/>
          <a:lstStyle/>
          <a:p>
            <a:pPr eaLnBrk="1" hangingPunct="1">
              <a:buFontTx/>
              <a:buNone/>
            </a:pPr>
            <a:r>
              <a:rPr lang="en-US" altLang="en-US" dirty="0"/>
              <a:t>Employers should take the following actions to prevent retaliation and avoid complaints:</a:t>
            </a:r>
          </a:p>
          <a:p>
            <a:pPr marL="762000" lvl="1" indent="-304800" eaLnBrk="1" hangingPunct="1">
              <a:buFontTx/>
              <a:buChar char="•"/>
            </a:pPr>
            <a:r>
              <a:rPr lang="en-US" altLang="en-US" dirty="0"/>
              <a:t>Adopt and distribute an anti-retaliation policy.</a:t>
            </a:r>
          </a:p>
          <a:p>
            <a:pPr marL="762000" lvl="1" indent="-304800" eaLnBrk="1" hangingPunct="1">
              <a:buFontTx/>
              <a:buChar char="•"/>
            </a:pPr>
            <a:r>
              <a:rPr lang="en-US" altLang="en-US" dirty="0"/>
              <a:t>Train managers on how to prevent retaliation complaints. </a:t>
            </a:r>
          </a:p>
          <a:p>
            <a:pPr marL="762000" lvl="1" indent="-304800" eaLnBrk="1" hangingPunct="1">
              <a:buFontTx/>
              <a:buChar char="•"/>
            </a:pPr>
            <a:r>
              <a:rPr lang="en-US" altLang="en-US" dirty="0"/>
              <a:t>Monitor the treatment of employees who have complained of discrimination or provided information related to a discrimination complaint to ensure that they are not subjected to retaliation.</a:t>
            </a:r>
          </a:p>
          <a:p>
            <a:pPr marL="762000" lvl="1" indent="-304800" eaLnBrk="1" hangingPunct="1">
              <a:buFontTx/>
              <a:buChar char="•"/>
            </a:pPr>
            <a:r>
              <a:rPr lang="en-US" altLang="en-US" dirty="0"/>
              <a:t>Investigate allegations of retaliation and take prompt corrective action with retaliation occurs. </a:t>
            </a:r>
          </a:p>
          <a:p>
            <a:pPr eaLnBrk="1" hangingPunct="1"/>
            <a:endParaRPr lang="en-US" altLang="en-US" dirty="0"/>
          </a:p>
          <a:p>
            <a:pPr eaLnBrk="1" hangingPunct="1">
              <a:buFont typeface="Wingdings" charset="2"/>
              <a:buChar char="Ø"/>
            </a:pPr>
            <a:endParaRPr lang="en-US" altLang="en-US" dirty="0"/>
          </a:p>
          <a:p>
            <a:pPr eaLnBrk="1" hangingPunct="1">
              <a:buFont typeface="Wingdings" charset="2"/>
              <a:buChar char="Ø"/>
            </a:pPr>
            <a:endParaRPr lang="en-US" altLang="en-US" sz="1600" dirty="0"/>
          </a:p>
        </p:txBody>
      </p:sp>
      <p:sp>
        <p:nvSpPr>
          <p:cNvPr id="2867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CBB3E912-E420-A04F-BF17-F0C06F22D986}" type="slidenum">
              <a:rPr lang="en-US" altLang="en-US">
                <a:solidFill>
                  <a:srgbClr val="618DD1"/>
                </a:solidFill>
              </a:rPr>
              <a:pPr/>
              <a:t>30</a:t>
            </a:fld>
            <a:endParaRPr lang="en-US" altLang="en-US" dirty="0">
              <a:solidFill>
                <a:srgbClr val="618DD1"/>
              </a:solidFill>
            </a:endParaRPr>
          </a:p>
        </p:txBody>
      </p:sp>
    </p:spTree>
    <p:extLst>
      <p:ext uri="{BB962C8B-B14F-4D97-AF65-F5344CB8AC3E}">
        <p14:creationId xmlns:p14="http://schemas.microsoft.com/office/powerpoint/2010/main" val="1077371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31</a:t>
            </a:fld>
            <a:endParaRPr lang="en-US" dirty="0">
              <a:solidFill>
                <a:srgbClr val="618DD1"/>
              </a:solidFill>
            </a:endParaRPr>
          </a:p>
        </p:txBody>
      </p:sp>
    </p:spTree>
    <p:extLst>
      <p:ext uri="{BB962C8B-B14F-4D97-AF65-F5344CB8AC3E}">
        <p14:creationId xmlns:p14="http://schemas.microsoft.com/office/powerpoint/2010/main" val="2396796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a:t>Agenda</a:t>
            </a:r>
          </a:p>
        </p:txBody>
      </p:sp>
      <p:sp>
        <p:nvSpPr>
          <p:cNvPr id="10244" name="Rectangle 3"/>
          <p:cNvSpPr>
            <a:spLocks noGrp="1" noChangeArrowheads="1"/>
          </p:cNvSpPr>
          <p:nvPr>
            <p:ph idx="1"/>
          </p:nvPr>
        </p:nvSpPr>
        <p:spPr/>
        <p:txBody>
          <a:bodyPr/>
          <a:lstStyle/>
          <a:p>
            <a:pPr marL="342900" indent="-342900" eaLnBrk="1" hangingPunct="1">
              <a:buClr>
                <a:schemeClr val="tx1"/>
              </a:buClr>
              <a:buFont typeface="+mj-lt"/>
              <a:buAutoNum type="arabicPeriod"/>
            </a:pPr>
            <a:r>
              <a:rPr lang="en-US" altLang="en-US" dirty="0"/>
              <a:t>What constitutes retaliation?</a:t>
            </a:r>
          </a:p>
          <a:p>
            <a:pPr marL="342900" indent="-342900" eaLnBrk="1" hangingPunct="1">
              <a:buClr>
                <a:schemeClr val="tx1"/>
              </a:buClr>
              <a:buFont typeface="+mj-lt"/>
              <a:buAutoNum type="arabicPeriod"/>
            </a:pPr>
            <a:r>
              <a:rPr lang="en-US" altLang="en-US" dirty="0"/>
              <a:t>The importance of compliance with laws against retaliation</a:t>
            </a:r>
          </a:p>
          <a:p>
            <a:pPr marL="342900" indent="-342900" eaLnBrk="1" hangingPunct="1">
              <a:buClr>
                <a:schemeClr val="tx1"/>
              </a:buClr>
              <a:buFont typeface="+mj-lt"/>
              <a:buAutoNum type="arabicPeriod"/>
            </a:pPr>
            <a:r>
              <a:rPr lang="en-US" altLang="en-US" dirty="0"/>
              <a:t>Whistle-blower protection vs. protection against retaliation</a:t>
            </a:r>
          </a:p>
          <a:p>
            <a:pPr marL="342900" indent="-342900" eaLnBrk="1" hangingPunct="1">
              <a:buClr>
                <a:schemeClr val="tx1"/>
              </a:buClr>
              <a:buFont typeface="+mj-lt"/>
              <a:buAutoNum type="arabicPeriod"/>
            </a:pPr>
            <a:r>
              <a:rPr lang="en-US" altLang="en-US" dirty="0"/>
              <a:t>Federal employment laws that include protection against retaliation</a:t>
            </a:r>
          </a:p>
          <a:p>
            <a:pPr marL="342900" indent="-342900" eaLnBrk="1" hangingPunct="1">
              <a:buClr>
                <a:schemeClr val="tx1"/>
              </a:buClr>
              <a:buFont typeface="+mj-lt"/>
              <a:buAutoNum type="arabicPeriod"/>
            </a:pPr>
            <a:r>
              <a:rPr lang="en-US" altLang="en-US" dirty="0"/>
              <a:t>Ways to avoid retaliation and prevent complaints</a:t>
            </a:r>
          </a:p>
          <a:p>
            <a:pPr eaLnBrk="1" hangingPunct="1">
              <a:buClr>
                <a:schemeClr val="tx1"/>
              </a:buClr>
              <a:buFontTx/>
              <a:buNone/>
            </a:pPr>
            <a:endParaRPr lang="en-US" altLang="en-US" dirty="0"/>
          </a:p>
          <a:p>
            <a:pPr eaLnBrk="1" hangingPunct="1">
              <a:buClr>
                <a:schemeClr val="tx1"/>
              </a:buClr>
              <a:buFontTx/>
              <a:buNone/>
            </a:pPr>
            <a:endParaRPr lang="en-US" altLang="en-US" dirty="0"/>
          </a:p>
          <a:p>
            <a:pPr eaLnBrk="1" hangingPunct="1">
              <a:buClr>
                <a:schemeClr val="tx1"/>
              </a:buClr>
              <a:buFontTx/>
              <a:buNone/>
            </a:pPr>
            <a:endParaRPr lang="en-US" altLang="en-US" b="1" dirty="0"/>
          </a:p>
        </p:txBody>
      </p:sp>
      <p:sp>
        <p:nvSpPr>
          <p:cNvPr id="1024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D53CB3D3-9E6B-7E44-8876-F35B82EA5341}" type="slidenum">
              <a:rPr lang="en-US" altLang="en-US">
                <a:solidFill>
                  <a:srgbClr val="618DD1"/>
                </a:solidFill>
              </a:rPr>
              <a:pPr/>
              <a:t>4</a:t>
            </a:fld>
            <a:endParaRPr lang="en-US" altLang="en-US" dirty="0">
              <a:solidFill>
                <a:srgbClr val="618DD1"/>
              </a:solidFill>
            </a:endParaRPr>
          </a:p>
        </p:txBody>
      </p:sp>
    </p:spTree>
    <p:extLst>
      <p:ext uri="{BB962C8B-B14F-4D97-AF65-F5344CB8AC3E}">
        <p14:creationId xmlns:p14="http://schemas.microsoft.com/office/powerpoint/2010/main" val="105896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dirty="0"/>
              <a:t>What Constitutes Retaliation?</a:t>
            </a:r>
          </a:p>
        </p:txBody>
      </p:sp>
      <p:sp>
        <p:nvSpPr>
          <p:cNvPr id="11268" name="Rectangle 3"/>
          <p:cNvSpPr>
            <a:spLocks noGrp="1" noChangeArrowheads="1"/>
          </p:cNvSpPr>
          <p:nvPr>
            <p:ph idx="1"/>
          </p:nvPr>
        </p:nvSpPr>
        <p:spPr/>
        <p:txBody>
          <a:bodyPr/>
          <a:lstStyle/>
          <a:p>
            <a:pPr eaLnBrk="1" hangingPunct="1">
              <a:buFontTx/>
              <a:buNone/>
            </a:pPr>
            <a:r>
              <a:rPr lang="en-US" altLang="en-US" dirty="0"/>
              <a:t>Retaliation is defined as action taken in return for an offense or injury. </a:t>
            </a:r>
          </a:p>
          <a:p>
            <a:pPr eaLnBrk="1" hangingPunct="1">
              <a:buFontTx/>
              <a:buNone/>
            </a:pPr>
            <a:r>
              <a:rPr lang="en-US" altLang="en-US" dirty="0"/>
              <a:t>In the employment context, retaliation occurs when an employer takes an adverse action against a covered individual because the employee engaged in a protected activity. To determine retaliation, you must understand the definitions of the following terms: </a:t>
            </a:r>
          </a:p>
          <a:p>
            <a:pPr marL="342900" indent="-342900" eaLnBrk="1" hangingPunct="1">
              <a:buFont typeface="Arial" panose="020B0604020202020204" pitchFamily="34" charset="0"/>
              <a:buChar char="•"/>
            </a:pPr>
            <a:r>
              <a:rPr lang="en-US" altLang="en-US" dirty="0"/>
              <a:t>Adverse action.</a:t>
            </a:r>
          </a:p>
          <a:p>
            <a:pPr marL="342900" indent="-342900" eaLnBrk="1" hangingPunct="1">
              <a:buFont typeface="Arial" panose="020B0604020202020204" pitchFamily="34" charset="0"/>
              <a:buChar char="•"/>
            </a:pPr>
            <a:r>
              <a:rPr lang="en-US" altLang="en-US" dirty="0"/>
              <a:t>Covered individual.</a:t>
            </a:r>
          </a:p>
          <a:p>
            <a:pPr marL="342900" indent="-342900" eaLnBrk="1" hangingPunct="1">
              <a:buFont typeface="Arial" panose="020B0604020202020204" pitchFamily="34" charset="0"/>
              <a:buChar char="•"/>
            </a:pPr>
            <a:r>
              <a:rPr lang="en-US" altLang="en-US" dirty="0"/>
              <a:t>Protected activity.</a:t>
            </a:r>
          </a:p>
          <a:p>
            <a:pPr eaLnBrk="1" hangingPunct="1">
              <a:buFontTx/>
              <a:buAutoNum type="arabicPeriod"/>
            </a:pPr>
            <a:endParaRPr lang="en-US" altLang="en-US" dirty="0"/>
          </a:p>
          <a:p>
            <a:pPr eaLnBrk="1" hangingPunct="1">
              <a:buFontTx/>
              <a:buNone/>
            </a:pPr>
            <a:endParaRPr lang="en-US" altLang="en-US" dirty="0"/>
          </a:p>
        </p:txBody>
      </p:sp>
      <p:sp>
        <p:nvSpPr>
          <p:cNvPr id="11266"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2795881A-5352-6343-8D34-F544422D723F}" type="slidenum">
              <a:rPr lang="en-US" altLang="en-US">
                <a:solidFill>
                  <a:srgbClr val="618DD1"/>
                </a:solidFill>
              </a:rPr>
              <a:pPr/>
              <a:t>5</a:t>
            </a:fld>
            <a:endParaRPr lang="en-US" altLang="en-US" dirty="0">
              <a:solidFill>
                <a:srgbClr val="618DD1"/>
              </a:solidFill>
            </a:endParaRPr>
          </a:p>
        </p:txBody>
      </p:sp>
    </p:spTree>
    <p:extLst>
      <p:ext uri="{BB962C8B-B14F-4D97-AF65-F5344CB8AC3E}">
        <p14:creationId xmlns:p14="http://schemas.microsoft.com/office/powerpoint/2010/main" val="321350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dirty="0"/>
              <a:t>What Constitutes Retaliation? (cont.)</a:t>
            </a:r>
          </a:p>
        </p:txBody>
      </p:sp>
      <p:sp>
        <p:nvSpPr>
          <p:cNvPr id="12292" name="Rectangle 3"/>
          <p:cNvSpPr>
            <a:spLocks noGrp="1" noChangeArrowheads="1"/>
          </p:cNvSpPr>
          <p:nvPr>
            <p:ph idx="1"/>
          </p:nvPr>
        </p:nvSpPr>
        <p:spPr/>
        <p:txBody>
          <a:bodyPr/>
          <a:lstStyle/>
          <a:p>
            <a:r>
              <a:rPr lang="en-US" altLang="en-US" b="1" dirty="0"/>
              <a:t>Adverse Action</a:t>
            </a:r>
          </a:p>
          <a:p>
            <a:pPr eaLnBrk="1" hangingPunct="1">
              <a:buFontTx/>
              <a:buNone/>
            </a:pPr>
            <a:r>
              <a:rPr lang="en-US" altLang="en-US" dirty="0"/>
              <a:t>Adverse action is an action an employer takes to keep an employee from opposing a discriminatory practice or from participating in an employment discrimination proceeding.</a:t>
            </a:r>
          </a:p>
          <a:p>
            <a:pPr eaLnBrk="1" hangingPunct="1">
              <a:buFontTx/>
              <a:buNone/>
            </a:pPr>
            <a:r>
              <a:rPr lang="en-US" altLang="en-US" dirty="0"/>
              <a:t>Examples include termination, refusal to hire, denial of promotion, threats, negative performance appraisals and increased monitoring.</a:t>
            </a:r>
          </a:p>
          <a:p>
            <a:pPr eaLnBrk="1" hangingPunct="1">
              <a:buFontTx/>
              <a:buNone/>
            </a:pPr>
            <a:r>
              <a:rPr lang="en-US" altLang="en-US" dirty="0"/>
              <a:t>Even if the alleged wrongdoing was allegedly committed by a different employer, the current employer cannot take retaliatory adverse action. For example, it is unlawful for the current employer to retaliate against an employee for pursuing an equal employment opportunity (EEO) charge against a former employer. </a:t>
            </a:r>
          </a:p>
        </p:txBody>
      </p:sp>
      <p:sp>
        <p:nvSpPr>
          <p:cNvPr id="12290"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0A614C73-2548-4747-931E-90737E08698D}" type="slidenum">
              <a:rPr lang="en-US" altLang="en-US">
                <a:solidFill>
                  <a:srgbClr val="618DD1"/>
                </a:solidFill>
              </a:rPr>
              <a:pPr/>
              <a:t>6</a:t>
            </a:fld>
            <a:endParaRPr lang="en-US" altLang="en-US" dirty="0">
              <a:solidFill>
                <a:srgbClr val="618DD1"/>
              </a:solidFill>
            </a:endParaRPr>
          </a:p>
        </p:txBody>
      </p:sp>
    </p:spTree>
    <p:extLst>
      <p:ext uri="{BB962C8B-B14F-4D97-AF65-F5344CB8AC3E}">
        <p14:creationId xmlns:p14="http://schemas.microsoft.com/office/powerpoint/2010/main" val="2640593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dirty="0"/>
              <a:t>What Constitutes Retaliation? (cont.)</a:t>
            </a:r>
          </a:p>
        </p:txBody>
      </p:sp>
      <p:sp>
        <p:nvSpPr>
          <p:cNvPr id="13316" name="Rectangle 3"/>
          <p:cNvSpPr>
            <a:spLocks noGrp="1" noChangeArrowheads="1"/>
          </p:cNvSpPr>
          <p:nvPr>
            <p:ph idx="1"/>
          </p:nvPr>
        </p:nvSpPr>
        <p:spPr/>
        <p:txBody>
          <a:bodyPr/>
          <a:lstStyle/>
          <a:p>
            <a:pPr eaLnBrk="1" hangingPunct="1"/>
            <a:r>
              <a:rPr lang="en-US" altLang="en-US" b="1" dirty="0"/>
              <a:t>Covered Individual</a:t>
            </a:r>
          </a:p>
          <a:p>
            <a:pPr eaLnBrk="1" hangingPunct="1"/>
            <a:r>
              <a:rPr lang="en-US" altLang="en-US" dirty="0"/>
              <a:t>A covered individual under federal law is an employee who has opposed an unlawful practice, participated in proceedings or requested an accommodation related to employment discrimination based on race, color, sex (including sexual orientation and gender identity or expression), religion, national origin, age, pregnancy, veteran status, genetic information or disability. </a:t>
            </a:r>
          </a:p>
          <a:p>
            <a:pPr eaLnBrk="1" hangingPunct="1"/>
            <a:r>
              <a:rPr lang="en-US" altLang="en-US" dirty="0"/>
              <a:t>Our state laws also protect [</a:t>
            </a:r>
            <a:r>
              <a:rPr lang="en-US" altLang="en-US" i="1" dirty="0"/>
              <a:t>insert appropriate state law protections</a:t>
            </a:r>
            <a:r>
              <a:rPr lang="en-US" altLang="en-US" dirty="0"/>
              <a:t>].</a:t>
            </a:r>
          </a:p>
          <a:p>
            <a:pPr eaLnBrk="1" hangingPunct="1">
              <a:buFontTx/>
              <a:buNone/>
            </a:pPr>
            <a:r>
              <a:rPr lang="en-US" altLang="en-US" dirty="0"/>
              <a:t>Individuals who have a close relationship with a covered employee are also covered individuals. For example, it is illegal to terminate an employee whose spouse filed an EEO sexual discrimination complaint. </a:t>
            </a:r>
          </a:p>
          <a:p>
            <a:pPr eaLnBrk="1" hangingPunct="1">
              <a:buFontTx/>
              <a:buNone/>
            </a:pPr>
            <a:endParaRPr lang="en-US" altLang="en-US" dirty="0"/>
          </a:p>
        </p:txBody>
      </p:sp>
      <p:sp>
        <p:nvSpPr>
          <p:cNvPr id="13314"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AE7EF88-6AE4-BA42-8707-79D20B171719}" type="slidenum">
              <a:rPr lang="en-US" altLang="en-US">
                <a:solidFill>
                  <a:srgbClr val="618DD1"/>
                </a:solidFill>
              </a:rPr>
              <a:pPr/>
              <a:t>7</a:t>
            </a:fld>
            <a:endParaRPr lang="en-US" altLang="en-US" dirty="0">
              <a:solidFill>
                <a:srgbClr val="618DD1"/>
              </a:solidFill>
            </a:endParaRPr>
          </a:p>
        </p:txBody>
      </p:sp>
    </p:spTree>
    <p:extLst>
      <p:ext uri="{BB962C8B-B14F-4D97-AF65-F5344CB8AC3E}">
        <p14:creationId xmlns:p14="http://schemas.microsoft.com/office/powerpoint/2010/main" val="43035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dirty="0"/>
              <a:t>What Constitutes Retaliation? (cont.)</a:t>
            </a:r>
          </a:p>
        </p:txBody>
      </p:sp>
      <p:sp>
        <p:nvSpPr>
          <p:cNvPr id="14340" name="Rectangle 3"/>
          <p:cNvSpPr>
            <a:spLocks noGrp="1" noChangeArrowheads="1"/>
          </p:cNvSpPr>
          <p:nvPr>
            <p:ph idx="1"/>
          </p:nvPr>
        </p:nvSpPr>
        <p:spPr/>
        <p:txBody>
          <a:bodyPr/>
          <a:lstStyle/>
          <a:p>
            <a:pPr eaLnBrk="1" hangingPunct="1">
              <a:buFontTx/>
              <a:buNone/>
            </a:pPr>
            <a:r>
              <a:rPr lang="en-US" altLang="en-US" b="1" dirty="0"/>
              <a:t>Protected Activity</a:t>
            </a:r>
          </a:p>
          <a:p>
            <a:pPr eaLnBrk="1" hangingPunct="1">
              <a:buFontTx/>
              <a:buNone/>
            </a:pPr>
            <a:r>
              <a:rPr lang="en-US" altLang="en-US" dirty="0"/>
              <a:t>Protected activity includes:</a:t>
            </a:r>
          </a:p>
          <a:p>
            <a:pPr marL="285750" indent="-285750" eaLnBrk="1" hangingPunct="1">
              <a:buFont typeface="Arial" panose="020B0604020202020204" pitchFamily="34" charset="0"/>
              <a:buChar char="•"/>
            </a:pPr>
            <a:r>
              <a:rPr lang="en-US" altLang="en-US" dirty="0"/>
              <a:t>Opposition to a practice believed to be unlawful discrimination as long as it is based on a reasonable, good-faith belief and the manner of the opposition is reasonable. An example is complaining to anyone about alleged discrimination against oneself or other employees.</a:t>
            </a:r>
          </a:p>
          <a:p>
            <a:pPr marL="285750" indent="-285750" eaLnBrk="1" hangingPunct="1">
              <a:buFont typeface="Arial" panose="020B0604020202020204" pitchFamily="34" charset="0"/>
              <a:buChar char="•"/>
            </a:pPr>
            <a:r>
              <a:rPr lang="en-US" altLang="en-US" dirty="0"/>
              <a:t>Participation in an employment discrimination proceeding even if the proceeding involved claims that were found to be invalid. An example is cooperating with an internal investigation of an alleged discriminatory practice.</a:t>
            </a:r>
          </a:p>
          <a:p>
            <a:pPr marL="285750" indent="-285750" eaLnBrk="1" hangingPunct="1">
              <a:buFont typeface="Arial" panose="020B0604020202020204" pitchFamily="34" charset="0"/>
              <a:buChar char="•"/>
            </a:pPr>
            <a:r>
              <a:rPr lang="en-US" altLang="en-US" dirty="0"/>
              <a:t>A protected activity may also include requesting a reasonable accommodation based on religion or disability.</a:t>
            </a:r>
          </a:p>
        </p:txBody>
      </p:sp>
      <p:sp>
        <p:nvSpPr>
          <p:cNvPr id="14338"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1183C186-43BB-FB4B-811F-44D39C74C4D9}" type="slidenum">
              <a:rPr lang="en-US" altLang="en-US">
                <a:solidFill>
                  <a:srgbClr val="618DD1"/>
                </a:solidFill>
              </a:rPr>
              <a:pPr/>
              <a:t>8</a:t>
            </a:fld>
            <a:endParaRPr lang="en-US" altLang="en-US" dirty="0">
              <a:solidFill>
                <a:srgbClr val="618DD1"/>
              </a:solidFill>
            </a:endParaRPr>
          </a:p>
        </p:txBody>
      </p:sp>
    </p:spTree>
    <p:extLst>
      <p:ext uri="{BB962C8B-B14F-4D97-AF65-F5344CB8AC3E}">
        <p14:creationId xmlns:p14="http://schemas.microsoft.com/office/powerpoint/2010/main" val="262770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What Constitutes Retaliation? (cont.)</a:t>
            </a:r>
          </a:p>
        </p:txBody>
      </p:sp>
      <p:sp>
        <p:nvSpPr>
          <p:cNvPr id="15364" name="Rectangle 3"/>
          <p:cNvSpPr>
            <a:spLocks noGrp="1" noChangeArrowheads="1"/>
          </p:cNvSpPr>
          <p:nvPr>
            <p:ph idx="1"/>
          </p:nvPr>
        </p:nvSpPr>
        <p:spPr/>
        <p:txBody>
          <a:bodyPr/>
          <a:lstStyle/>
          <a:p>
            <a:pPr eaLnBrk="1" hangingPunct="1">
              <a:buFontTx/>
              <a:buNone/>
            </a:pPr>
            <a:r>
              <a:rPr lang="en-US" altLang="en-US" dirty="0"/>
              <a:t>To show retaliation, the employee must prove that:</a:t>
            </a:r>
          </a:p>
          <a:p>
            <a:pPr marL="285750" indent="-285750" eaLnBrk="1" hangingPunct="1">
              <a:buFont typeface="Arial" charset="0"/>
              <a:buChar char="•"/>
            </a:pPr>
            <a:r>
              <a:rPr lang="en-US" altLang="en-US" dirty="0"/>
              <a:t>He or she engaged in protected activity such as reporting unlawful discrimination.</a:t>
            </a:r>
          </a:p>
          <a:p>
            <a:pPr marL="285750" indent="-285750" eaLnBrk="1" hangingPunct="1">
              <a:buFont typeface="Arial" charset="0"/>
              <a:buChar char="•"/>
            </a:pPr>
            <a:r>
              <a:rPr lang="en-US" altLang="en-US" dirty="0"/>
              <a:t>The employer knew or believed the employee engaged in the protected activity.</a:t>
            </a:r>
          </a:p>
          <a:p>
            <a:pPr marL="285750" indent="-285750" eaLnBrk="1" hangingPunct="1">
              <a:buFont typeface="Arial" charset="0"/>
              <a:buChar char="•"/>
            </a:pPr>
            <a:r>
              <a:rPr lang="en-US" altLang="en-US" dirty="0"/>
              <a:t>He or she suffered an adverse employment action based on engaging in the protected activity.</a:t>
            </a:r>
          </a:p>
          <a:p>
            <a:pPr eaLnBrk="1" hangingPunct="1"/>
            <a:endParaRPr lang="en-US" altLang="en-US" dirty="0"/>
          </a:p>
          <a:p>
            <a:pPr eaLnBrk="1" hangingPunct="1"/>
            <a:endParaRPr lang="en-US" altLang="en-US" dirty="0"/>
          </a:p>
        </p:txBody>
      </p:sp>
      <p:sp>
        <p:nvSpPr>
          <p:cNvPr id="15362" name="Slide Number Placeholder 3"/>
          <p:cNvSpPr>
            <a:spLocks noGrp="1"/>
          </p:cNvSpPr>
          <p:nvPr>
            <p:ph type="sldNum" sz="quarter" idx="12"/>
          </p:nvPr>
        </p:nvSpPr>
        <p:spPr>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98BAB4C5-8540-754D-A1A1-9F5D559886FC}" type="slidenum">
              <a:rPr lang="en-US" altLang="en-US">
                <a:solidFill>
                  <a:srgbClr val="618DD1"/>
                </a:solidFill>
              </a:rPr>
              <a:pPr/>
              <a:t>9</a:t>
            </a:fld>
            <a:endParaRPr lang="en-US" altLang="en-US" dirty="0">
              <a:solidFill>
                <a:srgbClr val="618DD1"/>
              </a:solidFill>
            </a:endParaRPr>
          </a:p>
        </p:txBody>
      </p:sp>
    </p:spTree>
    <p:extLst>
      <p:ext uri="{BB962C8B-B14F-4D97-AF65-F5344CB8AC3E}">
        <p14:creationId xmlns:p14="http://schemas.microsoft.com/office/powerpoint/2010/main" val="1462411810"/>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ultation - Updated v02" id="{93D19228-21C3-A146-A102-EC192BA54050}" vid="{900BB579-5B76-7144-AAC2-FC221A8515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Consultation - Updated v2</Template>
  <TotalTime>376</TotalTime>
  <Words>2164</Words>
  <Application>Microsoft Office PowerPoint</Application>
  <PresentationFormat>On-screen Show (4:3)</PresentationFormat>
  <Paragraphs>165</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Courier New</vt:lpstr>
      <vt:lpstr>Wingdings</vt:lpstr>
      <vt:lpstr>Knowledge Center Design</vt:lpstr>
      <vt:lpstr>Retaliation</vt:lpstr>
      <vt:lpstr>Introduction</vt:lpstr>
      <vt:lpstr>Introduction (cont.)</vt:lpstr>
      <vt:lpstr>Agenda</vt:lpstr>
      <vt:lpstr>What Constitutes Retaliation?</vt:lpstr>
      <vt:lpstr>What Constitutes Retaliation? (cont.)</vt:lpstr>
      <vt:lpstr>What Constitutes Retaliation? (cont.)</vt:lpstr>
      <vt:lpstr>What Constitutes Retaliation? (cont.)</vt:lpstr>
      <vt:lpstr>What Constitutes Retaliation? (cont.)</vt:lpstr>
      <vt:lpstr>Questions? Comments?</vt:lpstr>
      <vt:lpstr>The Importance of Compliance with Laws Against Retaliation</vt:lpstr>
      <vt:lpstr>Questions? Comments?</vt:lpstr>
      <vt:lpstr>Whistle-Blower Protection vs. Protection Against Retaliation</vt:lpstr>
      <vt:lpstr>Whistle-Blower Protection vs. Protection against Retaliation (cont.)</vt:lpstr>
      <vt:lpstr>Questions? Comments?</vt:lpstr>
      <vt:lpstr>Federal Employment Laws That Include Protection Against Retaliation</vt:lpstr>
      <vt:lpstr>Questions? Comments?</vt:lpstr>
      <vt:lpstr>Ways to Avoid Retaliation and Prevent Complaints</vt:lpstr>
      <vt:lpstr>Ways to Avoid Retaliation and Prevent Complaints (cont.)</vt:lpstr>
      <vt:lpstr>Ways to Avoid Retaliation and Prevent Complaints (cont.)</vt:lpstr>
      <vt:lpstr>Ways to Avoid Retaliation and Prevent Complaints (cont.)</vt:lpstr>
      <vt:lpstr>Questions? Comments?</vt:lpstr>
      <vt:lpstr>Quiz</vt:lpstr>
      <vt:lpstr>Quiz (cont.) </vt:lpstr>
      <vt:lpstr>Quiz (cont.)</vt:lpstr>
      <vt:lpstr>Questions? Comments?</vt:lpstr>
      <vt:lpstr>Summary</vt:lpstr>
      <vt:lpstr>Summary (cont.)</vt:lpstr>
      <vt:lpstr>Summary (cont.)</vt:lpstr>
      <vt:lpstr>Summary (cont.)</vt:lpstr>
      <vt:lpstr>Training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Lau, Shari</cp:lastModifiedBy>
  <cp:revision>25</cp:revision>
  <dcterms:created xsi:type="dcterms:W3CDTF">2016-12-15T19:10:07Z</dcterms:created>
  <dcterms:modified xsi:type="dcterms:W3CDTF">2020-06-19T18:22:54Z</dcterms:modified>
</cp:coreProperties>
</file>