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64" r:id="rId4"/>
    <p:sldId id="259" r:id="rId5"/>
    <p:sldId id="258" r:id="rId6"/>
    <p:sldId id="296" r:id="rId7"/>
    <p:sldId id="260" r:id="rId8"/>
    <p:sldId id="291" r:id="rId9"/>
    <p:sldId id="292" r:id="rId10"/>
    <p:sldId id="295" r:id="rId11"/>
    <p:sldId id="293" r:id="rId12"/>
    <p:sldId id="294" r:id="rId13"/>
    <p:sldId id="297" r:id="rId14"/>
    <p:sldId id="286" r:id="rId15"/>
    <p:sldId id="287" r:id="rId16"/>
    <p:sldId id="269" r:id="rId17"/>
    <p:sldId id="274" r:id="rId18"/>
    <p:sldId id="28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201" autoAdjust="0"/>
  </p:normalViewPr>
  <p:slideViewPr>
    <p:cSldViewPr snapToGrid="0">
      <p:cViewPr varScale="1">
        <p:scale>
          <a:sx n="77" d="100"/>
          <a:sy n="77" d="100"/>
        </p:scale>
        <p:origin x="864" y="67"/>
      </p:cViewPr>
      <p:guideLst/>
    </p:cSldViewPr>
  </p:slideViewPr>
  <p:outlineViewPr>
    <p:cViewPr>
      <p:scale>
        <a:sx n="33" d="100"/>
        <a:sy n="33" d="100"/>
      </p:scale>
      <p:origin x="0" y="-9173"/>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8/19/2021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3064224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31670835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37592069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29181716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Customize this slide to reflect your internal goal setting process.</a:t>
            </a:r>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10712656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510238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799507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9477900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Customize this slide with your company name.</a:t>
            </a:r>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1417336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19939961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1909255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8/19/2021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8/19/2021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8/19/2021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8/19/2021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8/19/2021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8/19/2021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8/19/2021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8/19/2021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8/19/2021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8/19/2021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8/19/2021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A note pad on a desk with the acronym SMART hand written. Specific Measurable Attainable Realistic Time-bound.">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394" r="10394"/>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239713" y="655638"/>
            <a:ext cx="3557587" cy="17907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Setting Goals and Objectives Training</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SMART Goals and Objectives - Achievable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72611"/>
            <a:ext cx="10412963" cy="3004457"/>
          </a:xfrm>
        </p:spPr>
        <p:txBody>
          <a:bodyPr>
            <a:normAutofit/>
          </a:bodyPr>
          <a:lstStyle/>
          <a:p>
            <a:pPr marL="0" indent="0" eaLnBrk="1" hangingPunct="1">
              <a:buNone/>
            </a:pPr>
            <a:r>
              <a:rPr lang="en-US" sz="2200" dirty="0">
                <a:latin typeface="Arial" charset="0"/>
              </a:rPr>
              <a:t>Achievable objectives are those that can actually be accomplished (something that can realistically be done within the time frame set)—not an aspiration or vision.</a:t>
            </a:r>
          </a:p>
          <a:p>
            <a:pPr marL="0" indent="0" eaLnBrk="1" hangingPunct="1">
              <a:buNone/>
            </a:pPr>
            <a:r>
              <a:rPr lang="en-US" sz="2200" dirty="0">
                <a:latin typeface="Arial" charset="0"/>
              </a:rPr>
              <a:t>Achievable objectives need to be challenging but not so much that they are unattainable or cause frustration in being unable to complete them.</a:t>
            </a:r>
          </a:p>
          <a:p>
            <a:pPr marL="0" indent="0" eaLnBrk="1" hangingPunct="1">
              <a:buNone/>
            </a:pPr>
            <a:r>
              <a:rPr lang="en-US" sz="2200" dirty="0">
                <a:latin typeface="Arial" charset="0"/>
              </a:rPr>
              <a:t>Full commitment is necessary to achieve the objectives. </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1492505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normAutofit/>
          </a:bodyPr>
          <a:lstStyle/>
          <a:p>
            <a:r>
              <a:rPr lang="en-US" sz="4100" dirty="0">
                <a:solidFill>
                  <a:schemeClr val="bg1"/>
                </a:solidFill>
              </a:rPr>
              <a:t>SMART Goals and Objectives – Relevant/Realistic</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44810"/>
            <a:ext cx="3752461" cy="3667027"/>
          </a:xfrm>
        </p:spPr>
        <p:txBody>
          <a:bodyPr>
            <a:normAutofit fontScale="92500" lnSpcReduction="10000"/>
          </a:bodyPr>
          <a:lstStyle/>
          <a:p>
            <a:pPr marL="0" indent="0">
              <a:buNone/>
            </a:pPr>
            <a:r>
              <a:rPr lang="en-US" dirty="0"/>
              <a:t>Realistic objectives are those that you have the resources to accomplish, including:</a:t>
            </a:r>
          </a:p>
          <a:p>
            <a:r>
              <a:rPr lang="en-US" dirty="0"/>
              <a:t>Skills.</a:t>
            </a:r>
          </a:p>
          <a:p>
            <a:r>
              <a:rPr lang="en-US" dirty="0"/>
              <a:t>Funding.</a:t>
            </a:r>
          </a:p>
          <a:p>
            <a:r>
              <a:rPr lang="en-US" dirty="0"/>
              <a:t>Equipment.</a:t>
            </a:r>
          </a:p>
          <a:p>
            <a:r>
              <a:rPr lang="en-US" dirty="0"/>
              <a:t>Time.</a:t>
            </a:r>
          </a:p>
          <a:p>
            <a:r>
              <a:rPr lang="en-US" dirty="0"/>
              <a:t>Staff.</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11</a:t>
            </a:fld>
            <a:endParaRPr lang="en-US" dirty="0"/>
          </a:p>
        </p:txBody>
      </p:sp>
      <p:sp>
        <p:nvSpPr>
          <p:cNvPr id="6" name="TextBox 5">
            <a:extLst>
              <a:ext uri="{FF2B5EF4-FFF2-40B4-BE49-F238E27FC236}">
                <a16:creationId xmlns:a16="http://schemas.microsoft.com/office/drawing/2014/main" id="{D7ABDD36-A405-4AB2-A87E-7CCCB0246AF7}"/>
              </a:ext>
            </a:extLst>
          </p:cNvPr>
          <p:cNvSpPr txBox="1"/>
          <p:nvPr/>
        </p:nvSpPr>
        <p:spPr>
          <a:xfrm>
            <a:off x="5078963" y="1840135"/>
            <a:ext cx="6097554" cy="4524315"/>
          </a:xfrm>
          <a:prstGeom prst="rect">
            <a:avLst/>
          </a:prstGeom>
          <a:solidFill>
            <a:schemeClr val="accent1">
              <a:lumMod val="50000"/>
            </a:schemeClr>
          </a:solidFill>
        </p:spPr>
        <p:txBody>
          <a:bodyPr wrap="square">
            <a:spAutoFit/>
          </a:bodyPr>
          <a:lstStyle/>
          <a:p>
            <a:r>
              <a:rPr lang="en-US" sz="2400" dirty="0">
                <a:solidFill>
                  <a:schemeClr val="bg1"/>
                </a:solidFill>
              </a:rPr>
              <a:t>When setting objectives that are relevant and realistic, ask the following questions:</a:t>
            </a:r>
          </a:p>
          <a:p>
            <a:endParaRPr lang="en-US" sz="2400" dirty="0">
              <a:solidFill>
                <a:schemeClr val="bg1"/>
              </a:solidFill>
            </a:endParaRPr>
          </a:p>
          <a:p>
            <a:pPr marL="342900" indent="-342900">
              <a:buFont typeface="Arial" panose="020B0604020202020204" pitchFamily="34" charset="0"/>
              <a:buChar char="•"/>
            </a:pPr>
            <a:r>
              <a:rPr lang="en-US" sz="2400" dirty="0">
                <a:solidFill>
                  <a:schemeClr val="bg1"/>
                </a:solidFill>
              </a:rPr>
              <a:t>How will pursuing this objective affect other performance objectives?</a:t>
            </a:r>
          </a:p>
          <a:p>
            <a:pPr marL="342900" indent="-342900">
              <a:buFont typeface="Arial" panose="020B0604020202020204" pitchFamily="34" charset="0"/>
              <a:buChar char="•"/>
            </a:pPr>
            <a:r>
              <a:rPr lang="en-US" sz="2400" dirty="0">
                <a:solidFill>
                  <a:schemeClr val="bg1"/>
                </a:solidFill>
              </a:rPr>
              <a:t>Will this objective help meet/support department and company goals?</a:t>
            </a:r>
          </a:p>
          <a:p>
            <a:pPr marL="342900" indent="-342900">
              <a:buFont typeface="Arial" panose="020B0604020202020204" pitchFamily="34" charset="0"/>
              <a:buChar char="•"/>
            </a:pPr>
            <a:r>
              <a:rPr lang="en-US" sz="2400" dirty="0">
                <a:solidFill>
                  <a:schemeClr val="bg1"/>
                </a:solidFill>
              </a:rPr>
              <a:t>Do I have the resources to accomplish this objective? If not, what additional resources are needed?</a:t>
            </a:r>
          </a:p>
          <a:p>
            <a:pPr marL="342900" indent="-342900">
              <a:buFont typeface="Arial" panose="020B0604020202020204" pitchFamily="34" charset="0"/>
              <a:buChar char="•"/>
            </a:pPr>
            <a:r>
              <a:rPr lang="en-US" sz="2400" dirty="0">
                <a:solidFill>
                  <a:schemeClr val="bg1"/>
                </a:solidFill>
              </a:rPr>
              <a:t>Do I need to rearrange my priorities to accomplish this objective?</a:t>
            </a:r>
          </a:p>
        </p:txBody>
      </p:sp>
    </p:spTree>
    <p:extLst>
      <p:ext uri="{BB962C8B-B14F-4D97-AF65-F5344CB8AC3E}">
        <p14:creationId xmlns:p14="http://schemas.microsoft.com/office/powerpoint/2010/main" val="3519734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12</a:t>
            </a:fld>
            <a:endParaRPr lang="en-US" dirty="0"/>
          </a:p>
        </p:txBody>
      </p:sp>
      <p:sp>
        <p:nvSpPr>
          <p:cNvPr id="6" name="TextBox 5">
            <a:extLst>
              <a:ext uri="{FF2B5EF4-FFF2-40B4-BE49-F238E27FC236}">
                <a16:creationId xmlns:a16="http://schemas.microsoft.com/office/drawing/2014/main" id="{D7ABDD36-A405-4AB2-A87E-7CCCB0246AF7}"/>
              </a:ext>
            </a:extLst>
          </p:cNvPr>
          <p:cNvSpPr txBox="1"/>
          <p:nvPr/>
        </p:nvSpPr>
        <p:spPr>
          <a:xfrm>
            <a:off x="786881" y="4048026"/>
            <a:ext cx="10515600" cy="2308324"/>
          </a:xfrm>
          <a:prstGeom prst="rect">
            <a:avLst/>
          </a:prstGeom>
          <a:solidFill>
            <a:schemeClr val="accent1">
              <a:lumMod val="50000"/>
            </a:schemeClr>
          </a:solidFill>
        </p:spPr>
        <p:txBody>
          <a:bodyPr wrap="square">
            <a:spAutoFit/>
          </a:bodyPr>
          <a:lstStyle/>
          <a:p>
            <a:r>
              <a:rPr lang="en-US" sz="2400" dirty="0">
                <a:solidFill>
                  <a:schemeClr val="bg1"/>
                </a:solidFill>
              </a:rPr>
              <a:t>When setting objectives that are time-focused, ask the following questions:</a:t>
            </a:r>
          </a:p>
          <a:p>
            <a:pPr marL="342900" indent="-342900">
              <a:buFont typeface="Arial" panose="020B0604020202020204" pitchFamily="34" charset="0"/>
              <a:buChar char="•"/>
            </a:pPr>
            <a:r>
              <a:rPr lang="en-US" sz="2400" dirty="0">
                <a:solidFill>
                  <a:schemeClr val="bg1"/>
                </a:solidFill>
              </a:rPr>
              <a:t>What are the earliest—yet achievable and realistic—dates for this objective to be started and to be completed?</a:t>
            </a:r>
          </a:p>
          <a:p>
            <a:pPr marL="342900" indent="-342900">
              <a:buFont typeface="Arial" panose="020B0604020202020204" pitchFamily="34" charset="0"/>
              <a:buChar char="•"/>
            </a:pPr>
            <a:r>
              <a:rPr lang="en-US" sz="2400" dirty="0">
                <a:solidFill>
                  <a:schemeClr val="bg1"/>
                </a:solidFill>
              </a:rPr>
              <a:t>Have I included these dates in the statement of the objective? </a:t>
            </a:r>
          </a:p>
          <a:p>
            <a:pPr marL="342900" indent="-342900">
              <a:buFont typeface="Arial" panose="020B0604020202020204" pitchFamily="34" charset="0"/>
              <a:buChar char="•"/>
            </a:pPr>
            <a:r>
              <a:rPr lang="en-US" sz="2400" dirty="0">
                <a:solidFill>
                  <a:schemeClr val="bg1"/>
                </a:solidFill>
              </a:rPr>
              <a:t>Are there other projects/objectives that must be completed first? Are other individuals or objectives reliant on the completion of this objective?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72871"/>
            <a:ext cx="10412963" cy="2057954"/>
          </a:xfrm>
        </p:spPr>
        <p:txBody>
          <a:bodyPr>
            <a:normAutofit/>
          </a:bodyPr>
          <a:lstStyle/>
          <a:p>
            <a:pPr marL="0" indent="0" eaLnBrk="1" hangingPunct="1">
              <a:buNone/>
            </a:pPr>
            <a:r>
              <a:rPr lang="en-US" sz="2400" dirty="0"/>
              <a:t>Time-focused objectives are those that have realistic deadlines for completion. The time frames create a sense of urgency and lead to action.</a:t>
            </a:r>
          </a:p>
          <a:p>
            <a:pPr marL="0" indent="0" eaLnBrk="1" hangingPunct="1">
              <a:buNone/>
            </a:pPr>
            <a:r>
              <a:rPr lang="en-US" sz="2400" dirty="0"/>
              <a:t>Complex objectives can be broken into small parts with deadlines set for completion of each phase.</a:t>
            </a:r>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SMART Goals and Objectives – Time-Focused</a:t>
            </a:r>
          </a:p>
        </p:txBody>
      </p:sp>
    </p:spTree>
    <p:extLst>
      <p:ext uri="{BB962C8B-B14F-4D97-AF65-F5344CB8AC3E}">
        <p14:creationId xmlns:p14="http://schemas.microsoft.com/office/powerpoint/2010/main" val="2899113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1524999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How We Set Goals and Objectives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276669"/>
            <a:ext cx="10515600" cy="3900294"/>
          </a:xfrm>
        </p:spPr>
        <p:txBody>
          <a:bodyPr>
            <a:normAutofit/>
          </a:bodyPr>
          <a:lstStyle/>
          <a:p>
            <a:pPr marL="0" indent="0">
              <a:buNone/>
            </a:pPr>
            <a:r>
              <a:rPr lang="en-US" dirty="0"/>
              <a:t>At [Company Name], senior management refines our corporate goals for the next three to five years on an annual basis as part of the company’s strategic planning process.</a:t>
            </a:r>
          </a:p>
          <a:p>
            <a:pPr marL="0" indent="0">
              <a:buNone/>
            </a:pPr>
            <a:r>
              <a:rPr lang="en-US" dirty="0"/>
              <a:t>Under our management by objectives (MBO) process, individual managers use these corporate goals to set their departmental objectives and their own objectives, and they collaborate with employees to help develop employees’ individual objectives. </a:t>
            </a:r>
          </a:p>
          <a:p>
            <a:pPr marL="0" indent="0">
              <a:buNone/>
            </a:pPr>
            <a:r>
              <a:rPr lang="en-US" dirty="0"/>
              <a:t>We evaluate the performance of managers and employees based primarily on their accomplishment of these objectives. </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3610801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Test Your Knowledge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41165"/>
            <a:ext cx="10515600" cy="3354250"/>
          </a:xfrm>
        </p:spPr>
        <p:txBody>
          <a:bodyPr>
            <a:normAutofit/>
          </a:bodyPr>
          <a:lstStyle/>
          <a:p>
            <a:pPr marL="0" indent="0">
              <a:buNone/>
            </a:pPr>
            <a:r>
              <a:rPr lang="en-US" dirty="0"/>
              <a:t>What is the difference between a goal and an objective?</a:t>
            </a:r>
          </a:p>
          <a:p>
            <a:pPr marL="0" indent="0">
              <a:buNone/>
            </a:pPr>
            <a:endParaRPr lang="en-US" dirty="0"/>
          </a:p>
          <a:p>
            <a:pPr marL="0" indent="0">
              <a:buNone/>
            </a:pPr>
            <a:r>
              <a:rPr lang="en-US" dirty="0"/>
              <a:t>Why and how does [Company Name] set goals and objectives?</a:t>
            </a:r>
          </a:p>
          <a:p>
            <a:pPr marL="0" indent="0">
              <a:buNone/>
            </a:pPr>
            <a:endParaRPr lang="en-US" dirty="0"/>
          </a:p>
          <a:p>
            <a:pPr marL="0" indent="0">
              <a:buNone/>
            </a:pPr>
            <a:r>
              <a:rPr lang="en-US" dirty="0"/>
              <a:t>What are “SMART” goals and objectives?</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37558371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5" name="Slide Number Placeholder 4">
            <a:extLst>
              <a:ext uri="{FF2B5EF4-FFF2-40B4-BE49-F238E27FC236}">
                <a16:creationId xmlns:a16="http://schemas.microsoft.com/office/drawing/2014/main" id="{52CBE9DD-B8F0-4746-BDB6-594AFAE28A99}"/>
              </a:ext>
            </a:extLst>
          </p:cNvPr>
          <p:cNvSpPr>
            <a:spLocks noGrp="1"/>
          </p:cNvSpPr>
          <p:nvPr>
            <p:ph type="sldNum" sz="quarter" idx="12"/>
          </p:nvPr>
        </p:nvSpPr>
        <p:spPr/>
        <p:txBody>
          <a:bodyPr/>
          <a:lstStyle/>
          <a:p>
            <a:fld id="{7D625B40-28DA-43CD-A97E-EA3E1B04B7D2}" type="slidenum">
              <a:rPr lang="en-US" smtClean="0"/>
              <a:t>16</a:t>
            </a:fld>
            <a:endParaRPr lang="en-US" dirty="0"/>
          </a:p>
        </p:txBody>
      </p:sp>
      <p:sp>
        <p:nvSpPr>
          <p:cNvPr id="6" name="Content Placeholder 5">
            <a:extLst>
              <a:ext uri="{FF2B5EF4-FFF2-40B4-BE49-F238E27FC236}">
                <a16:creationId xmlns:a16="http://schemas.microsoft.com/office/drawing/2014/main" id="{A711BCE8-3408-403F-8C58-C5ED1259F633}"/>
              </a:ext>
            </a:extLst>
          </p:cNvPr>
          <p:cNvSpPr txBox="1">
            <a:spLocks noGrp="1"/>
          </p:cNvSpPr>
          <p:nvPr>
            <p:ph idx="1"/>
          </p:nvPr>
        </p:nvSpPr>
        <p:spPr>
          <a:xfrm>
            <a:off x="838200" y="2087508"/>
            <a:ext cx="10515600" cy="4851777"/>
          </a:xfrm>
          <a:prstGeom prst="rect">
            <a:avLst/>
          </a:prstGeom>
          <a:noFill/>
        </p:spPr>
        <p:txBody>
          <a:bodyPr wrap="square" rtlCol="0">
            <a:spAutoFit/>
          </a:bodyPr>
          <a:lstStyle/>
          <a:p>
            <a:pPr>
              <a:lnSpc>
                <a:spcPct val="150000"/>
              </a:lnSpc>
            </a:pPr>
            <a:r>
              <a:rPr lang="en-US" dirty="0"/>
              <a:t>Setting goals and objectives is the first and most critical step in the planning process.</a:t>
            </a:r>
          </a:p>
          <a:p>
            <a:pPr>
              <a:lnSpc>
                <a:spcPct val="150000"/>
              </a:lnSpc>
            </a:pPr>
            <a:r>
              <a:rPr lang="en-US" dirty="0"/>
              <a:t>Although the terms “goals” and “objectives” are often used interchangeably, there are significant differences.</a:t>
            </a:r>
          </a:p>
          <a:p>
            <a:pPr>
              <a:lnSpc>
                <a:spcPct val="150000"/>
              </a:lnSpc>
            </a:pPr>
            <a:r>
              <a:rPr lang="en-US" dirty="0"/>
              <a:t>The SMART acronym provides criteria to be used when setting goals and objectives.</a:t>
            </a:r>
          </a:p>
          <a:p>
            <a:pPr marL="0" indent="0">
              <a:lnSpc>
                <a:spcPct val="150000"/>
              </a:lnSpc>
              <a:buNone/>
            </a:pPr>
            <a:endParaRPr lang="en-US" sz="2400" dirty="0"/>
          </a:p>
        </p:txBody>
      </p:sp>
    </p:spTree>
    <p:extLst>
      <p:ext uri="{BB962C8B-B14F-4D97-AF65-F5344CB8AC3E}">
        <p14:creationId xmlns:p14="http://schemas.microsoft.com/office/powerpoint/2010/main" val="1586831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290532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4400" dirty="0"/>
              <a:t>Setting Goals and Objectives Training</a:t>
            </a:r>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60239"/>
            <a:ext cx="10515600" cy="3354250"/>
          </a:xfrm>
        </p:spPr>
        <p:txBody>
          <a:bodyPr>
            <a:normAutofit lnSpcReduction="10000"/>
          </a:bodyPr>
          <a:lstStyle/>
          <a:p>
            <a:pPr marL="0" indent="0" eaLnBrk="1" hangingPunct="1">
              <a:buNone/>
            </a:pPr>
            <a:r>
              <a:rPr lang="en-US" dirty="0">
                <a:latin typeface="Arial" charset="0"/>
              </a:rPr>
              <a:t>Setting goals and objectives is the first and most critical step in a company</a:t>
            </a:r>
            <a:r>
              <a:rPr lang="en-US" altLang="ja-JP" dirty="0">
                <a:latin typeface="Arial" charset="0"/>
              </a:rPr>
              <a:t>’s </a:t>
            </a:r>
            <a:r>
              <a:rPr lang="en-US" dirty="0">
                <a:latin typeface="Arial" charset="0"/>
              </a:rPr>
              <a:t>planning process.</a:t>
            </a:r>
          </a:p>
          <a:p>
            <a:pPr marL="0" indent="0" eaLnBrk="1" hangingPunct="1">
              <a:buNone/>
            </a:pPr>
            <a:endParaRPr lang="en-US" dirty="0">
              <a:latin typeface="Arial" charset="0"/>
            </a:endParaRPr>
          </a:p>
          <a:p>
            <a:pPr marL="0" indent="0" eaLnBrk="1" hangingPunct="1">
              <a:buNone/>
            </a:pPr>
            <a:r>
              <a:rPr lang="en-US" dirty="0">
                <a:latin typeface="Arial" charset="0"/>
              </a:rPr>
              <a:t>Goals are forward-facing and provide the company with the direction in which it will move.</a:t>
            </a:r>
          </a:p>
          <a:p>
            <a:pPr marL="0" indent="0" eaLnBrk="1" hangingPunct="1">
              <a:buNone/>
            </a:pPr>
            <a:endParaRPr lang="en-US" dirty="0">
              <a:latin typeface="Arial" charset="0"/>
            </a:endParaRPr>
          </a:p>
          <a:p>
            <a:pPr marL="0" indent="0" eaLnBrk="1" hangingPunct="1">
              <a:buNone/>
            </a:pPr>
            <a:r>
              <a:rPr lang="en-US" dirty="0">
                <a:latin typeface="Arial" charset="0"/>
              </a:rPr>
              <a:t>Objectives can be mile markers along the road indicating progress and maintaining motivation. </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3213594"/>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The difference between goals and objectives.</a:t>
            </a:r>
          </a:p>
          <a:p>
            <a:pPr marL="457200" indent="-457200">
              <a:lnSpc>
                <a:spcPct val="100000"/>
              </a:lnSpc>
              <a:buFont typeface="Arial" panose="020B0604020202020204" pitchFamily="34" charset="0"/>
              <a:buChar char="•"/>
            </a:pPr>
            <a:r>
              <a:rPr lang="en-US" sz="2800" dirty="0">
                <a:solidFill>
                  <a:schemeClr val="tx1"/>
                </a:solidFill>
                <a:latin typeface="+mn-lt"/>
              </a:rPr>
              <a:t>Setting SMART goals and objectives.</a:t>
            </a:r>
          </a:p>
          <a:p>
            <a:pPr marL="457200" indent="-457200">
              <a:lnSpc>
                <a:spcPct val="100000"/>
              </a:lnSpc>
              <a:buFont typeface="Arial" panose="020B0604020202020204" pitchFamily="34" charset="0"/>
              <a:buChar char="•"/>
            </a:pPr>
            <a:r>
              <a:rPr lang="en-US" sz="2800" dirty="0">
                <a:solidFill>
                  <a:schemeClr val="tx1"/>
                </a:solidFill>
                <a:latin typeface="+mn-lt"/>
              </a:rPr>
              <a:t>How </a:t>
            </a:r>
            <a:r>
              <a:rPr lang="en-US" sz="2800" i="1" dirty="0">
                <a:solidFill>
                  <a:schemeClr val="tx1"/>
                </a:solidFill>
                <a:latin typeface="+mn-lt"/>
              </a:rPr>
              <a:t>[company name] </a:t>
            </a:r>
            <a:r>
              <a:rPr lang="en-US" sz="2800" dirty="0">
                <a:solidFill>
                  <a:schemeClr val="tx1"/>
                </a:solidFill>
                <a:latin typeface="+mn-lt"/>
              </a:rPr>
              <a:t>sets goals and objectives.</a:t>
            </a:r>
          </a:p>
          <a:p>
            <a:pPr marL="457200" indent="-457200">
              <a:lnSpc>
                <a:spcPct val="100000"/>
              </a:lnSpc>
              <a:buFont typeface="Arial" panose="020B0604020202020204" pitchFamily="34" charset="0"/>
              <a:buChar char="•"/>
            </a:pPr>
            <a:r>
              <a:rPr lang="en-US" sz="2800" dirty="0">
                <a:solidFill>
                  <a:schemeClr val="tx1"/>
                </a:solidFill>
                <a:latin typeface="+mn-lt"/>
              </a:rPr>
              <a:t>Summary.</a:t>
            </a:r>
          </a:p>
          <a:p>
            <a:pPr marL="457200" indent="-457200">
              <a:lnSpc>
                <a:spcPct val="100000"/>
              </a:lnSpc>
              <a:buFont typeface="Arial" panose="020B0604020202020204" pitchFamily="34" charset="0"/>
              <a:buChar char="•"/>
            </a:pPr>
            <a:endParaRPr lang="en-US" sz="2800" dirty="0">
              <a:latin typeface="+mn-lt"/>
            </a:endParaRPr>
          </a:p>
          <a:p>
            <a:pPr marL="457200" indent="-457200">
              <a:lnSpc>
                <a:spcPct val="100000"/>
              </a:lnSpc>
              <a:buFont typeface="Arial" panose="020B0604020202020204" pitchFamily="34" charset="0"/>
              <a:buChar char="•"/>
            </a:pPr>
            <a:endParaRPr lang="en-US" sz="2800" dirty="0">
              <a:latin typeface="+mn-lt"/>
            </a:endParaRPr>
          </a:p>
          <a:p>
            <a:pPr marL="457200" indent="-457200">
              <a:lnSpc>
                <a:spcPct val="100000"/>
              </a:lnSpc>
              <a:buFont typeface="Arial" panose="020B0604020202020204" pitchFamily="34" charset="0"/>
              <a:buChar char="•"/>
            </a:pPr>
            <a:endParaRPr lang="en-US" sz="2800" dirty="0">
              <a:latin typeface="+mn-lt"/>
            </a:endParaRPr>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5</a:t>
            </a:fld>
            <a:endParaRPr lang="en-US" dirty="0"/>
          </a:p>
        </p:txBody>
      </p:sp>
      <p:sp>
        <p:nvSpPr>
          <p:cNvPr id="7" name="Rectangle 3">
            <a:extLst>
              <a:ext uri="{FF2B5EF4-FFF2-40B4-BE49-F238E27FC236}">
                <a16:creationId xmlns:a16="http://schemas.microsoft.com/office/drawing/2014/main" id="{768C4DC3-55E9-4CCB-B1D5-42DCDDFC6379}"/>
              </a:ext>
            </a:extLst>
          </p:cNvPr>
          <p:cNvSpPr txBox="1">
            <a:spLocks noChangeArrowheads="1"/>
          </p:cNvSpPr>
          <p:nvPr/>
        </p:nvSpPr>
        <p:spPr>
          <a:xfrm>
            <a:off x="6096000" y="2929812"/>
            <a:ext cx="4631717" cy="35630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685800" rtl="0" eaLnBrk="1" fontAlgn="auto" latinLnBrk="0" hangingPunct="1">
              <a:lnSpc>
                <a:spcPct val="100000"/>
              </a:lnSpc>
              <a:spcBef>
                <a:spcPct val="20000"/>
              </a:spcBef>
              <a:spcAft>
                <a:spcPts val="600"/>
              </a:spcAft>
              <a:buClrTx/>
              <a:buSzTx/>
              <a:buFont typeface="Arial"/>
              <a:buNone/>
              <a:tabLst/>
              <a:defRPr/>
            </a:pPr>
            <a:r>
              <a:rPr kumimoji="0" lang="en-US" sz="2400" b="0" i="0" u="sng" strike="noStrike" kern="1200" cap="none" spc="0" normalizeH="0" baseline="0" noProof="0" dirty="0">
                <a:ln>
                  <a:noFill/>
                </a:ln>
                <a:effectLst/>
                <a:uLnTx/>
                <a:uFillTx/>
                <a:ea typeface="+mn-ea"/>
                <a:cs typeface="+mn-cs"/>
              </a:rPr>
              <a:t>Objectives</a:t>
            </a:r>
          </a:p>
          <a:p>
            <a:pPr marL="342900" marR="0" lvl="0" indent="-342900" algn="l" defTabSz="685800" rtl="0" eaLnBrk="1" fontAlgn="auto" latinLnBrk="0" hangingPunct="1">
              <a:lnSpc>
                <a:spcPct val="100000"/>
              </a:lnSpc>
              <a:spcBef>
                <a:spcPct val="20000"/>
              </a:spcBef>
              <a:spcAft>
                <a:spcPts val="600"/>
              </a:spcAft>
              <a:buClrTx/>
              <a:buSzTx/>
              <a:buFontTx/>
              <a:buChar char="•"/>
              <a:tabLst/>
              <a:defRPr/>
            </a:pPr>
            <a:r>
              <a:rPr kumimoji="0" lang="en-US" sz="2400" b="0" i="0" u="none" strike="noStrike" kern="1200" cap="none" spc="0" normalizeH="0" baseline="0" noProof="0" dirty="0">
                <a:ln>
                  <a:noFill/>
                </a:ln>
                <a:effectLst/>
                <a:uLnTx/>
                <a:uFillTx/>
                <a:ea typeface="+mn-ea"/>
                <a:cs typeface="+mn-cs"/>
              </a:rPr>
              <a:t>Specific</a:t>
            </a:r>
          </a:p>
          <a:p>
            <a:pPr marL="342900" marR="0" lvl="0" indent="-342900" algn="l" defTabSz="685800" rtl="0" eaLnBrk="1" fontAlgn="auto" latinLnBrk="0" hangingPunct="1">
              <a:lnSpc>
                <a:spcPct val="100000"/>
              </a:lnSpc>
              <a:spcBef>
                <a:spcPct val="20000"/>
              </a:spcBef>
              <a:spcAft>
                <a:spcPts val="600"/>
              </a:spcAft>
              <a:buClrTx/>
              <a:buSzTx/>
              <a:buFontTx/>
              <a:buChar char="•"/>
              <a:tabLst/>
              <a:defRPr/>
            </a:pPr>
            <a:r>
              <a:rPr kumimoji="0" lang="en-US" sz="2400" b="0" i="0" u="none" strike="noStrike" kern="1200" cap="none" spc="0" normalizeH="0" baseline="0" noProof="0" dirty="0">
                <a:ln>
                  <a:noFill/>
                </a:ln>
                <a:effectLst/>
                <a:uLnTx/>
                <a:uFillTx/>
                <a:ea typeface="+mn-ea"/>
                <a:cs typeface="+mn-cs"/>
              </a:rPr>
              <a:t>Measurable</a:t>
            </a:r>
          </a:p>
          <a:p>
            <a:pPr marL="342900" marR="0" lvl="0" indent="-342900" algn="l" defTabSz="685800" rtl="0" eaLnBrk="1" fontAlgn="auto" latinLnBrk="0" hangingPunct="1">
              <a:lnSpc>
                <a:spcPct val="100000"/>
              </a:lnSpc>
              <a:spcBef>
                <a:spcPct val="20000"/>
              </a:spcBef>
              <a:spcAft>
                <a:spcPts val="600"/>
              </a:spcAft>
              <a:buClrTx/>
              <a:buSzTx/>
              <a:buFontTx/>
              <a:buChar char="•"/>
              <a:tabLst/>
              <a:defRPr/>
            </a:pPr>
            <a:r>
              <a:rPr kumimoji="0" lang="en-US" sz="2400" b="0" i="0" u="none" strike="noStrike" kern="1200" cap="none" spc="0" normalizeH="0" baseline="0" noProof="0" dirty="0">
                <a:ln>
                  <a:noFill/>
                </a:ln>
                <a:effectLst/>
                <a:uLnTx/>
                <a:uFillTx/>
                <a:ea typeface="+mn-ea"/>
                <a:cs typeface="+mn-cs"/>
              </a:rPr>
              <a:t>Narrow</a:t>
            </a:r>
          </a:p>
          <a:p>
            <a:pPr marL="342900" marR="0" lvl="0" indent="-342900" algn="l" defTabSz="685800" rtl="0" eaLnBrk="1" fontAlgn="auto" latinLnBrk="0" hangingPunct="1">
              <a:lnSpc>
                <a:spcPct val="100000"/>
              </a:lnSpc>
              <a:spcBef>
                <a:spcPct val="20000"/>
              </a:spcBef>
              <a:spcAft>
                <a:spcPts val="600"/>
              </a:spcAft>
              <a:buClrTx/>
              <a:buSzTx/>
              <a:buFontTx/>
              <a:buChar char="•"/>
              <a:tabLst/>
              <a:defRPr/>
            </a:pPr>
            <a:r>
              <a:rPr kumimoji="0" lang="en-US" sz="2400" b="0" i="0" u="none" strike="noStrike" kern="1200" cap="none" spc="0" normalizeH="0" baseline="0" noProof="0" dirty="0">
                <a:ln>
                  <a:noFill/>
                </a:ln>
                <a:effectLst/>
                <a:uLnTx/>
                <a:uFillTx/>
                <a:ea typeface="+mn-ea"/>
                <a:cs typeface="+mn-cs"/>
              </a:rPr>
              <a:t>Tactical—short-range, set by managers to support the accomplishment of goals</a:t>
            </a:r>
          </a:p>
          <a:p>
            <a:pPr marL="0" indent="0">
              <a:spcBef>
                <a:spcPct val="20000"/>
              </a:spcBef>
              <a:buNone/>
            </a:pPr>
            <a:endParaRPr lang="en-US" u="sng" dirty="0"/>
          </a:p>
          <a:p>
            <a:pPr marL="342900" indent="-342900">
              <a:spcBef>
                <a:spcPct val="20000"/>
              </a:spcBef>
            </a:pPr>
            <a:endParaRPr lang="en-US" u="sng" dirty="0"/>
          </a:p>
          <a:p>
            <a:pPr marL="342900" indent="-342900">
              <a:spcBef>
                <a:spcPct val="20000"/>
              </a:spcBef>
            </a:pPr>
            <a:endParaRPr lang="en-US" sz="1600" dirty="0">
              <a:solidFill>
                <a:srgbClr val="283B6E"/>
              </a:solidFill>
            </a:endParaRPr>
          </a:p>
          <a:p>
            <a:pPr marL="285750" indent="-285750">
              <a:buFont typeface="Arial"/>
              <a:buChar char="•"/>
            </a:pPr>
            <a:endParaRPr lang="en-US" dirty="0">
              <a:latin typeface="Arial" charset="0"/>
            </a:endParaRPr>
          </a:p>
          <a:p>
            <a:pPr marL="285750" indent="-285750">
              <a:buFont typeface="Arial"/>
              <a:buChar char="•"/>
            </a:pPr>
            <a:endParaRPr lang="en-US" dirty="0">
              <a:latin typeface="Arial" charset="0"/>
            </a:endParaRPr>
          </a:p>
        </p:txBody>
      </p:sp>
      <p:sp>
        <p:nvSpPr>
          <p:cNvPr id="6" name="Rectangle 3">
            <a:extLst>
              <a:ext uri="{FF2B5EF4-FFF2-40B4-BE49-F238E27FC236}">
                <a16:creationId xmlns:a16="http://schemas.microsoft.com/office/drawing/2014/main" id="{4E40241A-CD40-46FF-87F1-5E98E7BD0420}"/>
              </a:ext>
            </a:extLst>
          </p:cNvPr>
          <p:cNvSpPr txBox="1">
            <a:spLocks noChangeArrowheads="1"/>
          </p:cNvSpPr>
          <p:nvPr/>
        </p:nvSpPr>
        <p:spPr>
          <a:xfrm>
            <a:off x="1151242" y="2929812"/>
            <a:ext cx="4631717" cy="3685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sz="2400" u="sng" dirty="0"/>
              <a:t>Goals</a:t>
            </a:r>
          </a:p>
          <a:p>
            <a:pPr marL="285750" indent="-285750">
              <a:buFont typeface="Arial"/>
              <a:buChar char="•"/>
            </a:pPr>
            <a:r>
              <a:rPr lang="en-US" sz="2400" dirty="0"/>
              <a:t>General</a:t>
            </a:r>
          </a:p>
          <a:p>
            <a:pPr marL="285750" indent="-285750">
              <a:buFont typeface="Arial"/>
              <a:buChar char="•"/>
            </a:pPr>
            <a:r>
              <a:rPr lang="en-US" sz="2400" dirty="0"/>
              <a:t>Intangible</a:t>
            </a:r>
          </a:p>
          <a:p>
            <a:pPr marL="285750" indent="-285750">
              <a:buFont typeface="Arial"/>
              <a:buChar char="•"/>
            </a:pPr>
            <a:r>
              <a:rPr lang="en-US" sz="2400" dirty="0"/>
              <a:t>Broad</a:t>
            </a:r>
          </a:p>
          <a:p>
            <a:pPr marL="285750" indent="-285750">
              <a:buFont typeface="Arial"/>
              <a:buChar char="•"/>
            </a:pPr>
            <a:r>
              <a:rPr lang="en-US" sz="2400" dirty="0"/>
              <a:t>Abstract</a:t>
            </a:r>
          </a:p>
          <a:p>
            <a:pPr marL="285750" indent="-285750">
              <a:buFont typeface="Arial"/>
              <a:buChar char="•"/>
            </a:pPr>
            <a:r>
              <a:rPr lang="en-US" sz="2400" dirty="0"/>
              <a:t>Strategic—long-range direction, set by senior management</a:t>
            </a:r>
          </a:p>
          <a:p>
            <a:pPr marL="342900" indent="-342900">
              <a:spcBef>
                <a:spcPct val="20000"/>
              </a:spcBef>
            </a:pPr>
            <a:endParaRPr lang="en-US" u="sng" dirty="0"/>
          </a:p>
          <a:p>
            <a:pPr marL="342900" indent="-342900">
              <a:spcBef>
                <a:spcPct val="20000"/>
              </a:spcBef>
            </a:pPr>
            <a:endParaRPr lang="en-US" u="sng" dirty="0"/>
          </a:p>
          <a:p>
            <a:pPr marL="342900" indent="-342900">
              <a:spcBef>
                <a:spcPct val="20000"/>
              </a:spcBef>
            </a:pPr>
            <a:endParaRPr lang="en-US" sz="1600" dirty="0">
              <a:solidFill>
                <a:srgbClr val="283B6E"/>
              </a:solidFill>
            </a:endParaRPr>
          </a:p>
          <a:p>
            <a:pPr marL="285750" indent="-285750">
              <a:buFont typeface="Arial"/>
              <a:buChar char="•"/>
            </a:pPr>
            <a:endParaRPr lang="en-US" dirty="0">
              <a:latin typeface="Arial" charset="0"/>
            </a:endParaRPr>
          </a:p>
          <a:p>
            <a:pPr marL="285750" indent="-285750">
              <a:buFont typeface="Arial"/>
              <a:buChar char="•"/>
            </a:pPr>
            <a:endParaRPr lang="en-US" dirty="0">
              <a:latin typeface="Arial" charset="0"/>
            </a:endParaRP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42998"/>
            <a:ext cx="10515600" cy="1008113"/>
          </a:xfrm>
        </p:spPr>
        <p:txBody>
          <a:bodyPr/>
          <a:lstStyle/>
          <a:p>
            <a:pPr marL="0" indent="0">
              <a:buNone/>
            </a:pPr>
            <a:r>
              <a:rPr lang="en-US" sz="2400" dirty="0"/>
              <a:t>Goals define what should be accomplished while objectives define the actions needed to achieve the goal. </a:t>
            </a:r>
          </a:p>
          <a:p>
            <a:pPr marL="0" indent="0">
              <a:buNone/>
            </a:pP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The Difference Between Goals and Objectives</a:t>
            </a:r>
          </a:p>
        </p:txBody>
      </p:sp>
    </p:spTree>
    <p:extLst>
      <p:ext uri="{BB962C8B-B14F-4D97-AF65-F5344CB8AC3E}">
        <p14:creationId xmlns:p14="http://schemas.microsoft.com/office/powerpoint/2010/main" val="1089104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3472005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SMART Goals and Objectives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09935"/>
            <a:ext cx="10515600" cy="3667027"/>
          </a:xfrm>
        </p:spPr>
        <p:txBody>
          <a:bodyPr>
            <a:normAutofit/>
          </a:bodyPr>
          <a:lstStyle/>
          <a:p>
            <a:pPr marL="0" indent="0">
              <a:buNone/>
            </a:pPr>
            <a:r>
              <a:rPr lang="en-US" dirty="0"/>
              <a:t>When setting goals and objectives, use SMART criteria:</a:t>
            </a:r>
          </a:p>
          <a:p>
            <a:r>
              <a:rPr lang="en-US" b="1" dirty="0"/>
              <a:t>S</a:t>
            </a:r>
            <a:r>
              <a:rPr lang="en-US" dirty="0"/>
              <a:t>pecific</a:t>
            </a:r>
          </a:p>
          <a:p>
            <a:r>
              <a:rPr lang="en-US" b="1" dirty="0"/>
              <a:t>M</a:t>
            </a:r>
            <a:r>
              <a:rPr lang="en-US" dirty="0"/>
              <a:t>easurable</a:t>
            </a:r>
          </a:p>
          <a:p>
            <a:r>
              <a:rPr lang="en-US" b="1" dirty="0"/>
              <a:t>A</a:t>
            </a:r>
            <a:r>
              <a:rPr lang="en-US" dirty="0"/>
              <a:t>chievable</a:t>
            </a:r>
          </a:p>
          <a:p>
            <a:r>
              <a:rPr lang="en-US" b="1" dirty="0"/>
              <a:t>R</a:t>
            </a:r>
            <a:r>
              <a:rPr lang="en-US" dirty="0"/>
              <a:t>elevant/Realistic</a:t>
            </a:r>
          </a:p>
          <a:p>
            <a:r>
              <a:rPr lang="en-US" b="1" dirty="0"/>
              <a:t>T</a:t>
            </a:r>
            <a:r>
              <a:rPr lang="en-US" dirty="0"/>
              <a:t>ime-bound</a:t>
            </a:r>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SMART Goals and Objectives - Specific</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44810"/>
            <a:ext cx="3752461" cy="3667027"/>
          </a:xfrm>
        </p:spPr>
        <p:txBody>
          <a:bodyPr>
            <a:normAutofit/>
          </a:bodyPr>
          <a:lstStyle/>
          <a:p>
            <a:pPr marL="0" indent="0">
              <a:buNone/>
            </a:pPr>
            <a:r>
              <a:rPr lang="en-US" dirty="0"/>
              <a:t>Specific goals and objectives are:</a:t>
            </a:r>
          </a:p>
          <a:p>
            <a:r>
              <a:rPr lang="en-US" dirty="0"/>
              <a:t>Detailed</a:t>
            </a:r>
          </a:p>
          <a:p>
            <a:r>
              <a:rPr lang="en-US" dirty="0"/>
              <a:t>Focused</a:t>
            </a:r>
          </a:p>
          <a:p>
            <a:r>
              <a:rPr lang="en-US" dirty="0"/>
              <a:t>Well-defined</a:t>
            </a:r>
          </a:p>
          <a:p>
            <a:r>
              <a:rPr lang="en-US" dirty="0"/>
              <a:t>Straightforward</a:t>
            </a:r>
          </a:p>
          <a:p>
            <a:r>
              <a:rPr lang="en-US" dirty="0"/>
              <a:t>Action-oriented</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
        <p:nvSpPr>
          <p:cNvPr id="6" name="TextBox 5">
            <a:extLst>
              <a:ext uri="{FF2B5EF4-FFF2-40B4-BE49-F238E27FC236}">
                <a16:creationId xmlns:a16="http://schemas.microsoft.com/office/drawing/2014/main" id="{D7ABDD36-A405-4AB2-A87E-7CCCB0246AF7}"/>
              </a:ext>
            </a:extLst>
          </p:cNvPr>
          <p:cNvSpPr txBox="1"/>
          <p:nvPr/>
        </p:nvSpPr>
        <p:spPr>
          <a:xfrm>
            <a:off x="4939005" y="2144810"/>
            <a:ext cx="6097554" cy="3416320"/>
          </a:xfrm>
          <a:prstGeom prst="rect">
            <a:avLst/>
          </a:prstGeom>
          <a:solidFill>
            <a:schemeClr val="accent1">
              <a:lumMod val="50000"/>
            </a:schemeClr>
          </a:solidFill>
        </p:spPr>
        <p:txBody>
          <a:bodyPr wrap="square">
            <a:spAutoFit/>
          </a:bodyPr>
          <a:lstStyle/>
          <a:p>
            <a:r>
              <a:rPr lang="en-US" sz="2400" dirty="0">
                <a:solidFill>
                  <a:schemeClr val="bg1"/>
                </a:solidFill>
              </a:rPr>
              <a:t>When setting objectives that are specific, ask the following questions:</a:t>
            </a:r>
          </a:p>
          <a:p>
            <a:endParaRPr lang="en-US" sz="2400" dirty="0">
              <a:solidFill>
                <a:schemeClr val="bg1"/>
              </a:solidFill>
            </a:endParaRPr>
          </a:p>
          <a:p>
            <a:pPr marL="285750" indent="-285750">
              <a:buFont typeface="Arial" panose="020B0604020202020204" pitchFamily="34" charset="0"/>
              <a:buChar char="•"/>
            </a:pPr>
            <a:r>
              <a:rPr lang="en-US" sz="2400" dirty="0">
                <a:solidFill>
                  <a:schemeClr val="bg1"/>
                </a:solidFill>
              </a:rPr>
              <a:t>What am I going to do? Use action verbs such as develop, execute, conduct, and build.</a:t>
            </a:r>
          </a:p>
          <a:p>
            <a:pPr marL="285750" indent="-285750">
              <a:buFont typeface="Arial" panose="020B0604020202020204" pitchFamily="34" charset="0"/>
              <a:buChar char="•"/>
            </a:pPr>
            <a:r>
              <a:rPr lang="en-US" sz="2400" dirty="0">
                <a:solidFill>
                  <a:schemeClr val="bg1"/>
                </a:solidFill>
              </a:rPr>
              <a:t>Why is it important to do this task?</a:t>
            </a:r>
          </a:p>
          <a:p>
            <a:pPr marL="285750" indent="-285750">
              <a:buFont typeface="Arial" panose="020B0604020202020204" pitchFamily="34" charset="0"/>
              <a:buChar char="•"/>
            </a:pPr>
            <a:r>
              <a:rPr lang="en-US" sz="2400" dirty="0">
                <a:solidFill>
                  <a:schemeClr val="bg1"/>
                </a:solidFill>
              </a:rPr>
              <a:t>Who is going to be involved?</a:t>
            </a:r>
          </a:p>
          <a:p>
            <a:pPr marL="285750" indent="-285750">
              <a:buFont typeface="Arial" panose="020B0604020202020204" pitchFamily="34" charset="0"/>
              <a:buChar char="•"/>
            </a:pPr>
            <a:r>
              <a:rPr lang="en-US" sz="2400" dirty="0">
                <a:solidFill>
                  <a:schemeClr val="bg1"/>
                </a:solidFill>
              </a:rPr>
              <a:t>When do I want this task to be completed?</a:t>
            </a:r>
          </a:p>
          <a:p>
            <a:pPr marL="285750" indent="-285750">
              <a:buFont typeface="Arial" panose="020B0604020202020204" pitchFamily="34" charset="0"/>
              <a:buChar char="•"/>
            </a:pPr>
            <a:r>
              <a:rPr lang="en-US" sz="2400" dirty="0">
                <a:solidFill>
                  <a:schemeClr val="bg1"/>
                </a:solidFill>
              </a:rPr>
              <a:t>How am I going to do this task?</a:t>
            </a:r>
          </a:p>
        </p:txBody>
      </p:sp>
    </p:spTree>
    <p:extLst>
      <p:ext uri="{BB962C8B-B14F-4D97-AF65-F5344CB8AC3E}">
        <p14:creationId xmlns:p14="http://schemas.microsoft.com/office/powerpoint/2010/main" val="368115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9</a:t>
            </a:fld>
            <a:endParaRPr lang="en-US" dirty="0"/>
          </a:p>
        </p:txBody>
      </p:sp>
      <p:sp>
        <p:nvSpPr>
          <p:cNvPr id="6" name="TextBox 5">
            <a:extLst>
              <a:ext uri="{FF2B5EF4-FFF2-40B4-BE49-F238E27FC236}">
                <a16:creationId xmlns:a16="http://schemas.microsoft.com/office/drawing/2014/main" id="{D7ABDD36-A405-4AB2-A87E-7CCCB0246AF7}"/>
              </a:ext>
            </a:extLst>
          </p:cNvPr>
          <p:cNvSpPr txBox="1"/>
          <p:nvPr/>
        </p:nvSpPr>
        <p:spPr>
          <a:xfrm>
            <a:off x="786881" y="4313008"/>
            <a:ext cx="10515600" cy="1938992"/>
          </a:xfrm>
          <a:prstGeom prst="rect">
            <a:avLst/>
          </a:prstGeom>
          <a:solidFill>
            <a:schemeClr val="accent1">
              <a:lumMod val="50000"/>
            </a:schemeClr>
          </a:solidFill>
        </p:spPr>
        <p:txBody>
          <a:bodyPr wrap="square">
            <a:spAutoFit/>
          </a:bodyPr>
          <a:lstStyle/>
          <a:p>
            <a:r>
              <a:rPr lang="en-US" sz="2400" dirty="0">
                <a:solidFill>
                  <a:schemeClr val="bg1"/>
                </a:solidFill>
              </a:rPr>
              <a:t>When setting objectives that are measurable, ask the following questions:</a:t>
            </a:r>
          </a:p>
          <a:p>
            <a:pPr marL="342900" indent="-342900">
              <a:buFont typeface="Arial" panose="020B0604020202020204" pitchFamily="34" charset="0"/>
              <a:buChar char="•"/>
            </a:pPr>
            <a:endParaRPr lang="en-US" sz="2400" dirty="0">
              <a:solidFill>
                <a:schemeClr val="bg1"/>
              </a:solidFill>
            </a:endParaRPr>
          </a:p>
          <a:p>
            <a:pPr marL="342900" indent="-342900">
              <a:buFont typeface="Arial" panose="020B0604020202020204" pitchFamily="34" charset="0"/>
              <a:buChar char="•"/>
            </a:pPr>
            <a:r>
              <a:rPr lang="en-US" sz="2400" dirty="0">
                <a:solidFill>
                  <a:schemeClr val="bg1"/>
                </a:solidFill>
              </a:rPr>
              <a:t>How will I know when this objective has been achieved?</a:t>
            </a:r>
          </a:p>
          <a:p>
            <a:pPr marL="342900" indent="-342900">
              <a:buFont typeface="Arial" panose="020B0604020202020204" pitchFamily="34" charset="0"/>
              <a:buChar char="•"/>
            </a:pPr>
            <a:r>
              <a:rPr lang="en-US" sz="2400" dirty="0">
                <a:solidFill>
                  <a:schemeClr val="bg1"/>
                </a:solidFill>
              </a:rPr>
              <a:t>What measurements can I use?</a:t>
            </a:r>
          </a:p>
          <a:p>
            <a:pPr marL="342900" indent="-342900">
              <a:buFont typeface="Arial" panose="020B0604020202020204" pitchFamily="34" charset="0"/>
              <a:buChar char="•"/>
            </a:pPr>
            <a:r>
              <a:rPr lang="en-US" sz="2400" dirty="0">
                <a:solidFill>
                  <a:schemeClr val="bg1"/>
                </a:solidFill>
              </a:rPr>
              <a:t>What milestones can I use to track progress toward completion?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1972871"/>
            <a:ext cx="10412963" cy="2057954"/>
          </a:xfrm>
        </p:spPr>
        <p:txBody>
          <a:bodyPr>
            <a:normAutofit/>
          </a:bodyPr>
          <a:lstStyle/>
          <a:p>
            <a:pPr marL="0" indent="0" eaLnBrk="1" hangingPunct="1">
              <a:buNone/>
            </a:pPr>
            <a:r>
              <a:rPr lang="en-US" sz="2200" dirty="0">
                <a:latin typeface="Arial" charset="0"/>
              </a:rPr>
              <a:t>Measurements help you know you are making progress toward completing the objectives.</a:t>
            </a:r>
          </a:p>
          <a:p>
            <a:pPr marL="0" indent="0" eaLnBrk="1" hangingPunct="1">
              <a:buNone/>
            </a:pPr>
            <a:r>
              <a:rPr lang="en-US" sz="2200" dirty="0">
                <a:latin typeface="Arial" charset="0"/>
              </a:rPr>
              <a:t>Progress measurements also allow for course corrections along the way for both direction and pace.</a:t>
            </a:r>
          </a:p>
          <a:p>
            <a:pPr marL="0" indent="0" eaLnBrk="1" hangingPunct="1">
              <a:buNone/>
            </a:pPr>
            <a:r>
              <a:rPr lang="en-US" sz="2200" dirty="0">
                <a:latin typeface="Arial" charset="0"/>
              </a:rPr>
              <a:t>Objectives that are measurable provide tangible evidence of completion.</a:t>
            </a:r>
            <a:endParaRPr lang="en-US" dirty="0"/>
          </a:p>
        </p:txBody>
      </p:sp>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SMART Goals and Objectives - Measurable</a:t>
            </a:r>
          </a:p>
        </p:txBody>
      </p:sp>
    </p:spTree>
    <p:extLst>
      <p:ext uri="{BB962C8B-B14F-4D97-AF65-F5344CB8AC3E}">
        <p14:creationId xmlns:p14="http://schemas.microsoft.com/office/powerpoint/2010/main" val="2936316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598</TotalTime>
  <Words>882</Words>
  <Application>Microsoft Office PowerPoint</Application>
  <PresentationFormat>Widescreen</PresentationFormat>
  <Paragraphs>146</Paragraphs>
  <Slides>18</Slides>
  <Notes>18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Setting Goals and Objectives Training</vt:lpstr>
      <vt:lpstr>WELCOME!</vt:lpstr>
      <vt:lpstr>Introduction</vt:lpstr>
      <vt:lpstr>Agenda</vt:lpstr>
      <vt:lpstr>The Difference Between Goals and Objectives</vt:lpstr>
      <vt:lpstr>Questions? Comments?</vt:lpstr>
      <vt:lpstr>SMART Goals and Objectives</vt:lpstr>
      <vt:lpstr>SMART Goals and Objectives - Specific</vt:lpstr>
      <vt:lpstr>SMART Goals and Objectives - Measurable</vt:lpstr>
      <vt:lpstr>SMART Goals and Objectives - Achievable</vt:lpstr>
      <vt:lpstr>SMART Goals and Objectives – Relevant/Realistic</vt:lpstr>
      <vt:lpstr>SMART Goals and Objectives – Time-Focused</vt:lpstr>
      <vt:lpstr>Questions? Comments?</vt:lpstr>
      <vt:lpstr>How We Set Goals and Objectives</vt:lpstr>
      <vt:lpstr>Test Your Knowledge</vt:lpstr>
      <vt:lpstr>Summary</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31</cp:revision>
  <dcterms:created xsi:type="dcterms:W3CDTF">2021-07-28T15:46:48Z</dcterms:created>
  <dcterms:modified xsi:type="dcterms:W3CDTF">2021-08-19T14:11:58Z</dcterms:modified>
</cp:coreProperties>
</file>