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4"/>
  </p:notesMasterIdLst>
  <p:sldIdLst>
    <p:sldId id="256" r:id="rId2"/>
    <p:sldId id="257" r:id="rId3"/>
    <p:sldId id="258" r:id="rId4"/>
    <p:sldId id="259" r:id="rId5"/>
    <p:sldId id="260" r:id="rId6"/>
    <p:sldId id="262" r:id="rId7"/>
    <p:sldId id="263" r:id="rId8"/>
    <p:sldId id="264" r:id="rId9"/>
    <p:sldId id="265" r:id="rId10"/>
    <p:sldId id="266" r:id="rId11"/>
    <p:sldId id="261" r:id="rId12"/>
    <p:sldId id="269" r:id="rId13"/>
    <p:sldId id="274" r:id="rId14"/>
    <p:sldId id="267" r:id="rId15"/>
    <p:sldId id="286" r:id="rId16"/>
    <p:sldId id="268" r:id="rId17"/>
    <p:sldId id="287" r:id="rId18"/>
    <p:sldId id="270" r:id="rId19"/>
    <p:sldId id="271" r:id="rId20"/>
    <p:sldId id="272" r:id="rId21"/>
    <p:sldId id="278" r:id="rId22"/>
    <p:sldId id="285"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0247" autoAdjust="0"/>
  </p:normalViewPr>
  <p:slideViewPr>
    <p:cSldViewPr snapToGrid="0">
      <p:cViewPr varScale="1">
        <p:scale>
          <a:sx n="103" d="100"/>
          <a:sy n="103" d="100"/>
        </p:scale>
        <p:origin x="852" y="96"/>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FBDC13-22BB-4AAC-BC9B-FBBF706C7EE2}" type="datetimeFigureOut">
              <a:rPr lang="en-US" smtClean="0"/>
              <a:t>8/6/2021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14EB97-CD1D-4021-A1FE-AF2953771E73}" type="slidenum">
              <a:rPr lang="en-US" smtClean="0"/>
              <a:t>‹#›</a:t>
            </a:fld>
            <a:endParaRPr lang="en-US" dirty="0"/>
          </a:p>
        </p:txBody>
      </p:sp>
    </p:spTree>
    <p:extLst>
      <p:ext uri="{BB962C8B-B14F-4D97-AF65-F5344CB8AC3E}">
        <p14:creationId xmlns:p14="http://schemas.microsoft.com/office/powerpoint/2010/main" val="3089921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a:t>
            </a:fld>
            <a:endParaRPr lang="en-US" dirty="0"/>
          </a:p>
        </p:txBody>
      </p:sp>
    </p:spTree>
    <p:extLst>
      <p:ext uri="{BB962C8B-B14F-4D97-AF65-F5344CB8AC3E}">
        <p14:creationId xmlns:p14="http://schemas.microsoft.com/office/powerpoint/2010/main" val="33861420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10</a:t>
            </a:fld>
            <a:endParaRPr lang="en-US" dirty="0"/>
          </a:p>
        </p:txBody>
      </p:sp>
    </p:spTree>
    <p:extLst>
      <p:ext uri="{BB962C8B-B14F-4D97-AF65-F5344CB8AC3E}">
        <p14:creationId xmlns:p14="http://schemas.microsoft.com/office/powerpoint/2010/main" val="33260825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11</a:t>
            </a:fld>
            <a:endParaRPr lang="en-US" dirty="0"/>
          </a:p>
        </p:txBody>
      </p:sp>
    </p:spTree>
    <p:extLst>
      <p:ext uri="{BB962C8B-B14F-4D97-AF65-F5344CB8AC3E}">
        <p14:creationId xmlns:p14="http://schemas.microsoft.com/office/powerpoint/2010/main" val="20884600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12</a:t>
            </a:fld>
            <a:endParaRPr lang="en-US" dirty="0"/>
          </a:p>
        </p:txBody>
      </p:sp>
    </p:spTree>
    <p:extLst>
      <p:ext uri="{BB962C8B-B14F-4D97-AF65-F5344CB8AC3E}">
        <p14:creationId xmlns:p14="http://schemas.microsoft.com/office/powerpoint/2010/main" val="7995072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13</a:t>
            </a:fld>
            <a:endParaRPr lang="en-US" dirty="0"/>
          </a:p>
        </p:txBody>
      </p:sp>
    </p:spTree>
    <p:extLst>
      <p:ext uri="{BB962C8B-B14F-4D97-AF65-F5344CB8AC3E}">
        <p14:creationId xmlns:p14="http://schemas.microsoft.com/office/powerpoint/2010/main" val="9477900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to presenter: Provide copies of your policy to all attendees, and review all or the most important components. You may also want to add the most important parts of the policy and procedure to this presentation.</a:t>
            </a:r>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14</a:t>
            </a:fld>
            <a:endParaRPr lang="en-US" dirty="0"/>
          </a:p>
        </p:txBody>
      </p:sp>
    </p:spTree>
    <p:extLst>
      <p:ext uri="{BB962C8B-B14F-4D97-AF65-F5344CB8AC3E}">
        <p14:creationId xmlns:p14="http://schemas.microsoft.com/office/powerpoint/2010/main" val="1749836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15</a:t>
            </a:fld>
            <a:endParaRPr lang="en-US" dirty="0"/>
          </a:p>
        </p:txBody>
      </p:sp>
    </p:spTree>
    <p:extLst>
      <p:ext uri="{BB962C8B-B14F-4D97-AF65-F5344CB8AC3E}">
        <p14:creationId xmlns:p14="http://schemas.microsoft.com/office/powerpoint/2010/main" val="10997754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to Presenter:  Be sure to customize the typical information on this slide. </a:t>
            </a:r>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16</a:t>
            </a:fld>
            <a:endParaRPr lang="en-US" dirty="0"/>
          </a:p>
        </p:txBody>
      </p:sp>
    </p:spTree>
    <p:extLst>
      <p:ext uri="{BB962C8B-B14F-4D97-AF65-F5344CB8AC3E}">
        <p14:creationId xmlns:p14="http://schemas.microsoft.com/office/powerpoint/2010/main" val="12499742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17</a:t>
            </a:fld>
            <a:endParaRPr lang="en-US" dirty="0"/>
          </a:p>
        </p:txBody>
      </p:sp>
    </p:spTree>
    <p:extLst>
      <p:ext uri="{BB962C8B-B14F-4D97-AF65-F5344CB8AC3E}">
        <p14:creationId xmlns:p14="http://schemas.microsoft.com/office/powerpoint/2010/main" val="35079401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to Presenter:  Be sure to customize the typical information on this slide. </a:t>
            </a:r>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18</a:t>
            </a:fld>
            <a:endParaRPr lang="en-US" dirty="0"/>
          </a:p>
        </p:txBody>
      </p:sp>
    </p:spTree>
    <p:extLst>
      <p:ext uri="{BB962C8B-B14F-4D97-AF65-F5344CB8AC3E}">
        <p14:creationId xmlns:p14="http://schemas.microsoft.com/office/powerpoint/2010/main" val="31171727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to Presenter:  Be sure to customize the typical information on this slide. </a:t>
            </a:r>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19</a:t>
            </a:fld>
            <a:endParaRPr lang="en-US" dirty="0"/>
          </a:p>
        </p:txBody>
      </p:sp>
    </p:spTree>
    <p:extLst>
      <p:ext uri="{BB962C8B-B14F-4D97-AF65-F5344CB8AC3E}">
        <p14:creationId xmlns:p14="http://schemas.microsoft.com/office/powerpoint/2010/main" val="22424123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a:t>
            </a:fld>
            <a:endParaRPr lang="en-US" dirty="0"/>
          </a:p>
        </p:txBody>
      </p:sp>
    </p:spTree>
    <p:extLst>
      <p:ext uri="{BB962C8B-B14F-4D97-AF65-F5344CB8AC3E}">
        <p14:creationId xmlns:p14="http://schemas.microsoft.com/office/powerpoint/2010/main" val="41216173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to Presenter:  Be sure to customize the typical information on this slide. </a:t>
            </a:r>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20</a:t>
            </a:fld>
            <a:endParaRPr lang="en-US" dirty="0"/>
          </a:p>
        </p:txBody>
      </p:sp>
    </p:spTree>
    <p:extLst>
      <p:ext uri="{BB962C8B-B14F-4D97-AF65-F5344CB8AC3E}">
        <p14:creationId xmlns:p14="http://schemas.microsoft.com/office/powerpoint/2010/main" val="28721150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21</a:t>
            </a:fld>
            <a:endParaRPr lang="en-US" dirty="0"/>
          </a:p>
        </p:txBody>
      </p:sp>
    </p:spTree>
    <p:extLst>
      <p:ext uri="{BB962C8B-B14F-4D97-AF65-F5344CB8AC3E}">
        <p14:creationId xmlns:p14="http://schemas.microsoft.com/office/powerpoint/2010/main" val="1995673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22</a:t>
            </a:fld>
            <a:endParaRPr lang="en-US" dirty="0"/>
          </a:p>
        </p:txBody>
      </p:sp>
    </p:spTree>
    <p:extLst>
      <p:ext uri="{BB962C8B-B14F-4D97-AF65-F5344CB8AC3E}">
        <p14:creationId xmlns:p14="http://schemas.microsoft.com/office/powerpoint/2010/main" val="20675263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to presenter: This sample presentation is intended for presentation to employees versus supervisors and managers. This presentation does not include detailed information on retaliation and employer liability; please see the supervisor version of this presentation for those details. It is designed to be presented by an individual who is knowledgeable in sexual harassment and the employer’s own policy on sexual harassment. This is a sample presentation that must be customized to include and match the employer’s own policies and practices. </a:t>
            </a:r>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3</a:t>
            </a:fld>
            <a:endParaRPr lang="en-US" dirty="0"/>
          </a:p>
        </p:txBody>
      </p:sp>
    </p:spTree>
    <p:extLst>
      <p:ext uri="{BB962C8B-B14F-4D97-AF65-F5344CB8AC3E}">
        <p14:creationId xmlns:p14="http://schemas.microsoft.com/office/powerpoint/2010/main" val="7795045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4</a:t>
            </a:fld>
            <a:endParaRPr lang="en-US" dirty="0"/>
          </a:p>
        </p:txBody>
      </p:sp>
    </p:spTree>
    <p:extLst>
      <p:ext uri="{BB962C8B-B14F-4D97-AF65-F5344CB8AC3E}">
        <p14:creationId xmlns:p14="http://schemas.microsoft.com/office/powerpoint/2010/main" val="3199796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5</a:t>
            </a:fld>
            <a:endParaRPr lang="en-US" dirty="0"/>
          </a:p>
        </p:txBody>
      </p:sp>
    </p:spTree>
    <p:extLst>
      <p:ext uri="{BB962C8B-B14F-4D97-AF65-F5344CB8AC3E}">
        <p14:creationId xmlns:p14="http://schemas.microsoft.com/office/powerpoint/2010/main" val="3130063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6</a:t>
            </a:fld>
            <a:endParaRPr lang="en-US" dirty="0"/>
          </a:p>
        </p:txBody>
      </p:sp>
    </p:spTree>
    <p:extLst>
      <p:ext uri="{BB962C8B-B14F-4D97-AF65-F5344CB8AC3E}">
        <p14:creationId xmlns:p14="http://schemas.microsoft.com/office/powerpoint/2010/main" val="21709941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7</a:t>
            </a:fld>
            <a:endParaRPr lang="en-US" dirty="0"/>
          </a:p>
        </p:txBody>
      </p:sp>
    </p:spTree>
    <p:extLst>
      <p:ext uri="{BB962C8B-B14F-4D97-AF65-F5344CB8AC3E}">
        <p14:creationId xmlns:p14="http://schemas.microsoft.com/office/powerpoint/2010/main" val="18673342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8</a:t>
            </a:fld>
            <a:endParaRPr lang="en-US" dirty="0"/>
          </a:p>
        </p:txBody>
      </p:sp>
    </p:spTree>
    <p:extLst>
      <p:ext uri="{BB962C8B-B14F-4D97-AF65-F5344CB8AC3E}">
        <p14:creationId xmlns:p14="http://schemas.microsoft.com/office/powerpoint/2010/main" val="18309022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9</a:t>
            </a:fld>
            <a:endParaRPr lang="en-US" dirty="0"/>
          </a:p>
        </p:txBody>
      </p:sp>
    </p:spTree>
    <p:extLst>
      <p:ext uri="{BB962C8B-B14F-4D97-AF65-F5344CB8AC3E}">
        <p14:creationId xmlns:p14="http://schemas.microsoft.com/office/powerpoint/2010/main" val="9130808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02D20-F53B-40DB-A6E7-AD7BD45EEAB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C9A7D66-BA80-4EEE-B8C5-0237F66636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0CEA2060-0596-4633-9C7D-B61A0FB5725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76C6DBC-01DA-4896-8F28-F5290F0F882D}"/>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762628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DBB48-3661-480F-B8B3-C10C08E2229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1F9044E-D00C-4775-A57B-EE3CF28B83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756DDB-C8EF-4E38-A7A9-F911A9D7E6A7}"/>
              </a:ext>
            </a:extLst>
          </p:cNvPr>
          <p:cNvSpPr>
            <a:spLocks noGrp="1"/>
          </p:cNvSpPr>
          <p:nvPr>
            <p:ph type="dt" sz="half" idx="10"/>
          </p:nvPr>
        </p:nvSpPr>
        <p:spPr/>
        <p:txBody>
          <a:bodyPr/>
          <a:lstStyle/>
          <a:p>
            <a:fld id="{CCBBBFF5-32D7-4809-8B36-3F01B3F201AD}" type="datetime1">
              <a:rPr lang="en-US" smtClean="0"/>
              <a:t>8/6/2021</a:t>
            </a:fld>
            <a:endParaRPr lang="en-US" dirty="0"/>
          </a:p>
        </p:txBody>
      </p:sp>
      <p:sp>
        <p:nvSpPr>
          <p:cNvPr id="5" name="Footer Placeholder 4">
            <a:extLst>
              <a:ext uri="{FF2B5EF4-FFF2-40B4-BE49-F238E27FC236}">
                <a16:creationId xmlns:a16="http://schemas.microsoft.com/office/drawing/2014/main" id="{3F4D1334-907C-4B59-9348-3FFC27CE4E0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E8ECC4D-CA19-41FF-AEB8-1B34A627DB56}"/>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322839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6C4017-54FE-4D65-AFE7-79B0BDAE589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D249D5-58F0-4DD8-9E48-1AE5622BCC9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783FD3-8A7E-437C-9A42-C76DF38B5C15}"/>
              </a:ext>
            </a:extLst>
          </p:cNvPr>
          <p:cNvSpPr>
            <a:spLocks noGrp="1"/>
          </p:cNvSpPr>
          <p:nvPr>
            <p:ph type="dt" sz="half" idx="10"/>
          </p:nvPr>
        </p:nvSpPr>
        <p:spPr/>
        <p:txBody>
          <a:bodyPr/>
          <a:lstStyle/>
          <a:p>
            <a:fld id="{249D5367-5776-4DEA-99FB-6BE7850233BF}" type="datetime1">
              <a:rPr lang="en-US" smtClean="0"/>
              <a:t>8/6/2021</a:t>
            </a:fld>
            <a:endParaRPr lang="en-US" dirty="0"/>
          </a:p>
        </p:txBody>
      </p:sp>
      <p:sp>
        <p:nvSpPr>
          <p:cNvPr id="5" name="Footer Placeholder 4">
            <a:extLst>
              <a:ext uri="{FF2B5EF4-FFF2-40B4-BE49-F238E27FC236}">
                <a16:creationId xmlns:a16="http://schemas.microsoft.com/office/drawing/2014/main" id="{9B01F617-A822-4C24-8766-3B82FB1C8E7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7C5F4AF-722F-461F-B472-ED61CFB1DEC2}"/>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132734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6B575-A850-4C06-8B5D-8C65DCC37BC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138F4E-73F9-4DC5-B353-F60AD2BD86C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88B461-15DA-4DFF-8D58-B96458E32B6D}"/>
              </a:ext>
            </a:extLst>
          </p:cNvPr>
          <p:cNvSpPr>
            <a:spLocks noGrp="1"/>
          </p:cNvSpPr>
          <p:nvPr>
            <p:ph type="dt" sz="half" idx="10"/>
          </p:nvPr>
        </p:nvSpPr>
        <p:spPr/>
        <p:txBody>
          <a:bodyPr/>
          <a:lstStyle/>
          <a:p>
            <a:fld id="{B0B4A36B-6303-45B7-9206-903743AE8F04}" type="datetime1">
              <a:rPr lang="en-US" smtClean="0"/>
              <a:t>8/6/2021</a:t>
            </a:fld>
            <a:endParaRPr lang="en-US" dirty="0"/>
          </a:p>
        </p:txBody>
      </p:sp>
      <p:sp>
        <p:nvSpPr>
          <p:cNvPr id="5" name="Footer Placeholder 4">
            <a:extLst>
              <a:ext uri="{FF2B5EF4-FFF2-40B4-BE49-F238E27FC236}">
                <a16:creationId xmlns:a16="http://schemas.microsoft.com/office/drawing/2014/main" id="{EC7DEFFB-AF4C-4DFA-AC96-C18E3884E74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B8F933C-0281-46F6-9F87-446199BFCF3B}"/>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137933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B705E-CBDF-4C8C-AF7A-BAD15FA8991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C31C90A-5D31-4471-9807-F0051387CE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2D1424-70D8-4AF0-8C06-72AB1CA4A08C}"/>
              </a:ext>
            </a:extLst>
          </p:cNvPr>
          <p:cNvSpPr>
            <a:spLocks noGrp="1"/>
          </p:cNvSpPr>
          <p:nvPr>
            <p:ph type="dt" sz="half" idx="10"/>
          </p:nvPr>
        </p:nvSpPr>
        <p:spPr/>
        <p:txBody>
          <a:bodyPr/>
          <a:lstStyle/>
          <a:p>
            <a:fld id="{357DFF65-7F02-4F51-A266-C463948BB3F9}" type="datetime1">
              <a:rPr lang="en-US" smtClean="0"/>
              <a:t>8/6/2021</a:t>
            </a:fld>
            <a:endParaRPr lang="en-US" dirty="0"/>
          </a:p>
        </p:txBody>
      </p:sp>
      <p:sp>
        <p:nvSpPr>
          <p:cNvPr id="5" name="Footer Placeholder 4">
            <a:extLst>
              <a:ext uri="{FF2B5EF4-FFF2-40B4-BE49-F238E27FC236}">
                <a16:creationId xmlns:a16="http://schemas.microsoft.com/office/drawing/2014/main" id="{A297C34C-DAA9-4359-BF0E-289588CCD48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5FEA43-21EF-4615-A7FC-F7C4290980B9}"/>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2983778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EA2BC-9F29-46EC-9DD1-DF9E3B9E899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8748034-C477-4BD9-BA3D-7115082886A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FB8AF16-B271-4AE9-AD46-DE8882FBEC3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FB43A28-7CFD-4C4B-84E4-BA08F2771D16}"/>
              </a:ext>
            </a:extLst>
          </p:cNvPr>
          <p:cNvSpPr>
            <a:spLocks noGrp="1"/>
          </p:cNvSpPr>
          <p:nvPr>
            <p:ph type="dt" sz="half" idx="10"/>
          </p:nvPr>
        </p:nvSpPr>
        <p:spPr/>
        <p:txBody>
          <a:bodyPr/>
          <a:lstStyle/>
          <a:p>
            <a:fld id="{5C5E8BC7-C951-49CF-8733-962535FE6B41}" type="datetime1">
              <a:rPr lang="en-US" smtClean="0"/>
              <a:t>8/6/2021</a:t>
            </a:fld>
            <a:endParaRPr lang="en-US" dirty="0"/>
          </a:p>
        </p:txBody>
      </p:sp>
      <p:sp>
        <p:nvSpPr>
          <p:cNvPr id="6" name="Footer Placeholder 5">
            <a:extLst>
              <a:ext uri="{FF2B5EF4-FFF2-40B4-BE49-F238E27FC236}">
                <a16:creationId xmlns:a16="http://schemas.microsoft.com/office/drawing/2014/main" id="{1591AF9D-1B0B-40DD-900A-C1446AD60FC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B187F2A-A35B-4FF0-8993-23BCC2A59EE4}"/>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991869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B4B3C-D238-4FBC-8F3C-A7BAF1CEE10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C1BB14B-7D1F-409E-A09C-C88A7E45F9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6F92AE4-23B9-437A-AFFC-06CE46C759F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0D4F639-B40F-43AB-BA24-AB966F43D6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4A57499-6681-4AFF-A0AA-9C42ABCCE97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1276F88-9D46-4B58-B452-401F9544BE09}"/>
              </a:ext>
            </a:extLst>
          </p:cNvPr>
          <p:cNvSpPr>
            <a:spLocks noGrp="1"/>
          </p:cNvSpPr>
          <p:nvPr>
            <p:ph type="dt" sz="half" idx="10"/>
          </p:nvPr>
        </p:nvSpPr>
        <p:spPr/>
        <p:txBody>
          <a:bodyPr/>
          <a:lstStyle/>
          <a:p>
            <a:fld id="{66AFD466-588C-4AA6-AD7A-66FC6151CFB6}" type="datetime1">
              <a:rPr lang="en-US" smtClean="0"/>
              <a:t>8/6/2021</a:t>
            </a:fld>
            <a:endParaRPr lang="en-US" dirty="0"/>
          </a:p>
        </p:txBody>
      </p:sp>
      <p:sp>
        <p:nvSpPr>
          <p:cNvPr id="8" name="Footer Placeholder 7">
            <a:extLst>
              <a:ext uri="{FF2B5EF4-FFF2-40B4-BE49-F238E27FC236}">
                <a16:creationId xmlns:a16="http://schemas.microsoft.com/office/drawing/2014/main" id="{416CEF2C-84D2-4851-993D-A15406F828D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1E8F028B-88F2-47C4-A0E7-7F3ED05C6282}"/>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1861884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C555A-3048-4FD1-9C0A-8DF32E61734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B3B62C4-27F4-4F95-909E-A2E7DD48DCCC}"/>
              </a:ext>
            </a:extLst>
          </p:cNvPr>
          <p:cNvSpPr>
            <a:spLocks noGrp="1"/>
          </p:cNvSpPr>
          <p:nvPr>
            <p:ph type="dt" sz="half" idx="10"/>
          </p:nvPr>
        </p:nvSpPr>
        <p:spPr/>
        <p:txBody>
          <a:bodyPr/>
          <a:lstStyle/>
          <a:p>
            <a:fld id="{5DC1F1C4-B4CB-4502-A36D-360FC5884BEF}" type="datetime1">
              <a:rPr lang="en-US" smtClean="0"/>
              <a:t>8/6/2021</a:t>
            </a:fld>
            <a:endParaRPr lang="en-US" dirty="0"/>
          </a:p>
        </p:txBody>
      </p:sp>
      <p:sp>
        <p:nvSpPr>
          <p:cNvPr id="4" name="Footer Placeholder 3">
            <a:extLst>
              <a:ext uri="{FF2B5EF4-FFF2-40B4-BE49-F238E27FC236}">
                <a16:creationId xmlns:a16="http://schemas.microsoft.com/office/drawing/2014/main" id="{3A3E2D17-F54A-432A-BDAA-E02AB427E41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05F140A8-0D80-4322-9F88-C0B42A4C75D0}"/>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935801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92E774-879C-41C5-B2A7-69B875CFFD19}"/>
              </a:ext>
            </a:extLst>
          </p:cNvPr>
          <p:cNvSpPr>
            <a:spLocks noGrp="1"/>
          </p:cNvSpPr>
          <p:nvPr>
            <p:ph type="dt" sz="half" idx="10"/>
          </p:nvPr>
        </p:nvSpPr>
        <p:spPr/>
        <p:txBody>
          <a:bodyPr/>
          <a:lstStyle/>
          <a:p>
            <a:fld id="{74D594AC-0F05-4110-9597-22D3C540DDC3}" type="datetime1">
              <a:rPr lang="en-US" smtClean="0"/>
              <a:t>8/6/2021</a:t>
            </a:fld>
            <a:endParaRPr lang="en-US" dirty="0"/>
          </a:p>
        </p:txBody>
      </p:sp>
      <p:sp>
        <p:nvSpPr>
          <p:cNvPr id="3" name="Footer Placeholder 2">
            <a:extLst>
              <a:ext uri="{FF2B5EF4-FFF2-40B4-BE49-F238E27FC236}">
                <a16:creationId xmlns:a16="http://schemas.microsoft.com/office/drawing/2014/main" id="{3B14BE1C-99DB-497D-BAB9-4B3D8006925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908FBF4-4C9D-4C8B-A7C1-FDCFDD62B428}"/>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825404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B6358-B464-4DD0-91C1-B4E0B13795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A7C4D7B-52B0-43B6-8B5C-1940EC480E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4E1C20B-7BAA-42A0-A1E2-7E0E280F45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F49FF2-AEB3-4AB8-AD95-0DC14C88D608}"/>
              </a:ext>
            </a:extLst>
          </p:cNvPr>
          <p:cNvSpPr>
            <a:spLocks noGrp="1"/>
          </p:cNvSpPr>
          <p:nvPr>
            <p:ph type="dt" sz="half" idx="10"/>
          </p:nvPr>
        </p:nvSpPr>
        <p:spPr/>
        <p:txBody>
          <a:bodyPr/>
          <a:lstStyle/>
          <a:p>
            <a:fld id="{6B27A7C8-82D1-47E2-8E71-33E2D24B89A9}" type="datetime1">
              <a:rPr lang="en-US" smtClean="0"/>
              <a:t>8/6/2021</a:t>
            </a:fld>
            <a:endParaRPr lang="en-US" dirty="0"/>
          </a:p>
        </p:txBody>
      </p:sp>
      <p:sp>
        <p:nvSpPr>
          <p:cNvPr id="6" name="Footer Placeholder 5">
            <a:extLst>
              <a:ext uri="{FF2B5EF4-FFF2-40B4-BE49-F238E27FC236}">
                <a16:creationId xmlns:a16="http://schemas.microsoft.com/office/drawing/2014/main" id="{FB75F78D-80A4-47C7-A7A3-2346D20AF9C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3FE2265-CF4E-4617-A7D2-CF951F791240}"/>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274634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54917-34C3-4933-AE2F-E527FDCF32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6D402CE-DB31-4C74-BE62-16FFE2C4E7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8CBB90E6-C73C-44BC-BE79-84816FB7A9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EF99EA-6224-468B-81E7-4392BEAE1203}"/>
              </a:ext>
            </a:extLst>
          </p:cNvPr>
          <p:cNvSpPr>
            <a:spLocks noGrp="1"/>
          </p:cNvSpPr>
          <p:nvPr>
            <p:ph type="dt" sz="half" idx="10"/>
          </p:nvPr>
        </p:nvSpPr>
        <p:spPr/>
        <p:txBody>
          <a:bodyPr/>
          <a:lstStyle/>
          <a:p>
            <a:fld id="{3826278C-9917-43A4-84C2-EAF625D66A76}" type="datetime1">
              <a:rPr lang="en-US" smtClean="0"/>
              <a:t>8/6/2021</a:t>
            </a:fld>
            <a:endParaRPr lang="en-US" dirty="0"/>
          </a:p>
        </p:txBody>
      </p:sp>
      <p:sp>
        <p:nvSpPr>
          <p:cNvPr id="6" name="Footer Placeholder 5">
            <a:extLst>
              <a:ext uri="{FF2B5EF4-FFF2-40B4-BE49-F238E27FC236}">
                <a16:creationId xmlns:a16="http://schemas.microsoft.com/office/drawing/2014/main" id="{EB677679-D087-4E87-97D5-CF5FEFA7F15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A8E08AB-75E3-4304-9B3A-B25D2B0044C9}"/>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3971248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9A088BC-1497-42ED-A227-654F094A3B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97DC7AD-A758-44E3-803A-0315EA66A3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254148-D075-4219-BEF7-CAFD315755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3026FC-EF57-4B8D-ACFA-C86D7C0D14E6}" type="datetime1">
              <a:rPr lang="en-US" smtClean="0"/>
              <a:t>8/6/2021</a:t>
            </a:fld>
            <a:endParaRPr lang="en-US" dirty="0"/>
          </a:p>
        </p:txBody>
      </p:sp>
      <p:sp>
        <p:nvSpPr>
          <p:cNvPr id="5" name="Footer Placeholder 4">
            <a:extLst>
              <a:ext uri="{FF2B5EF4-FFF2-40B4-BE49-F238E27FC236}">
                <a16:creationId xmlns:a16="http://schemas.microsoft.com/office/drawing/2014/main" id="{48B10003-E77B-49AD-B444-59C5951F69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9286676C-4E5A-4913-AFD6-CA6BB30F57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625B40-28DA-43CD-A97E-EA3E1B04B7D2}" type="slidenum">
              <a:rPr lang="en-US" smtClean="0"/>
              <a:t>‹#›</a:t>
            </a:fld>
            <a:endParaRPr lang="en-US" dirty="0"/>
          </a:p>
        </p:txBody>
      </p:sp>
    </p:spTree>
    <p:extLst>
      <p:ext uri="{BB962C8B-B14F-4D97-AF65-F5344CB8AC3E}">
        <p14:creationId xmlns:p14="http://schemas.microsoft.com/office/powerpoint/2010/main" val="2939777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203DE33-2CD4-4CA8-9AF3-37C3B6513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0AF57B88-1D4C-41FA-A761-EC1DD10C35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1100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4">
            <a:extLst>
              <a:ext uri="{FF2B5EF4-FFF2-40B4-BE49-F238E27FC236}">
                <a16:creationId xmlns:a16="http://schemas.microsoft.com/office/drawing/2014/main" id="{D2548F45-5164-4ABB-8212-7F293FDED8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9565" y="2659404"/>
            <a:ext cx="4355594" cy="4040742"/>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descr="A group of five diverse people each holding one arm straight out with palm facing out indicating stop.">
            <a:extLst>
              <a:ext uri="{FF2B5EF4-FFF2-40B4-BE49-F238E27FC236}">
                <a16:creationId xmlns:a16="http://schemas.microsoft.com/office/drawing/2014/main" id="{23301606-DA84-46C1-9B88-890805B4BD25}"/>
              </a:ext>
            </a:extLst>
          </p:cNvPr>
          <p:cNvPicPr preferRelativeResize="0">
            <a:picLocks noChangeAspect="1"/>
          </p:cNvPicPr>
          <p:nvPr/>
        </p:nvPicPr>
        <p:blipFill>
          <a:blip r:embed="rId3">
            <a:extLst>
              <a:ext uri="{28A0092B-C50C-407E-A947-70E740481C1C}">
                <a14:useLocalDpi xmlns:a14="http://schemas.microsoft.com/office/drawing/2010/main" val="0"/>
              </a:ext>
            </a:extLst>
          </a:blip>
          <a:srcRect l="9869" r="9869"/>
          <a:stretch/>
        </p:blipFill>
        <p:spPr>
          <a:xfrm>
            <a:off x="4038599" y="10"/>
            <a:ext cx="8160026" cy="6875809"/>
          </a:xfrm>
          <a:prstGeom prst="rect">
            <a:avLst/>
          </a:prstGeom>
        </p:spPr>
      </p:pic>
      <p:sp>
        <p:nvSpPr>
          <p:cNvPr id="21" name="Freeform: Shape 16">
            <a:extLst>
              <a:ext uri="{FF2B5EF4-FFF2-40B4-BE49-F238E27FC236}">
                <a16:creationId xmlns:a16="http://schemas.microsoft.com/office/drawing/2014/main" id="{5E81CCFB-7BEF-4186-86FB-D09450B4D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 name="Subtitle 2">
            <a:extLst>
              <a:ext uri="{FF2B5EF4-FFF2-40B4-BE49-F238E27FC236}">
                <a16:creationId xmlns:a16="http://schemas.microsoft.com/office/drawing/2014/main" id="{79451EBB-5D3E-4977-AE35-40D81DB67EBF}"/>
              </a:ext>
            </a:extLst>
          </p:cNvPr>
          <p:cNvSpPr>
            <a:spLocks noGrp="1"/>
          </p:cNvSpPr>
          <p:nvPr>
            <p:ph type="title" idx="4294967295"/>
          </p:nvPr>
        </p:nvSpPr>
        <p:spPr>
          <a:xfrm>
            <a:off x="28575" y="744538"/>
            <a:ext cx="3557588" cy="2684462"/>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p>
            <a:pPr marL="0" marR="0" lvl="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FFFFFF"/>
                </a:solidFill>
                <a:effectLst/>
                <a:uLnTx/>
                <a:uFillTx/>
                <a:latin typeface="+mn-lt"/>
                <a:ea typeface="+mn-ea"/>
                <a:cs typeface="+mn-cs"/>
              </a:rPr>
              <a:t>Sexual Harassment Prevention Training</a:t>
            </a:r>
            <a:br>
              <a:rPr kumimoji="0" lang="en-US" sz="4000" b="0" i="0" u="none" strike="noStrike" kern="1200" cap="none" spc="0" normalizeH="0" baseline="0" noProof="0" dirty="0">
                <a:ln>
                  <a:noFill/>
                </a:ln>
                <a:solidFill>
                  <a:srgbClr val="FFFFFF"/>
                </a:solidFill>
                <a:effectLst/>
                <a:uLnTx/>
                <a:uFillTx/>
                <a:latin typeface="+mn-lt"/>
                <a:ea typeface="+mn-ea"/>
                <a:cs typeface="+mn-cs"/>
              </a:rPr>
            </a:br>
            <a:r>
              <a:rPr kumimoji="0" lang="en-US" sz="4000" b="0" i="0" u="none" strike="noStrike" kern="1200" cap="none" spc="0" normalizeH="0" baseline="0" noProof="0" dirty="0">
                <a:ln>
                  <a:noFill/>
                </a:ln>
                <a:solidFill>
                  <a:srgbClr val="FFFFFF"/>
                </a:solidFill>
                <a:effectLst/>
                <a:uLnTx/>
                <a:uFillTx/>
                <a:latin typeface="+mn-lt"/>
                <a:ea typeface="+mn-ea"/>
                <a:cs typeface="+mn-cs"/>
              </a:rPr>
              <a:t>for Employees</a:t>
            </a:r>
          </a:p>
        </p:txBody>
      </p:sp>
    </p:spTree>
    <p:extLst>
      <p:ext uri="{BB962C8B-B14F-4D97-AF65-F5344CB8AC3E}">
        <p14:creationId xmlns:p14="http://schemas.microsoft.com/office/powerpoint/2010/main" val="978428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What is Sexual Harassment?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202023"/>
            <a:ext cx="10515600" cy="3974939"/>
          </a:xfrm>
        </p:spPr>
        <p:txBody>
          <a:bodyPr/>
          <a:lstStyle/>
          <a:p>
            <a:pPr marL="0" indent="0">
              <a:buNone/>
            </a:pPr>
            <a:r>
              <a:rPr lang="en-US" dirty="0"/>
              <a:t>Who can commit sexual harassment?</a:t>
            </a:r>
          </a:p>
          <a:p>
            <a:pPr lvl="1"/>
            <a:r>
              <a:rPr lang="en-US" sz="2800" dirty="0"/>
              <a:t>Employees at all levels. </a:t>
            </a:r>
          </a:p>
          <a:p>
            <a:pPr lvl="1"/>
            <a:r>
              <a:rPr lang="en-US" sz="2800" dirty="0"/>
              <a:t>Customers or vendors. </a:t>
            </a:r>
          </a:p>
          <a:p>
            <a:pPr lvl="1"/>
            <a:r>
              <a:rPr lang="en-US" sz="2800" dirty="0"/>
              <a:t>Members of the same sex or opposite sex.</a:t>
            </a:r>
          </a:p>
          <a:p>
            <a:pPr lvl="1"/>
            <a:endParaRPr lang="en-US" sz="2800" dirty="0"/>
          </a:p>
          <a:p>
            <a:pPr marL="0" indent="0">
              <a:buNone/>
            </a:pPr>
            <a:r>
              <a:rPr lang="en-US" dirty="0"/>
              <a:t>Who can be a victim of sexual harassment?</a:t>
            </a:r>
          </a:p>
          <a:p>
            <a:pPr lvl="1"/>
            <a:r>
              <a:rPr lang="en-US" sz="2800" dirty="0"/>
              <a:t>Individual or individuals targeted by statements or actions.</a:t>
            </a:r>
          </a:p>
          <a:p>
            <a:pPr lvl="1"/>
            <a:r>
              <a:rPr lang="en-US" sz="2800" dirty="0"/>
              <a:t>Bystanders or witnesses not directly targeted</a:t>
            </a:r>
          </a:p>
        </p:txBody>
      </p:sp>
      <p:sp>
        <p:nvSpPr>
          <p:cNvPr id="5" name="Slide Number Placeholder 4">
            <a:extLst>
              <a:ext uri="{FF2B5EF4-FFF2-40B4-BE49-F238E27FC236}">
                <a16:creationId xmlns:a16="http://schemas.microsoft.com/office/drawing/2014/main" id="{D8F8D238-7A7D-46B9-BEEE-5CC31AE588D6}"/>
              </a:ext>
            </a:extLst>
          </p:cNvPr>
          <p:cNvSpPr>
            <a:spLocks noGrp="1"/>
          </p:cNvSpPr>
          <p:nvPr>
            <p:ph type="sldNum" sz="quarter" idx="12"/>
          </p:nvPr>
        </p:nvSpPr>
        <p:spPr/>
        <p:txBody>
          <a:bodyPr/>
          <a:lstStyle/>
          <a:p>
            <a:fld id="{7D625B40-28DA-43CD-A97E-EA3E1B04B7D2}" type="slidenum">
              <a:rPr lang="en-US" smtClean="0"/>
              <a:t>10</a:t>
            </a:fld>
            <a:endParaRPr lang="en-US" dirty="0"/>
          </a:p>
        </p:txBody>
      </p:sp>
    </p:spTree>
    <p:extLst>
      <p:ext uri="{BB962C8B-B14F-4D97-AF65-F5344CB8AC3E}">
        <p14:creationId xmlns:p14="http://schemas.microsoft.com/office/powerpoint/2010/main" val="29594517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650C8788-BD97-445D-BF3C-62C44285B28C}"/>
              </a:ext>
            </a:extLst>
          </p:cNvPr>
          <p:cNvSpPr>
            <a:spLocks noGrp="1"/>
          </p:cNvSpPr>
          <p:nvPr>
            <p:ph type="sldNum" sz="quarter" idx="12"/>
          </p:nvPr>
        </p:nvSpPr>
        <p:spPr/>
        <p:txBody>
          <a:bodyPr/>
          <a:lstStyle/>
          <a:p>
            <a:fld id="{7D625B40-28DA-43CD-A97E-EA3E1B04B7D2}" type="slidenum">
              <a:rPr lang="en-US" smtClean="0"/>
              <a:t>11</a:t>
            </a:fld>
            <a:endParaRPr lang="en-US" dirty="0"/>
          </a:p>
        </p:txBody>
      </p:sp>
    </p:spTree>
    <p:extLst>
      <p:ext uri="{BB962C8B-B14F-4D97-AF65-F5344CB8AC3E}">
        <p14:creationId xmlns:p14="http://schemas.microsoft.com/office/powerpoint/2010/main" val="38801979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Why It Is Important to Prevent Sexual Harassment in Our Workplace</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83363"/>
            <a:ext cx="10515600" cy="3993600"/>
          </a:xfrm>
        </p:spPr>
        <p:txBody>
          <a:bodyPr>
            <a:normAutofit fontScale="92500" lnSpcReduction="10000"/>
          </a:bodyPr>
          <a:lstStyle/>
          <a:p>
            <a:r>
              <a:rPr lang="en-US" dirty="0"/>
              <a:t>Sexual harassment harms us all. </a:t>
            </a:r>
          </a:p>
          <a:p>
            <a:r>
              <a:rPr lang="en-US" dirty="0"/>
              <a:t>The most important part of our corporate values is to ensure all employees are treated with respect and dignity. </a:t>
            </a:r>
          </a:p>
          <a:p>
            <a:r>
              <a:rPr lang="en-US" dirty="0"/>
              <a:t>Engaging in, condoning or not reporting sexual harassment is in direct conflict with our values.</a:t>
            </a:r>
          </a:p>
          <a:p>
            <a:r>
              <a:rPr lang="en-US" dirty="0"/>
              <a:t>We want to remain in compliance with Title VII of the Civil Rights Act, which prohibits sex discrimination (including sexual orientation and gender identity or expression). </a:t>
            </a:r>
          </a:p>
          <a:p>
            <a:r>
              <a:rPr lang="en-US" dirty="0"/>
              <a:t>We want to remain in compliance with similar state civil rights laws and fair employment laws. </a:t>
            </a:r>
          </a:p>
          <a:p>
            <a:endParaRPr lang="en-US" dirty="0"/>
          </a:p>
        </p:txBody>
      </p:sp>
      <p:sp>
        <p:nvSpPr>
          <p:cNvPr id="5" name="Slide Number Placeholder 4">
            <a:extLst>
              <a:ext uri="{FF2B5EF4-FFF2-40B4-BE49-F238E27FC236}">
                <a16:creationId xmlns:a16="http://schemas.microsoft.com/office/drawing/2014/main" id="{52CBE9DD-B8F0-4746-BDB6-594AFAE28A99}"/>
              </a:ext>
            </a:extLst>
          </p:cNvPr>
          <p:cNvSpPr>
            <a:spLocks noGrp="1"/>
          </p:cNvSpPr>
          <p:nvPr>
            <p:ph type="sldNum" sz="quarter" idx="12"/>
          </p:nvPr>
        </p:nvSpPr>
        <p:spPr/>
        <p:txBody>
          <a:bodyPr/>
          <a:lstStyle/>
          <a:p>
            <a:fld id="{7D625B40-28DA-43CD-A97E-EA3E1B04B7D2}" type="slidenum">
              <a:rPr lang="en-US" smtClean="0"/>
              <a:t>12</a:t>
            </a:fld>
            <a:endParaRPr lang="en-US" dirty="0"/>
          </a:p>
        </p:txBody>
      </p:sp>
    </p:spTree>
    <p:extLst>
      <p:ext uri="{BB962C8B-B14F-4D97-AF65-F5344CB8AC3E}">
        <p14:creationId xmlns:p14="http://schemas.microsoft.com/office/powerpoint/2010/main" val="1586831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13</a:t>
            </a:fld>
            <a:endParaRPr lang="en-US" dirty="0"/>
          </a:p>
        </p:txBody>
      </p:sp>
    </p:spTree>
    <p:extLst>
      <p:ext uri="{BB962C8B-B14F-4D97-AF65-F5344CB8AC3E}">
        <p14:creationId xmlns:p14="http://schemas.microsoft.com/office/powerpoint/2010/main" val="2905326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Our Policy and Procedure on Sexual Harassment</a:t>
            </a:r>
          </a:p>
        </p:txBody>
      </p:sp>
      <p:sp>
        <p:nvSpPr>
          <p:cNvPr id="5" name="Text Placeholder 2">
            <a:extLst>
              <a:ext uri="{FF2B5EF4-FFF2-40B4-BE49-F238E27FC236}">
                <a16:creationId xmlns:a16="http://schemas.microsoft.com/office/drawing/2014/main" id="{46E9797E-4E1F-4874-85F3-C7BB6D1089EB}"/>
              </a:ext>
            </a:extLst>
          </p:cNvPr>
          <p:cNvSpPr>
            <a:spLocks noGrp="1"/>
          </p:cNvSpPr>
          <p:nvPr>
            <p:ph idx="1"/>
          </p:nvPr>
        </p:nvSpPr>
        <p:spPr>
          <a:xfrm>
            <a:off x="838200" y="2248249"/>
            <a:ext cx="10515600" cy="3928713"/>
          </a:xfrm>
        </p:spPr>
        <p:txBody>
          <a:bodyPr>
            <a:normAutofit/>
          </a:bodyPr>
          <a:lstStyle/>
          <a:p>
            <a:pPr marL="0" indent="0">
              <a:buNone/>
            </a:pPr>
            <a:endParaRPr lang="en-US" sz="2400" dirty="0"/>
          </a:p>
        </p:txBody>
      </p:sp>
      <p:sp>
        <p:nvSpPr>
          <p:cNvPr id="6" name="Slide Number Placeholder 5">
            <a:extLst>
              <a:ext uri="{FF2B5EF4-FFF2-40B4-BE49-F238E27FC236}">
                <a16:creationId xmlns:a16="http://schemas.microsoft.com/office/drawing/2014/main" id="{DA911C26-3477-40B5-A9B1-AFAD912086D4}"/>
              </a:ext>
            </a:extLst>
          </p:cNvPr>
          <p:cNvSpPr>
            <a:spLocks noGrp="1"/>
          </p:cNvSpPr>
          <p:nvPr>
            <p:ph type="sldNum" sz="quarter" idx="12"/>
          </p:nvPr>
        </p:nvSpPr>
        <p:spPr/>
        <p:txBody>
          <a:bodyPr/>
          <a:lstStyle/>
          <a:p>
            <a:fld id="{7D625B40-28DA-43CD-A97E-EA3E1B04B7D2}" type="slidenum">
              <a:rPr lang="en-US" smtClean="0"/>
              <a:t>14</a:t>
            </a:fld>
            <a:endParaRPr lang="en-US" dirty="0"/>
          </a:p>
        </p:txBody>
      </p:sp>
    </p:spTree>
    <p:extLst>
      <p:ext uri="{BB962C8B-B14F-4D97-AF65-F5344CB8AC3E}">
        <p14:creationId xmlns:p14="http://schemas.microsoft.com/office/powerpoint/2010/main" val="14520901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15</a:t>
            </a:fld>
            <a:endParaRPr lang="en-US" dirty="0"/>
          </a:p>
        </p:txBody>
      </p:sp>
    </p:spTree>
    <p:extLst>
      <p:ext uri="{BB962C8B-B14F-4D97-AF65-F5344CB8AC3E}">
        <p14:creationId xmlns:p14="http://schemas.microsoft.com/office/powerpoint/2010/main" val="20736902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Your Responsibilities</a:t>
            </a:r>
          </a:p>
        </p:txBody>
      </p:sp>
      <p:sp>
        <p:nvSpPr>
          <p:cNvPr id="5" name="Text Placeholder 2">
            <a:extLst>
              <a:ext uri="{FF2B5EF4-FFF2-40B4-BE49-F238E27FC236}">
                <a16:creationId xmlns:a16="http://schemas.microsoft.com/office/drawing/2014/main" id="{B2845F46-ACB6-4F21-ACFB-3B9FD4FC7B8B}"/>
              </a:ext>
            </a:extLst>
          </p:cNvPr>
          <p:cNvSpPr>
            <a:spLocks noGrp="1"/>
          </p:cNvSpPr>
          <p:nvPr>
            <p:ph idx="1"/>
          </p:nvPr>
        </p:nvSpPr>
        <p:spPr>
          <a:xfrm>
            <a:off x="838200" y="2603240"/>
            <a:ext cx="10515600" cy="3753109"/>
          </a:xfrm>
        </p:spPr>
        <p:txBody>
          <a:bodyPr>
            <a:normAutofit/>
          </a:bodyPr>
          <a:lstStyle/>
          <a:p>
            <a:r>
              <a:rPr lang="en-US" dirty="0"/>
              <a:t>Know and comply with our policy and procedure.</a:t>
            </a:r>
          </a:p>
          <a:p>
            <a:r>
              <a:rPr lang="en-US" dirty="0"/>
              <a:t>Report incidents that you experience directly or witness.</a:t>
            </a:r>
          </a:p>
          <a:p>
            <a:r>
              <a:rPr lang="en-US" dirty="0"/>
              <a:t>Cooperate with investigations.</a:t>
            </a:r>
          </a:p>
          <a:p>
            <a:r>
              <a:rPr lang="en-US" dirty="0"/>
              <a:t>Support victims.</a:t>
            </a:r>
          </a:p>
          <a:p>
            <a:pPr marL="0" indent="0">
              <a:buNone/>
            </a:pPr>
            <a:endParaRPr lang="en-US" sz="2400" dirty="0"/>
          </a:p>
        </p:txBody>
      </p:sp>
      <p:sp>
        <p:nvSpPr>
          <p:cNvPr id="6" name="Slide Number Placeholder 5">
            <a:extLst>
              <a:ext uri="{FF2B5EF4-FFF2-40B4-BE49-F238E27FC236}">
                <a16:creationId xmlns:a16="http://schemas.microsoft.com/office/drawing/2014/main" id="{8EE92C30-73A7-4202-B196-158E2365494E}"/>
              </a:ext>
            </a:extLst>
          </p:cNvPr>
          <p:cNvSpPr>
            <a:spLocks noGrp="1"/>
          </p:cNvSpPr>
          <p:nvPr>
            <p:ph type="sldNum" sz="quarter" idx="12"/>
          </p:nvPr>
        </p:nvSpPr>
        <p:spPr/>
        <p:txBody>
          <a:bodyPr/>
          <a:lstStyle/>
          <a:p>
            <a:fld id="{7D625B40-28DA-43CD-A97E-EA3E1B04B7D2}" type="slidenum">
              <a:rPr lang="en-US" smtClean="0"/>
              <a:t>16</a:t>
            </a:fld>
            <a:endParaRPr lang="en-US" dirty="0"/>
          </a:p>
        </p:txBody>
      </p:sp>
    </p:spTree>
    <p:extLst>
      <p:ext uri="{BB962C8B-B14F-4D97-AF65-F5344CB8AC3E}">
        <p14:creationId xmlns:p14="http://schemas.microsoft.com/office/powerpoint/2010/main" val="38883798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17</a:t>
            </a:fld>
            <a:endParaRPr lang="en-US" dirty="0"/>
          </a:p>
        </p:txBody>
      </p:sp>
    </p:spTree>
    <p:extLst>
      <p:ext uri="{BB962C8B-B14F-4D97-AF65-F5344CB8AC3E}">
        <p14:creationId xmlns:p14="http://schemas.microsoft.com/office/powerpoint/2010/main" val="40213246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Summary</a:t>
            </a:r>
          </a:p>
        </p:txBody>
      </p:sp>
      <p:sp>
        <p:nvSpPr>
          <p:cNvPr id="7" name="Text Placeholder 2">
            <a:extLst>
              <a:ext uri="{FF2B5EF4-FFF2-40B4-BE49-F238E27FC236}">
                <a16:creationId xmlns:a16="http://schemas.microsoft.com/office/drawing/2014/main" id="{AB8AF982-BC95-44ED-BF6B-FF2A9A7BB7D8}"/>
              </a:ext>
            </a:extLst>
          </p:cNvPr>
          <p:cNvSpPr>
            <a:spLocks noGrp="1"/>
          </p:cNvSpPr>
          <p:nvPr>
            <p:ph idx="1"/>
          </p:nvPr>
        </p:nvSpPr>
        <p:spPr>
          <a:xfrm>
            <a:off x="838200" y="2351314"/>
            <a:ext cx="10515600" cy="4005036"/>
          </a:xfrm>
        </p:spPr>
        <p:txBody>
          <a:bodyPr>
            <a:normAutofit/>
          </a:bodyPr>
          <a:lstStyle/>
          <a:p>
            <a:pPr marL="0" indent="0">
              <a:buNone/>
            </a:pPr>
            <a:r>
              <a:rPr lang="en-US" dirty="0"/>
              <a:t>Sexual harassment is unwelcome sexual advances, requests for sexual favors and other verbal, written, electronic or physical conduct of a sexual nature that affects an individual’s employment, unreasonably interferes with his or her work performance or creates an intimidating, hostile or offensive work environment.</a:t>
            </a:r>
          </a:p>
          <a:p>
            <a:pPr marL="0" indent="0">
              <a:buNone/>
            </a:pPr>
            <a:endParaRPr lang="en-US" sz="2400" dirty="0"/>
          </a:p>
        </p:txBody>
      </p:sp>
      <p:sp>
        <p:nvSpPr>
          <p:cNvPr id="8" name="Slide Number Placeholder 7">
            <a:extLst>
              <a:ext uri="{FF2B5EF4-FFF2-40B4-BE49-F238E27FC236}">
                <a16:creationId xmlns:a16="http://schemas.microsoft.com/office/drawing/2014/main" id="{9E8844C1-19BC-4EE9-BBC8-9FD62B9389AD}"/>
              </a:ext>
            </a:extLst>
          </p:cNvPr>
          <p:cNvSpPr>
            <a:spLocks noGrp="1"/>
          </p:cNvSpPr>
          <p:nvPr>
            <p:ph type="sldNum" sz="quarter" idx="12"/>
          </p:nvPr>
        </p:nvSpPr>
        <p:spPr/>
        <p:txBody>
          <a:bodyPr/>
          <a:lstStyle/>
          <a:p>
            <a:fld id="{7D625B40-28DA-43CD-A97E-EA3E1B04B7D2}" type="slidenum">
              <a:rPr lang="en-US" smtClean="0"/>
              <a:t>18</a:t>
            </a:fld>
            <a:endParaRPr lang="en-US" dirty="0"/>
          </a:p>
        </p:txBody>
      </p:sp>
    </p:spTree>
    <p:extLst>
      <p:ext uri="{BB962C8B-B14F-4D97-AF65-F5344CB8AC3E}">
        <p14:creationId xmlns:p14="http://schemas.microsoft.com/office/powerpoint/2010/main" val="37748883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Summary (cont.)</a:t>
            </a:r>
          </a:p>
        </p:txBody>
      </p:sp>
      <p:sp>
        <p:nvSpPr>
          <p:cNvPr id="7" name="Text Placeholder 2">
            <a:extLst>
              <a:ext uri="{FF2B5EF4-FFF2-40B4-BE49-F238E27FC236}">
                <a16:creationId xmlns:a16="http://schemas.microsoft.com/office/drawing/2014/main" id="{328CA98D-5D2E-4A7B-8388-AB00FCB35FBF}"/>
              </a:ext>
            </a:extLst>
          </p:cNvPr>
          <p:cNvSpPr>
            <a:spLocks noGrp="1"/>
          </p:cNvSpPr>
          <p:nvPr>
            <p:ph idx="1"/>
          </p:nvPr>
        </p:nvSpPr>
        <p:spPr>
          <a:xfrm>
            <a:off x="838200" y="2603240"/>
            <a:ext cx="10515600" cy="3753109"/>
          </a:xfrm>
        </p:spPr>
        <p:txBody>
          <a:bodyPr>
            <a:normAutofit/>
          </a:bodyPr>
          <a:lstStyle/>
          <a:p>
            <a:pPr marL="0" indent="0">
              <a:buNone/>
            </a:pPr>
            <a:r>
              <a:rPr lang="en-US" dirty="0"/>
              <a:t>There are two forms of sexual harassment: quid pro quo and hostile work environment.</a:t>
            </a:r>
          </a:p>
          <a:p>
            <a:pPr marL="0" indent="0">
              <a:buNone/>
            </a:pPr>
            <a:r>
              <a:rPr lang="en-US" dirty="0"/>
              <a:t>It is important to prevent sexual harassment in our workplace because it harms us all. It conflicts with our corporate value that all employees are treated with respect and dignity.</a:t>
            </a:r>
          </a:p>
          <a:p>
            <a:pPr marL="0" indent="0">
              <a:buNone/>
            </a:pPr>
            <a:endParaRPr lang="en-US" dirty="0"/>
          </a:p>
        </p:txBody>
      </p:sp>
      <p:sp>
        <p:nvSpPr>
          <p:cNvPr id="8" name="Slide Number Placeholder 7">
            <a:extLst>
              <a:ext uri="{FF2B5EF4-FFF2-40B4-BE49-F238E27FC236}">
                <a16:creationId xmlns:a16="http://schemas.microsoft.com/office/drawing/2014/main" id="{A6B7C6C8-60BC-4BE1-8618-43093FBC4CB2}"/>
              </a:ext>
            </a:extLst>
          </p:cNvPr>
          <p:cNvSpPr>
            <a:spLocks noGrp="1"/>
          </p:cNvSpPr>
          <p:nvPr>
            <p:ph type="sldNum" sz="quarter" idx="12"/>
          </p:nvPr>
        </p:nvSpPr>
        <p:spPr/>
        <p:txBody>
          <a:bodyPr/>
          <a:lstStyle/>
          <a:p>
            <a:fld id="{7D625B40-28DA-43CD-A97E-EA3E1B04B7D2}" type="slidenum">
              <a:rPr lang="en-US" smtClean="0"/>
              <a:t>19</a:t>
            </a:fld>
            <a:endParaRPr lang="en-US" dirty="0"/>
          </a:p>
        </p:txBody>
      </p:sp>
    </p:spTree>
    <p:extLst>
      <p:ext uri="{BB962C8B-B14F-4D97-AF65-F5344CB8AC3E}">
        <p14:creationId xmlns:p14="http://schemas.microsoft.com/office/powerpoint/2010/main" val="4206541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3386E7E-6334-4532-8C09-D11134519BD9}"/>
              </a:ext>
            </a:extLst>
          </p:cNvPr>
          <p:cNvSpPr txBox="1">
            <a:spLocks noGrp="1"/>
          </p:cNvSpPr>
          <p:nvPr>
            <p:ph type="title" idx="4294967295"/>
          </p:nvPr>
        </p:nvSpPr>
        <p:spPr>
          <a:xfrm>
            <a:off x="4141714" y="2921168"/>
            <a:ext cx="3908571" cy="10156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schemeClr val="accent1">
                    <a:lumMod val="50000"/>
                  </a:schemeClr>
                </a:solidFill>
                <a:effectLst/>
                <a:uLnTx/>
                <a:uFillTx/>
                <a:latin typeface="+mn-lt"/>
                <a:ea typeface="+mn-ea"/>
                <a:cs typeface="+mn-cs"/>
              </a:rPr>
              <a:t>WELCOME!</a:t>
            </a: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Rectangle 6">
            <a:extLst>
              <a:ext uri="{FF2B5EF4-FFF2-40B4-BE49-F238E27FC236}">
                <a16:creationId xmlns:a16="http://schemas.microsoft.com/office/drawing/2014/main" id="{A0175800-1188-46F2-BEC3-F872D70031EC}"/>
              </a:ext>
            </a:extLst>
          </p:cNvPr>
          <p:cNvSpPr/>
          <p:nvPr/>
        </p:nvSpPr>
        <p:spPr>
          <a:xfrm>
            <a:off x="838200" y="350626"/>
            <a:ext cx="10515600" cy="9144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Sexual Harassment Prevention Training for Employees </a:t>
            </a:r>
          </a:p>
        </p:txBody>
      </p:sp>
      <p:sp>
        <p:nvSpPr>
          <p:cNvPr id="8" name="Slide Number Placeholder 7">
            <a:extLst>
              <a:ext uri="{FF2B5EF4-FFF2-40B4-BE49-F238E27FC236}">
                <a16:creationId xmlns:a16="http://schemas.microsoft.com/office/drawing/2014/main" id="{848A368C-E846-4D0E-9267-4DB457635958}"/>
              </a:ext>
            </a:extLst>
          </p:cNvPr>
          <p:cNvSpPr>
            <a:spLocks noGrp="1"/>
          </p:cNvSpPr>
          <p:nvPr>
            <p:ph type="sldNum" sz="quarter" idx="12"/>
          </p:nvPr>
        </p:nvSpPr>
        <p:spPr/>
        <p:txBody>
          <a:bodyPr/>
          <a:lstStyle/>
          <a:p>
            <a:fld id="{7D625B40-28DA-43CD-A97E-EA3E1B04B7D2}" type="slidenum">
              <a:rPr lang="en-US" smtClean="0"/>
              <a:t>2</a:t>
            </a:fld>
            <a:endParaRPr lang="en-US" dirty="0"/>
          </a:p>
        </p:txBody>
      </p:sp>
    </p:spTree>
    <p:extLst>
      <p:ext uri="{BB962C8B-B14F-4D97-AF65-F5344CB8AC3E}">
        <p14:creationId xmlns:p14="http://schemas.microsoft.com/office/powerpoint/2010/main" val="19125163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Summary (cont.)</a:t>
            </a:r>
          </a:p>
        </p:txBody>
      </p:sp>
      <p:sp>
        <p:nvSpPr>
          <p:cNvPr id="7" name="Text Placeholder 2">
            <a:extLst>
              <a:ext uri="{FF2B5EF4-FFF2-40B4-BE49-F238E27FC236}">
                <a16:creationId xmlns:a16="http://schemas.microsoft.com/office/drawing/2014/main" id="{9E6E3F7E-1F1C-4873-B4A9-C9878BFE93AD}"/>
              </a:ext>
            </a:extLst>
          </p:cNvPr>
          <p:cNvSpPr>
            <a:spLocks noGrp="1"/>
          </p:cNvSpPr>
          <p:nvPr>
            <p:ph idx="1"/>
          </p:nvPr>
        </p:nvSpPr>
        <p:spPr>
          <a:xfrm>
            <a:off x="838200" y="2397967"/>
            <a:ext cx="10515600" cy="4094908"/>
          </a:xfrm>
        </p:spPr>
        <p:txBody>
          <a:bodyPr>
            <a:noAutofit/>
          </a:bodyPr>
          <a:lstStyle/>
          <a:p>
            <a:pPr marL="0" indent="0">
              <a:buNone/>
            </a:pPr>
            <a:r>
              <a:rPr lang="en-US" dirty="0"/>
              <a:t>Sexual harassment is illegal under federal and state laws.</a:t>
            </a:r>
          </a:p>
          <a:p>
            <a:pPr marL="0" indent="0">
              <a:buNone/>
            </a:pPr>
            <a:r>
              <a:rPr lang="en-US" dirty="0"/>
              <a:t>Your responsibilities regarding prevention of sexual harassment are to know and comply with our policy and procedure, report incidents that you experience directly or witness, cooperate with investigations, and support victims.</a:t>
            </a:r>
          </a:p>
          <a:p>
            <a:pPr marL="0" indent="0">
              <a:buNone/>
            </a:pPr>
            <a:endParaRPr lang="en-US" dirty="0"/>
          </a:p>
        </p:txBody>
      </p:sp>
      <p:sp>
        <p:nvSpPr>
          <p:cNvPr id="8" name="Slide Number Placeholder 7">
            <a:extLst>
              <a:ext uri="{FF2B5EF4-FFF2-40B4-BE49-F238E27FC236}">
                <a16:creationId xmlns:a16="http://schemas.microsoft.com/office/drawing/2014/main" id="{9767DC49-9D70-4DEA-A4C2-758D1AE1EF95}"/>
              </a:ext>
            </a:extLst>
          </p:cNvPr>
          <p:cNvSpPr>
            <a:spLocks noGrp="1"/>
          </p:cNvSpPr>
          <p:nvPr>
            <p:ph type="sldNum" sz="quarter" idx="12"/>
          </p:nvPr>
        </p:nvSpPr>
        <p:spPr/>
        <p:txBody>
          <a:bodyPr/>
          <a:lstStyle/>
          <a:p>
            <a:fld id="{7D625B40-28DA-43CD-A97E-EA3E1B04B7D2}" type="slidenum">
              <a:rPr lang="en-US" smtClean="0"/>
              <a:t>20</a:t>
            </a:fld>
            <a:endParaRPr lang="en-US" dirty="0"/>
          </a:p>
        </p:txBody>
      </p:sp>
    </p:spTree>
    <p:extLst>
      <p:ext uri="{BB962C8B-B14F-4D97-AF65-F5344CB8AC3E}">
        <p14:creationId xmlns:p14="http://schemas.microsoft.com/office/powerpoint/2010/main" val="33796536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FA163516-0F24-4801-AFE8-E4D028EEEE8B}"/>
              </a:ext>
            </a:extLst>
          </p:cNvPr>
          <p:cNvSpPr>
            <a:spLocks noGrp="1"/>
          </p:cNvSpPr>
          <p:nvPr>
            <p:ph type="sldNum" sz="quarter" idx="12"/>
          </p:nvPr>
        </p:nvSpPr>
        <p:spPr/>
        <p:txBody>
          <a:bodyPr/>
          <a:lstStyle/>
          <a:p>
            <a:fld id="{7D625B40-28DA-43CD-A97E-EA3E1B04B7D2}" type="slidenum">
              <a:rPr lang="en-US" smtClean="0"/>
              <a:t>21</a:t>
            </a:fld>
            <a:endParaRPr lang="en-US" dirty="0"/>
          </a:p>
        </p:txBody>
      </p:sp>
    </p:spTree>
    <p:extLst>
      <p:ext uri="{BB962C8B-B14F-4D97-AF65-F5344CB8AC3E}">
        <p14:creationId xmlns:p14="http://schemas.microsoft.com/office/powerpoint/2010/main" val="10575646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Training Evaluation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768367"/>
            <a:ext cx="10515600" cy="3408596"/>
          </a:xfrm>
        </p:spPr>
        <p:txBody>
          <a:bodyPr/>
          <a:lstStyle/>
          <a:p>
            <a:pPr marL="0" indent="0">
              <a:buNone/>
            </a:pPr>
            <a:r>
              <a:rPr lang="en-US" sz="2800" dirty="0"/>
              <a:t>Please complete the training evaluation sheet included in the handouts.</a:t>
            </a:r>
          </a:p>
          <a:p>
            <a:pPr marL="0" indent="0">
              <a:buNone/>
            </a:pPr>
            <a:endParaRPr lang="en-US" sz="2800" dirty="0"/>
          </a:p>
          <a:p>
            <a:pPr marL="0" indent="0">
              <a:buNone/>
            </a:pPr>
            <a:r>
              <a:rPr lang="en-US" sz="2800" dirty="0"/>
              <a:t>Thank you for your interest and attention! </a:t>
            </a:r>
          </a:p>
          <a:p>
            <a:endParaRPr lang="en-US" dirty="0"/>
          </a:p>
        </p:txBody>
      </p:sp>
      <p:sp>
        <p:nvSpPr>
          <p:cNvPr id="5" name="Slide Number Placeholder 4">
            <a:extLst>
              <a:ext uri="{FF2B5EF4-FFF2-40B4-BE49-F238E27FC236}">
                <a16:creationId xmlns:a16="http://schemas.microsoft.com/office/drawing/2014/main" id="{3E05E61B-6751-4087-BE1D-7479609A8278}"/>
              </a:ext>
            </a:extLst>
          </p:cNvPr>
          <p:cNvSpPr>
            <a:spLocks noGrp="1"/>
          </p:cNvSpPr>
          <p:nvPr>
            <p:ph type="sldNum" sz="quarter" idx="12"/>
          </p:nvPr>
        </p:nvSpPr>
        <p:spPr/>
        <p:txBody>
          <a:bodyPr/>
          <a:lstStyle/>
          <a:p>
            <a:fld id="{7D625B40-28DA-43CD-A97E-EA3E1B04B7D2}" type="slidenum">
              <a:rPr lang="en-US" smtClean="0"/>
              <a:t>22</a:t>
            </a:fld>
            <a:endParaRPr lang="en-US" dirty="0"/>
          </a:p>
        </p:txBody>
      </p:sp>
    </p:spTree>
    <p:extLst>
      <p:ext uri="{BB962C8B-B14F-4D97-AF65-F5344CB8AC3E}">
        <p14:creationId xmlns:p14="http://schemas.microsoft.com/office/powerpoint/2010/main" val="54452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Introduction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normAutofit lnSpcReduction="10000"/>
          </a:bodyPr>
          <a:lstStyle/>
          <a:p>
            <a:pPr marL="0" indent="0">
              <a:buNone/>
            </a:pPr>
            <a:r>
              <a:rPr lang="en-US" dirty="0"/>
              <a:t>Sexual harassment training is not required under federal law. However, many states have enacted legislation specifically requiring sexual harassment training. </a:t>
            </a:r>
          </a:p>
          <a:p>
            <a:pPr marL="0" indent="0">
              <a:buNone/>
            </a:pPr>
            <a:r>
              <a:rPr lang="en-US" dirty="0"/>
              <a:t>Even if not required in a state, the Supreme Court's landmark decisions in the 1998 Faragher and </a:t>
            </a:r>
            <a:r>
              <a:rPr lang="en-US" dirty="0" err="1"/>
              <a:t>Ellerth</a:t>
            </a:r>
            <a:r>
              <a:rPr lang="en-US" dirty="0"/>
              <a:t> sexual harassment cases, subsequent court decisions, and Equal Employment Opportunity Commission (EEOC) guidelines make it clear that sexual harassment training is essential. </a:t>
            </a:r>
          </a:p>
          <a:p>
            <a:pPr marL="0" indent="0">
              <a:buNone/>
            </a:pPr>
            <a:r>
              <a:rPr lang="en-US" dirty="0"/>
              <a:t>This presentation provides you with information on how to recognize sexual harassment and reviews our company policy and procedure on responding to and reporting sexual harassment concerns. </a:t>
            </a:r>
          </a:p>
          <a:p>
            <a:pPr marL="0" indent="0">
              <a:buNone/>
            </a:pPr>
            <a:endParaRPr lang="en-US" dirty="0"/>
          </a:p>
        </p:txBody>
      </p:sp>
      <p:sp>
        <p:nvSpPr>
          <p:cNvPr id="5" name="Slide Number Placeholder 4">
            <a:extLst>
              <a:ext uri="{FF2B5EF4-FFF2-40B4-BE49-F238E27FC236}">
                <a16:creationId xmlns:a16="http://schemas.microsoft.com/office/drawing/2014/main" id="{3AC3659C-90BE-4461-8DED-0F4D739B6688}"/>
              </a:ext>
            </a:extLst>
          </p:cNvPr>
          <p:cNvSpPr>
            <a:spLocks noGrp="1"/>
          </p:cNvSpPr>
          <p:nvPr>
            <p:ph type="sldNum" sz="quarter" idx="12"/>
          </p:nvPr>
        </p:nvSpPr>
        <p:spPr/>
        <p:txBody>
          <a:bodyPr/>
          <a:lstStyle/>
          <a:p>
            <a:fld id="{7D625B40-28DA-43CD-A97E-EA3E1B04B7D2}" type="slidenum">
              <a:rPr lang="en-US" smtClean="0"/>
              <a:t>3</a:t>
            </a:fld>
            <a:endParaRPr lang="en-US" dirty="0"/>
          </a:p>
        </p:txBody>
      </p:sp>
    </p:spTree>
    <p:extLst>
      <p:ext uri="{BB962C8B-B14F-4D97-AF65-F5344CB8AC3E}">
        <p14:creationId xmlns:p14="http://schemas.microsoft.com/office/powerpoint/2010/main" val="1089104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Agenda</a:t>
            </a:r>
          </a:p>
        </p:txBody>
      </p:sp>
      <p:sp>
        <p:nvSpPr>
          <p:cNvPr id="5" name="Text Placeholder 2">
            <a:extLst>
              <a:ext uri="{FF2B5EF4-FFF2-40B4-BE49-F238E27FC236}">
                <a16:creationId xmlns:a16="http://schemas.microsoft.com/office/drawing/2014/main" id="{793BD4AD-F14B-4D59-B7CA-D49B77561D5E}"/>
              </a:ext>
            </a:extLst>
          </p:cNvPr>
          <p:cNvSpPr txBox="1">
            <a:spLocks noGrp="1"/>
          </p:cNvSpPr>
          <p:nvPr>
            <p:ph idx="1"/>
          </p:nvPr>
        </p:nvSpPr>
        <p:spPr>
          <a:xfrm>
            <a:off x="1147666" y="2227223"/>
            <a:ext cx="9137238" cy="2596704"/>
          </a:xfrm>
          <a:prstGeom prst="rect">
            <a:avLst/>
          </a:prstGeom>
        </p:spPr>
        <p:txBody>
          <a:bodyPr vert="horz">
            <a:normAutofit lnSpcReduction="10000"/>
          </a:bodyPr>
          <a:lstStyle>
            <a:lvl1pPr marL="0" marR="0" indent="0" algn="l" defTabSz="457155" rtl="0" eaLnBrk="1" fontAlgn="auto" latinLnBrk="0" hangingPunct="1">
              <a:lnSpc>
                <a:spcPts val="1780"/>
              </a:lnSpc>
              <a:spcBef>
                <a:spcPts val="0"/>
              </a:spcBef>
              <a:spcAft>
                <a:spcPts val="1200"/>
              </a:spcAft>
              <a:buClrTx/>
              <a:buSzTx/>
              <a:buFont typeface="Arial"/>
              <a:buNone/>
              <a:tabLst/>
              <a:defRPr lang="en-US" sz="1100" b="0" i="0" kern="1200">
                <a:solidFill>
                  <a:schemeClr val="tx1">
                    <a:lumMod val="65000"/>
                    <a:lumOff val="35000"/>
                  </a:schemeClr>
                </a:solidFill>
                <a:effectLst/>
                <a:latin typeface="+mj-lt"/>
                <a:ea typeface="Arial" charset="0"/>
                <a:cs typeface="Arial" charset="0"/>
              </a:defRPr>
            </a:lvl1pPr>
            <a:lvl2pPr marL="741307" indent="-284142" algn="l" defTabSz="455579"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1329" indent="-226997" algn="l" defTabSz="455579"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598493" indent="-226997" algn="l" defTabSz="455579"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5659" indent="-226997" algn="l" defTabSz="455579"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349" indent="-228578" algn="l" defTabSz="457155" rtl="0" eaLnBrk="1" latinLnBrk="0" hangingPunct="1">
              <a:spcBef>
                <a:spcPct val="20000"/>
              </a:spcBef>
              <a:buFont typeface="Arial"/>
              <a:buChar char="•"/>
              <a:defRPr sz="2000" kern="1200">
                <a:solidFill>
                  <a:schemeClr val="tx1"/>
                </a:solidFill>
                <a:latin typeface="+mn-lt"/>
                <a:ea typeface="+mn-ea"/>
                <a:cs typeface="+mn-cs"/>
              </a:defRPr>
            </a:lvl6pPr>
            <a:lvl7pPr marL="2971504" indent="-228578" algn="l" defTabSz="457155" rtl="0" eaLnBrk="1" latinLnBrk="0" hangingPunct="1">
              <a:spcBef>
                <a:spcPct val="20000"/>
              </a:spcBef>
              <a:buFont typeface="Arial"/>
              <a:buChar char="•"/>
              <a:defRPr sz="2000" kern="1200">
                <a:solidFill>
                  <a:schemeClr val="tx1"/>
                </a:solidFill>
                <a:latin typeface="+mn-lt"/>
                <a:ea typeface="+mn-ea"/>
                <a:cs typeface="+mn-cs"/>
              </a:defRPr>
            </a:lvl7pPr>
            <a:lvl8pPr marL="3428658" indent="-228578" algn="l" defTabSz="457155" rtl="0" eaLnBrk="1" latinLnBrk="0" hangingPunct="1">
              <a:spcBef>
                <a:spcPct val="20000"/>
              </a:spcBef>
              <a:buFont typeface="Arial"/>
              <a:buChar char="•"/>
              <a:defRPr sz="2000" kern="1200">
                <a:solidFill>
                  <a:schemeClr val="tx1"/>
                </a:solidFill>
                <a:latin typeface="+mn-lt"/>
                <a:ea typeface="+mn-ea"/>
                <a:cs typeface="+mn-cs"/>
              </a:defRPr>
            </a:lvl8pPr>
            <a:lvl9pPr marL="3885814" indent="-228578" algn="l" defTabSz="457155" rtl="0" eaLnBrk="1" latinLnBrk="0" hangingPunct="1">
              <a:spcBef>
                <a:spcPct val="20000"/>
              </a:spcBef>
              <a:buFont typeface="Arial"/>
              <a:buChar char="•"/>
              <a:defRPr sz="2000" kern="1200">
                <a:solidFill>
                  <a:schemeClr val="tx1"/>
                </a:solidFill>
                <a:latin typeface="+mn-lt"/>
                <a:ea typeface="+mn-ea"/>
                <a:cs typeface="+mn-cs"/>
              </a:defRPr>
            </a:lvl9pPr>
          </a:lstStyle>
          <a:p>
            <a:pPr marL="457200" marR="0" lvl="0" indent="-457200" algn="l" defTabSz="685800" rtl="0" eaLnBrk="1" fontAlgn="auto" latinLnBrk="0" hangingPunct="1">
              <a:lnSpc>
                <a:spcPct val="90000"/>
              </a:lnSpc>
              <a:spcBef>
                <a:spcPts val="750"/>
              </a:spcBef>
              <a:spcAft>
                <a:spcPts val="600"/>
              </a:spcAft>
              <a:buClrTx/>
              <a:buSzTx/>
              <a:buFont typeface="Arial" panose="020B0604020202020204" pitchFamily="34" charset="0"/>
              <a:buChar char="•"/>
              <a:tabLst/>
              <a:defRPr/>
            </a:pPr>
            <a:r>
              <a:rPr kumimoji="0" lang="en-US" altLang="en-US" sz="2800" b="0" i="0" u="none" strike="noStrike" kern="1200" cap="none" spc="0" normalizeH="0" baseline="0" noProof="0" dirty="0">
                <a:ln>
                  <a:noFill/>
                </a:ln>
                <a:solidFill>
                  <a:srgbClr val="494949"/>
                </a:solidFill>
                <a:effectLst/>
                <a:uLnTx/>
                <a:uFillTx/>
                <a:latin typeface="Calibri" panose="020F0502020204030204" pitchFamily="34" charset="0"/>
                <a:ea typeface="+mn-ea"/>
                <a:cs typeface="Calibri" panose="020F0502020204030204" pitchFamily="34" charset="0"/>
              </a:rPr>
              <a:t>What is sexual harassment? </a:t>
            </a:r>
          </a:p>
          <a:p>
            <a:pPr marL="457200" marR="0" lvl="0" indent="-457200" algn="l" defTabSz="685800" rtl="0" eaLnBrk="1" fontAlgn="auto" latinLnBrk="0" hangingPunct="1">
              <a:lnSpc>
                <a:spcPct val="90000"/>
              </a:lnSpc>
              <a:spcBef>
                <a:spcPts val="750"/>
              </a:spcBef>
              <a:spcAft>
                <a:spcPts val="600"/>
              </a:spcAft>
              <a:buClrTx/>
              <a:buSzTx/>
              <a:buFont typeface="Arial" panose="020B0604020202020204" pitchFamily="34" charset="0"/>
              <a:buChar char="•"/>
              <a:tabLst/>
              <a:defRPr/>
            </a:pPr>
            <a:r>
              <a:rPr kumimoji="0" lang="en-US" altLang="en-US" sz="2800" b="0" i="0" u="none" strike="noStrike" kern="1200" cap="none" spc="0" normalizeH="0" baseline="0" noProof="0" dirty="0">
                <a:ln>
                  <a:noFill/>
                </a:ln>
                <a:solidFill>
                  <a:srgbClr val="494949"/>
                </a:solidFill>
                <a:effectLst/>
                <a:uLnTx/>
                <a:uFillTx/>
                <a:latin typeface="Calibri" panose="020F0502020204030204" pitchFamily="34" charset="0"/>
                <a:ea typeface="+mn-ea"/>
                <a:cs typeface="Calibri" panose="020F0502020204030204" pitchFamily="34" charset="0"/>
              </a:rPr>
              <a:t>Why it is important to prevent sexual harassment in our workplace?</a:t>
            </a:r>
          </a:p>
          <a:p>
            <a:pPr marL="457200" marR="0" lvl="0" indent="-457200" algn="l" defTabSz="685800" rtl="0" eaLnBrk="1" fontAlgn="auto" latinLnBrk="0" hangingPunct="1">
              <a:lnSpc>
                <a:spcPct val="90000"/>
              </a:lnSpc>
              <a:spcBef>
                <a:spcPts val="750"/>
              </a:spcBef>
              <a:spcAft>
                <a:spcPts val="600"/>
              </a:spcAft>
              <a:buClrTx/>
              <a:buSzTx/>
              <a:buFont typeface="Arial" panose="020B0604020202020204" pitchFamily="34" charset="0"/>
              <a:buChar char="•"/>
              <a:tabLst/>
              <a:defRPr/>
            </a:pPr>
            <a:r>
              <a:rPr kumimoji="0" lang="en-US" altLang="en-US" sz="2800" b="0" i="0" u="none" strike="noStrike" kern="1200" cap="none" spc="0" normalizeH="0" baseline="0" noProof="0" dirty="0">
                <a:ln>
                  <a:noFill/>
                </a:ln>
                <a:solidFill>
                  <a:srgbClr val="494949"/>
                </a:solidFill>
                <a:effectLst/>
                <a:uLnTx/>
                <a:uFillTx/>
                <a:latin typeface="Calibri" panose="020F0502020204030204" pitchFamily="34" charset="0"/>
                <a:ea typeface="+mn-ea"/>
                <a:cs typeface="Calibri" panose="020F0502020204030204" pitchFamily="34" charset="0"/>
              </a:rPr>
              <a:t>Our policy and procedure on sexual harassment.</a:t>
            </a:r>
          </a:p>
          <a:p>
            <a:pPr marL="457200" marR="0" lvl="0" indent="-457200" algn="l" defTabSz="685800" rtl="0" eaLnBrk="1" fontAlgn="auto" latinLnBrk="0" hangingPunct="1">
              <a:lnSpc>
                <a:spcPct val="90000"/>
              </a:lnSpc>
              <a:spcBef>
                <a:spcPts val="750"/>
              </a:spcBef>
              <a:spcAft>
                <a:spcPts val="600"/>
              </a:spcAft>
              <a:buClrTx/>
              <a:buSzTx/>
              <a:buFont typeface="Arial" panose="020B0604020202020204" pitchFamily="34" charset="0"/>
              <a:buChar char="•"/>
              <a:tabLst/>
              <a:defRPr/>
            </a:pPr>
            <a:r>
              <a:rPr kumimoji="0" lang="en-US" altLang="en-US" sz="2800" b="0" i="0" u="none" strike="noStrike" kern="1200" cap="none" spc="0" normalizeH="0" baseline="0" noProof="0" dirty="0">
                <a:ln>
                  <a:noFill/>
                </a:ln>
                <a:solidFill>
                  <a:srgbClr val="494949"/>
                </a:solidFill>
                <a:effectLst/>
                <a:uLnTx/>
                <a:uFillTx/>
                <a:latin typeface="Calibri" panose="020F0502020204030204" pitchFamily="34" charset="0"/>
                <a:ea typeface="+mn-ea"/>
                <a:cs typeface="Calibri" panose="020F0502020204030204" pitchFamily="34" charset="0"/>
              </a:rPr>
              <a:t>Your responsibilities.</a:t>
            </a:r>
          </a:p>
          <a:p>
            <a:endParaRPr lang="en-US" dirty="0"/>
          </a:p>
        </p:txBody>
      </p:sp>
      <p:sp>
        <p:nvSpPr>
          <p:cNvPr id="7" name="Slide Number Placeholder 6">
            <a:extLst>
              <a:ext uri="{FF2B5EF4-FFF2-40B4-BE49-F238E27FC236}">
                <a16:creationId xmlns:a16="http://schemas.microsoft.com/office/drawing/2014/main" id="{1F215928-5EE3-48F1-9DC1-ECC5FE325D43}"/>
              </a:ext>
            </a:extLst>
          </p:cNvPr>
          <p:cNvSpPr>
            <a:spLocks noGrp="1"/>
          </p:cNvSpPr>
          <p:nvPr>
            <p:ph type="sldNum" sz="quarter" idx="12"/>
          </p:nvPr>
        </p:nvSpPr>
        <p:spPr/>
        <p:txBody>
          <a:bodyPr/>
          <a:lstStyle/>
          <a:p>
            <a:fld id="{7D625B40-28DA-43CD-A97E-EA3E1B04B7D2}" type="slidenum">
              <a:rPr lang="en-US" smtClean="0"/>
              <a:t>4</a:t>
            </a:fld>
            <a:endParaRPr lang="en-US" dirty="0"/>
          </a:p>
        </p:txBody>
      </p:sp>
    </p:spTree>
    <p:extLst>
      <p:ext uri="{BB962C8B-B14F-4D97-AF65-F5344CB8AC3E}">
        <p14:creationId xmlns:p14="http://schemas.microsoft.com/office/powerpoint/2010/main" val="1355474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What Is Sexual Harassment?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87574"/>
            <a:ext cx="10515600" cy="4351338"/>
          </a:xfrm>
        </p:spPr>
        <p:txBody>
          <a:bodyPr/>
          <a:lstStyle/>
          <a:p>
            <a:r>
              <a:rPr lang="en-US" dirty="0"/>
              <a:t>Unwelcome sexual advances.</a:t>
            </a:r>
          </a:p>
          <a:p>
            <a:r>
              <a:rPr lang="en-US" dirty="0"/>
              <a:t>Requests for sexual favors.</a:t>
            </a:r>
          </a:p>
          <a:p>
            <a:r>
              <a:rPr lang="en-US" dirty="0"/>
              <a:t>Other verbal, written, electronic or physical conduct of a sexual nature that affects an individual’s employment, unreasonably interferes with his or her work performance, or creates an intimidating, hostile or offensive work environment.</a:t>
            </a:r>
          </a:p>
          <a:p>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5</a:t>
            </a:fld>
            <a:endParaRPr lang="en-US" dirty="0"/>
          </a:p>
        </p:txBody>
      </p:sp>
    </p:spTree>
    <p:extLst>
      <p:ext uri="{BB962C8B-B14F-4D97-AF65-F5344CB8AC3E}">
        <p14:creationId xmlns:p14="http://schemas.microsoft.com/office/powerpoint/2010/main" val="889995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What Is Sexual Harassment?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239347"/>
            <a:ext cx="10515600" cy="3937616"/>
          </a:xfrm>
        </p:spPr>
        <p:txBody>
          <a:bodyPr/>
          <a:lstStyle/>
          <a:p>
            <a:pPr marL="0" indent="0">
              <a:buNone/>
            </a:pPr>
            <a:r>
              <a:rPr lang="en-US" dirty="0"/>
              <a:t>The two forms of sexual harassment are:</a:t>
            </a:r>
          </a:p>
          <a:p>
            <a:endParaRPr lang="en-US" dirty="0"/>
          </a:p>
          <a:p>
            <a:pPr marL="971550" lvl="1" indent="-514350">
              <a:buFont typeface="+mj-lt"/>
              <a:buAutoNum type="arabicPeriod"/>
            </a:pPr>
            <a:r>
              <a:rPr lang="en-US" sz="2800" dirty="0"/>
              <a:t>Quid pro quo (Latin for “this for that” or “something for something”).</a:t>
            </a:r>
          </a:p>
          <a:p>
            <a:pPr marL="971550" lvl="1" indent="-514350">
              <a:buFont typeface="+mj-lt"/>
              <a:buAutoNum type="arabicPeriod"/>
            </a:pPr>
            <a:endParaRPr lang="en-US" sz="2800" dirty="0"/>
          </a:p>
          <a:p>
            <a:pPr marL="971550" lvl="1" indent="-514350">
              <a:buFont typeface="+mj-lt"/>
              <a:buAutoNum type="arabicPeriod"/>
            </a:pPr>
            <a:r>
              <a:rPr lang="en-US" sz="2800" dirty="0"/>
              <a:t>Hostile work environment.</a:t>
            </a:r>
          </a:p>
          <a:p>
            <a:endParaRPr lang="en-US" dirty="0"/>
          </a:p>
        </p:txBody>
      </p:sp>
      <p:sp>
        <p:nvSpPr>
          <p:cNvPr id="5" name="Slide Number Placeholder 4">
            <a:extLst>
              <a:ext uri="{FF2B5EF4-FFF2-40B4-BE49-F238E27FC236}">
                <a16:creationId xmlns:a16="http://schemas.microsoft.com/office/drawing/2014/main" id="{7E9CA544-4C61-450D-9B27-BCD939FF215A}"/>
              </a:ext>
            </a:extLst>
          </p:cNvPr>
          <p:cNvSpPr>
            <a:spLocks noGrp="1"/>
          </p:cNvSpPr>
          <p:nvPr>
            <p:ph type="sldNum" sz="quarter" idx="12"/>
          </p:nvPr>
        </p:nvSpPr>
        <p:spPr/>
        <p:txBody>
          <a:bodyPr/>
          <a:lstStyle/>
          <a:p>
            <a:fld id="{7D625B40-28DA-43CD-A97E-EA3E1B04B7D2}" type="slidenum">
              <a:rPr lang="en-US" smtClean="0"/>
              <a:t>6</a:t>
            </a:fld>
            <a:endParaRPr lang="en-US" dirty="0"/>
          </a:p>
        </p:txBody>
      </p:sp>
    </p:spTree>
    <p:extLst>
      <p:ext uri="{BB962C8B-B14F-4D97-AF65-F5344CB8AC3E}">
        <p14:creationId xmlns:p14="http://schemas.microsoft.com/office/powerpoint/2010/main" val="2556935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xfrm>
            <a:off x="838200" y="320675"/>
            <a:ext cx="10515600" cy="1325563"/>
          </a:xfrm>
          <a:solidFill>
            <a:schemeClr val="accent1">
              <a:lumMod val="50000"/>
            </a:schemeClr>
          </a:solidFill>
        </p:spPr>
        <p:txBody>
          <a:bodyPr/>
          <a:lstStyle/>
          <a:p>
            <a:r>
              <a:rPr lang="en-US" dirty="0">
                <a:solidFill>
                  <a:schemeClr val="bg1"/>
                </a:solidFill>
              </a:rPr>
              <a:t>What Is Sexual Harassment?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202023"/>
            <a:ext cx="10515600" cy="3974939"/>
          </a:xfrm>
        </p:spPr>
        <p:txBody>
          <a:bodyPr/>
          <a:lstStyle/>
          <a:p>
            <a:pPr marL="0" indent="0">
              <a:buNone/>
            </a:pPr>
            <a:r>
              <a:rPr lang="en-US" dirty="0"/>
              <a:t>Quid Pro Quo:</a:t>
            </a:r>
          </a:p>
          <a:p>
            <a:pPr lvl="1"/>
            <a:r>
              <a:rPr lang="en-US" sz="2800" dirty="0"/>
              <a:t>Tangible employment action against the victim.</a:t>
            </a:r>
          </a:p>
          <a:p>
            <a:pPr lvl="1"/>
            <a:r>
              <a:rPr lang="en-US" sz="2800" dirty="0"/>
              <a:t>Involves monetary loss or change in job.</a:t>
            </a:r>
          </a:p>
          <a:p>
            <a:pPr lvl="1"/>
            <a:endParaRPr lang="en-US" sz="2800" dirty="0"/>
          </a:p>
          <a:p>
            <a:pPr marL="0" indent="0">
              <a:buNone/>
            </a:pPr>
            <a:r>
              <a:rPr lang="en-US" dirty="0"/>
              <a:t>Example: Yvette receives a smaller performance-based pay increase than other employees with similar performance because she refused to go on a date with her supervisor, Marcus. </a:t>
            </a:r>
          </a:p>
          <a:p>
            <a:endParaRPr lang="en-US" dirty="0"/>
          </a:p>
        </p:txBody>
      </p:sp>
      <p:sp>
        <p:nvSpPr>
          <p:cNvPr id="5" name="Slide Number Placeholder 4">
            <a:extLst>
              <a:ext uri="{FF2B5EF4-FFF2-40B4-BE49-F238E27FC236}">
                <a16:creationId xmlns:a16="http://schemas.microsoft.com/office/drawing/2014/main" id="{0AF010B9-C34F-4EE3-B487-2FCAD5755235}"/>
              </a:ext>
            </a:extLst>
          </p:cNvPr>
          <p:cNvSpPr>
            <a:spLocks noGrp="1"/>
          </p:cNvSpPr>
          <p:nvPr>
            <p:ph type="sldNum" sz="quarter" idx="12"/>
          </p:nvPr>
        </p:nvSpPr>
        <p:spPr/>
        <p:txBody>
          <a:bodyPr/>
          <a:lstStyle/>
          <a:p>
            <a:fld id="{7D625B40-28DA-43CD-A97E-EA3E1B04B7D2}" type="slidenum">
              <a:rPr lang="en-US" smtClean="0"/>
              <a:t>7</a:t>
            </a:fld>
            <a:endParaRPr lang="en-US" dirty="0"/>
          </a:p>
        </p:txBody>
      </p:sp>
    </p:spTree>
    <p:extLst>
      <p:ext uri="{BB962C8B-B14F-4D97-AF65-F5344CB8AC3E}">
        <p14:creationId xmlns:p14="http://schemas.microsoft.com/office/powerpoint/2010/main" val="22689869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What Is Sexual Harassment?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92693"/>
            <a:ext cx="10515600" cy="3984269"/>
          </a:xfrm>
        </p:spPr>
        <p:txBody>
          <a:bodyPr/>
          <a:lstStyle/>
          <a:p>
            <a:pPr marL="0" indent="0">
              <a:buNone/>
            </a:pPr>
            <a:r>
              <a:rPr lang="en-US" dirty="0"/>
              <a:t>Hostile Work Environment: </a:t>
            </a:r>
          </a:p>
          <a:p>
            <a:pPr lvl="1"/>
            <a:r>
              <a:rPr lang="en-US" sz="2800" dirty="0"/>
              <a:t>Speech or conduct that is severe and/or pervasive enough to create an abusive or hostile work environment.</a:t>
            </a:r>
          </a:p>
          <a:p>
            <a:pPr lvl="1"/>
            <a:endParaRPr lang="en-US" sz="2800" dirty="0"/>
          </a:p>
          <a:p>
            <a:pPr marL="0" indent="0">
              <a:buNone/>
            </a:pPr>
            <a:r>
              <a:rPr lang="en-US" dirty="0"/>
              <a:t>Example: Max is leering at and intentionally brushing </a:t>
            </a:r>
            <a:r>
              <a:rPr lang="en-US"/>
              <a:t>against Vanessa.</a:t>
            </a:r>
            <a:endParaRPr lang="en-US" dirty="0"/>
          </a:p>
          <a:p>
            <a:endParaRPr lang="en-US" dirty="0"/>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8</a:t>
            </a:fld>
            <a:endParaRPr lang="en-US" dirty="0"/>
          </a:p>
        </p:txBody>
      </p:sp>
    </p:spTree>
    <p:extLst>
      <p:ext uri="{BB962C8B-B14F-4D97-AF65-F5344CB8AC3E}">
        <p14:creationId xmlns:p14="http://schemas.microsoft.com/office/powerpoint/2010/main" val="3003455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What is Sexual Harassment?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202023"/>
            <a:ext cx="10515600" cy="3974939"/>
          </a:xfrm>
        </p:spPr>
        <p:txBody>
          <a:bodyPr/>
          <a:lstStyle/>
          <a:p>
            <a:pPr marL="0" indent="0">
              <a:buNone/>
            </a:pPr>
            <a:r>
              <a:rPr lang="en-US" dirty="0"/>
              <a:t>Hostile Work Environment (cont.)</a:t>
            </a:r>
          </a:p>
          <a:p>
            <a:pPr lvl="1"/>
            <a:r>
              <a:rPr lang="en-US" sz="2800" dirty="0"/>
              <a:t>In addition to speech and/or conduct, hostile work environment covers explicit or suggestive items that are e-mailed, texted, electronically provided or displayed in the workplace that interfere with job performance or that create an abusive or hostile work environment.</a:t>
            </a:r>
          </a:p>
          <a:p>
            <a:pPr lvl="1"/>
            <a:endParaRPr lang="en-US" sz="2800" dirty="0"/>
          </a:p>
          <a:p>
            <a:pPr marL="0" indent="0">
              <a:buNone/>
            </a:pPr>
            <a:r>
              <a:rPr lang="en-US" dirty="0"/>
              <a:t>Example: Maria texts and instant messages her co-workers with sexually explicit jokes and pictures. </a:t>
            </a:r>
          </a:p>
          <a:p>
            <a:endParaRPr lang="en-US" dirty="0"/>
          </a:p>
        </p:txBody>
      </p:sp>
      <p:sp>
        <p:nvSpPr>
          <p:cNvPr id="5" name="Slide Number Placeholder 4">
            <a:extLst>
              <a:ext uri="{FF2B5EF4-FFF2-40B4-BE49-F238E27FC236}">
                <a16:creationId xmlns:a16="http://schemas.microsoft.com/office/drawing/2014/main" id="{9283C963-5138-4798-8C23-88A5D89BA9EC}"/>
              </a:ext>
            </a:extLst>
          </p:cNvPr>
          <p:cNvSpPr>
            <a:spLocks noGrp="1"/>
          </p:cNvSpPr>
          <p:nvPr>
            <p:ph type="sldNum" sz="quarter" idx="12"/>
          </p:nvPr>
        </p:nvSpPr>
        <p:spPr/>
        <p:txBody>
          <a:bodyPr/>
          <a:lstStyle/>
          <a:p>
            <a:fld id="{7D625B40-28DA-43CD-A97E-EA3E1B04B7D2}" type="slidenum">
              <a:rPr lang="en-US" smtClean="0"/>
              <a:t>9</a:t>
            </a:fld>
            <a:endParaRPr lang="en-US" dirty="0"/>
          </a:p>
        </p:txBody>
      </p:sp>
    </p:spTree>
    <p:extLst>
      <p:ext uri="{BB962C8B-B14F-4D97-AF65-F5344CB8AC3E}">
        <p14:creationId xmlns:p14="http://schemas.microsoft.com/office/powerpoint/2010/main" val="23521728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342</TotalTime>
  <Words>1021</Words>
  <Application>Microsoft Office PowerPoint</Application>
  <PresentationFormat>Widescreen</PresentationFormat>
  <Paragraphs>125</Paragraphs>
  <Slides>22</Slides>
  <Notes>22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Sexual Harassment Prevention Training for Employees</vt:lpstr>
      <vt:lpstr>WELCOME!</vt:lpstr>
      <vt:lpstr>Introduction</vt:lpstr>
      <vt:lpstr>Agenda</vt:lpstr>
      <vt:lpstr>What Is Sexual Harassment?</vt:lpstr>
      <vt:lpstr>What Is Sexual Harassment? (cont.)</vt:lpstr>
      <vt:lpstr>What Is Sexual Harassment? (cont.)</vt:lpstr>
      <vt:lpstr>What Is Sexual Harassment? (cont.)</vt:lpstr>
      <vt:lpstr>What is Sexual Harassment? (cont.)</vt:lpstr>
      <vt:lpstr>What is Sexual Harassment? (cont.)</vt:lpstr>
      <vt:lpstr>Questions? Comments?</vt:lpstr>
      <vt:lpstr>Why It Is Important to Prevent Sexual Harassment in Our Workplace</vt:lpstr>
      <vt:lpstr>Questions? Comments?</vt:lpstr>
      <vt:lpstr>Our Policy and Procedure on Sexual Harassment</vt:lpstr>
      <vt:lpstr>Questions? Comments?</vt:lpstr>
      <vt:lpstr>Your Responsibilities</vt:lpstr>
      <vt:lpstr>Questions? Comments?</vt:lpstr>
      <vt:lpstr>Summary</vt:lpstr>
      <vt:lpstr>Summary (cont.)</vt:lpstr>
      <vt:lpstr>Summary (cont.)</vt:lpstr>
      <vt:lpstr>Questions? Comments?</vt:lpstr>
      <vt:lpstr>Training Evaluation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Patton, Erin</dc:creator>
  <cp:lastModifiedBy>Patton, Erin</cp:lastModifiedBy>
  <cp:revision>20</cp:revision>
  <dcterms:created xsi:type="dcterms:W3CDTF">2021-07-28T15:46:48Z</dcterms:created>
  <dcterms:modified xsi:type="dcterms:W3CDTF">2021-08-06T12:21:04Z</dcterms:modified>
</cp:coreProperties>
</file>