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8"/>
  </p:notesMasterIdLst>
  <p:sldIdLst>
    <p:sldId id="256" r:id="rId2"/>
    <p:sldId id="257" r:id="rId3"/>
    <p:sldId id="258" r:id="rId4"/>
    <p:sldId id="259" r:id="rId5"/>
    <p:sldId id="260" r:id="rId6"/>
    <p:sldId id="290" r:id="rId7"/>
    <p:sldId id="291" r:id="rId8"/>
    <p:sldId id="292" r:id="rId9"/>
    <p:sldId id="293" r:id="rId10"/>
    <p:sldId id="294" r:id="rId11"/>
    <p:sldId id="295" r:id="rId12"/>
    <p:sldId id="262" r:id="rId13"/>
    <p:sldId id="298" r:id="rId14"/>
    <p:sldId id="299" r:id="rId15"/>
    <p:sldId id="300" r:id="rId16"/>
    <p:sldId id="296" r:id="rId17"/>
    <p:sldId id="263" r:id="rId18"/>
    <p:sldId id="297" r:id="rId19"/>
    <p:sldId id="261" r:id="rId20"/>
    <p:sldId id="301" r:id="rId21"/>
    <p:sldId id="264" r:id="rId22"/>
    <p:sldId id="302" r:id="rId23"/>
    <p:sldId id="303" r:id="rId24"/>
    <p:sldId id="304" r:id="rId25"/>
    <p:sldId id="305" r:id="rId26"/>
    <p:sldId id="286" r:id="rId27"/>
    <p:sldId id="306" r:id="rId28"/>
    <p:sldId id="307" r:id="rId29"/>
    <p:sldId id="308" r:id="rId30"/>
    <p:sldId id="309" r:id="rId31"/>
    <p:sldId id="287" r:id="rId32"/>
    <p:sldId id="310" r:id="rId33"/>
    <p:sldId id="311" r:id="rId34"/>
    <p:sldId id="312" r:id="rId35"/>
    <p:sldId id="274" r:id="rId36"/>
    <p:sldId id="285" r:id="rId3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0201" autoAdjust="0"/>
  </p:normalViewPr>
  <p:slideViewPr>
    <p:cSldViewPr snapToGrid="0">
      <p:cViewPr varScale="1">
        <p:scale>
          <a:sx n="77" d="100"/>
          <a:sy n="77" d="100"/>
        </p:scale>
        <p:origin x="864" y="43"/>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7" d="100"/>
          <a:sy n="87" d="100"/>
        </p:scale>
        <p:origin x="3840"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2FBDC13-22BB-4AAC-BC9B-FBBF706C7EE2}" type="datetimeFigureOut">
              <a:rPr lang="en-US" smtClean="0"/>
              <a:t>9/16/2021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14EB97-CD1D-4021-A1FE-AF2953771E73}" type="slidenum">
              <a:rPr lang="en-US" smtClean="0"/>
              <a:t>‹#›</a:t>
            </a:fld>
            <a:endParaRPr lang="en-US" dirty="0"/>
          </a:p>
        </p:txBody>
      </p:sp>
    </p:spTree>
    <p:extLst>
      <p:ext uri="{BB962C8B-B14F-4D97-AF65-F5344CB8AC3E}">
        <p14:creationId xmlns:p14="http://schemas.microsoft.com/office/powerpoint/2010/main" val="3089921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a:t>
            </a:fld>
            <a:endParaRPr lang="en-US" dirty="0"/>
          </a:p>
        </p:txBody>
      </p:sp>
    </p:spTree>
    <p:extLst>
      <p:ext uri="{BB962C8B-B14F-4D97-AF65-F5344CB8AC3E}">
        <p14:creationId xmlns:p14="http://schemas.microsoft.com/office/powerpoint/2010/main" val="33861420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10</a:t>
            </a:fld>
            <a:endParaRPr lang="en-US" dirty="0"/>
          </a:p>
        </p:txBody>
      </p:sp>
    </p:spTree>
    <p:extLst>
      <p:ext uri="{BB962C8B-B14F-4D97-AF65-F5344CB8AC3E}">
        <p14:creationId xmlns:p14="http://schemas.microsoft.com/office/powerpoint/2010/main" val="3465086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11</a:t>
            </a:fld>
            <a:endParaRPr lang="en-US" dirty="0"/>
          </a:p>
        </p:txBody>
      </p:sp>
    </p:spTree>
    <p:extLst>
      <p:ext uri="{BB962C8B-B14F-4D97-AF65-F5344CB8AC3E}">
        <p14:creationId xmlns:p14="http://schemas.microsoft.com/office/powerpoint/2010/main" val="20884600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12</a:t>
            </a:fld>
            <a:endParaRPr lang="en-US" dirty="0"/>
          </a:p>
        </p:txBody>
      </p:sp>
    </p:spTree>
    <p:extLst>
      <p:ext uri="{BB962C8B-B14F-4D97-AF65-F5344CB8AC3E}">
        <p14:creationId xmlns:p14="http://schemas.microsoft.com/office/powerpoint/2010/main" val="21709941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13</a:t>
            </a:fld>
            <a:endParaRPr lang="en-US" dirty="0"/>
          </a:p>
        </p:txBody>
      </p:sp>
    </p:spTree>
    <p:extLst>
      <p:ext uri="{BB962C8B-B14F-4D97-AF65-F5344CB8AC3E}">
        <p14:creationId xmlns:p14="http://schemas.microsoft.com/office/powerpoint/2010/main" val="15000505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14</a:t>
            </a:fld>
            <a:endParaRPr lang="en-US" dirty="0"/>
          </a:p>
        </p:txBody>
      </p:sp>
    </p:spTree>
    <p:extLst>
      <p:ext uri="{BB962C8B-B14F-4D97-AF65-F5344CB8AC3E}">
        <p14:creationId xmlns:p14="http://schemas.microsoft.com/office/powerpoint/2010/main" val="25244132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15</a:t>
            </a:fld>
            <a:endParaRPr lang="en-US" dirty="0"/>
          </a:p>
        </p:txBody>
      </p:sp>
    </p:spTree>
    <p:extLst>
      <p:ext uri="{BB962C8B-B14F-4D97-AF65-F5344CB8AC3E}">
        <p14:creationId xmlns:p14="http://schemas.microsoft.com/office/powerpoint/2010/main" val="36922154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16</a:t>
            </a:fld>
            <a:endParaRPr lang="en-US" dirty="0"/>
          </a:p>
        </p:txBody>
      </p:sp>
    </p:spTree>
    <p:extLst>
      <p:ext uri="{BB962C8B-B14F-4D97-AF65-F5344CB8AC3E}">
        <p14:creationId xmlns:p14="http://schemas.microsoft.com/office/powerpoint/2010/main" val="27340161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Note to presenter: Provide copies of your policy to all attendees, and review all or the most important components. You may also want to add the most important parts of the policy and procedure to this presentation.</a:t>
            </a:r>
          </a:p>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17</a:t>
            </a:fld>
            <a:endParaRPr lang="en-US" dirty="0"/>
          </a:p>
        </p:txBody>
      </p:sp>
    </p:spTree>
    <p:extLst>
      <p:ext uri="{BB962C8B-B14F-4D97-AF65-F5344CB8AC3E}">
        <p14:creationId xmlns:p14="http://schemas.microsoft.com/office/powerpoint/2010/main" val="186733423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18</a:t>
            </a:fld>
            <a:endParaRPr lang="en-US" dirty="0"/>
          </a:p>
        </p:txBody>
      </p:sp>
    </p:spTree>
    <p:extLst>
      <p:ext uri="{BB962C8B-B14F-4D97-AF65-F5344CB8AC3E}">
        <p14:creationId xmlns:p14="http://schemas.microsoft.com/office/powerpoint/2010/main" val="319665589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19</a:t>
            </a:fld>
            <a:endParaRPr lang="en-US" dirty="0"/>
          </a:p>
        </p:txBody>
      </p:sp>
    </p:spTree>
    <p:extLst>
      <p:ext uri="{BB962C8B-B14F-4D97-AF65-F5344CB8AC3E}">
        <p14:creationId xmlns:p14="http://schemas.microsoft.com/office/powerpoint/2010/main" val="20884600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a:t>
            </a:fld>
            <a:endParaRPr lang="en-US" dirty="0"/>
          </a:p>
        </p:txBody>
      </p:sp>
    </p:spTree>
    <p:extLst>
      <p:ext uri="{BB962C8B-B14F-4D97-AF65-F5344CB8AC3E}">
        <p14:creationId xmlns:p14="http://schemas.microsoft.com/office/powerpoint/2010/main" val="412161733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20</a:t>
            </a:fld>
            <a:endParaRPr lang="en-US" dirty="0"/>
          </a:p>
        </p:txBody>
      </p:sp>
    </p:spTree>
    <p:extLst>
      <p:ext uri="{BB962C8B-B14F-4D97-AF65-F5344CB8AC3E}">
        <p14:creationId xmlns:p14="http://schemas.microsoft.com/office/powerpoint/2010/main" val="346630006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21</a:t>
            </a:fld>
            <a:endParaRPr lang="en-US" dirty="0"/>
          </a:p>
        </p:txBody>
      </p:sp>
    </p:spTree>
    <p:extLst>
      <p:ext uri="{BB962C8B-B14F-4D97-AF65-F5344CB8AC3E}">
        <p14:creationId xmlns:p14="http://schemas.microsoft.com/office/powerpoint/2010/main" val="183090221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22</a:t>
            </a:fld>
            <a:endParaRPr lang="en-US" dirty="0"/>
          </a:p>
        </p:txBody>
      </p:sp>
    </p:spTree>
    <p:extLst>
      <p:ext uri="{BB962C8B-B14F-4D97-AF65-F5344CB8AC3E}">
        <p14:creationId xmlns:p14="http://schemas.microsoft.com/office/powerpoint/2010/main" val="262403720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23</a:t>
            </a:fld>
            <a:endParaRPr lang="en-US" dirty="0"/>
          </a:p>
        </p:txBody>
      </p:sp>
    </p:spTree>
    <p:extLst>
      <p:ext uri="{BB962C8B-B14F-4D97-AF65-F5344CB8AC3E}">
        <p14:creationId xmlns:p14="http://schemas.microsoft.com/office/powerpoint/2010/main" val="424695353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24</a:t>
            </a:fld>
            <a:endParaRPr lang="en-US" dirty="0"/>
          </a:p>
        </p:txBody>
      </p:sp>
    </p:spTree>
    <p:extLst>
      <p:ext uri="{BB962C8B-B14F-4D97-AF65-F5344CB8AC3E}">
        <p14:creationId xmlns:p14="http://schemas.microsoft.com/office/powerpoint/2010/main" val="344979621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25</a:t>
            </a:fld>
            <a:endParaRPr lang="en-US" dirty="0"/>
          </a:p>
        </p:txBody>
      </p:sp>
    </p:spTree>
    <p:extLst>
      <p:ext uri="{BB962C8B-B14F-4D97-AF65-F5344CB8AC3E}">
        <p14:creationId xmlns:p14="http://schemas.microsoft.com/office/powerpoint/2010/main" val="3567941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26</a:t>
            </a:fld>
            <a:endParaRPr lang="en-US" dirty="0"/>
          </a:p>
        </p:txBody>
      </p:sp>
    </p:spTree>
    <p:extLst>
      <p:ext uri="{BB962C8B-B14F-4D97-AF65-F5344CB8AC3E}">
        <p14:creationId xmlns:p14="http://schemas.microsoft.com/office/powerpoint/2010/main" val="107126561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27</a:t>
            </a:fld>
            <a:endParaRPr lang="en-US" dirty="0"/>
          </a:p>
        </p:txBody>
      </p:sp>
    </p:spTree>
    <p:extLst>
      <p:ext uri="{BB962C8B-B14F-4D97-AF65-F5344CB8AC3E}">
        <p14:creationId xmlns:p14="http://schemas.microsoft.com/office/powerpoint/2010/main" val="144348498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28</a:t>
            </a:fld>
            <a:endParaRPr lang="en-US" dirty="0"/>
          </a:p>
        </p:txBody>
      </p:sp>
    </p:spTree>
    <p:extLst>
      <p:ext uri="{BB962C8B-B14F-4D97-AF65-F5344CB8AC3E}">
        <p14:creationId xmlns:p14="http://schemas.microsoft.com/office/powerpoint/2010/main" val="99075040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29</a:t>
            </a:fld>
            <a:endParaRPr lang="en-US" dirty="0"/>
          </a:p>
        </p:txBody>
      </p:sp>
    </p:spTree>
    <p:extLst>
      <p:ext uri="{BB962C8B-B14F-4D97-AF65-F5344CB8AC3E}">
        <p14:creationId xmlns:p14="http://schemas.microsoft.com/office/powerpoint/2010/main" val="3548037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3</a:t>
            </a:fld>
            <a:endParaRPr lang="en-US" dirty="0"/>
          </a:p>
        </p:txBody>
      </p:sp>
    </p:spTree>
    <p:extLst>
      <p:ext uri="{BB962C8B-B14F-4D97-AF65-F5344CB8AC3E}">
        <p14:creationId xmlns:p14="http://schemas.microsoft.com/office/powerpoint/2010/main" val="77950459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30</a:t>
            </a:fld>
            <a:endParaRPr lang="en-US" dirty="0"/>
          </a:p>
        </p:txBody>
      </p:sp>
    </p:spTree>
    <p:extLst>
      <p:ext uri="{BB962C8B-B14F-4D97-AF65-F5344CB8AC3E}">
        <p14:creationId xmlns:p14="http://schemas.microsoft.com/office/powerpoint/2010/main" val="163947776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31</a:t>
            </a:fld>
            <a:endParaRPr lang="en-US" dirty="0"/>
          </a:p>
        </p:txBody>
      </p:sp>
    </p:spTree>
    <p:extLst>
      <p:ext uri="{BB962C8B-B14F-4D97-AF65-F5344CB8AC3E}">
        <p14:creationId xmlns:p14="http://schemas.microsoft.com/office/powerpoint/2010/main" val="51023800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32</a:t>
            </a:fld>
            <a:endParaRPr lang="en-US" dirty="0"/>
          </a:p>
        </p:txBody>
      </p:sp>
    </p:spTree>
    <p:extLst>
      <p:ext uri="{BB962C8B-B14F-4D97-AF65-F5344CB8AC3E}">
        <p14:creationId xmlns:p14="http://schemas.microsoft.com/office/powerpoint/2010/main" val="361658302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33</a:t>
            </a:fld>
            <a:endParaRPr lang="en-US" dirty="0"/>
          </a:p>
        </p:txBody>
      </p:sp>
    </p:spTree>
    <p:extLst>
      <p:ext uri="{BB962C8B-B14F-4D97-AF65-F5344CB8AC3E}">
        <p14:creationId xmlns:p14="http://schemas.microsoft.com/office/powerpoint/2010/main" val="107414669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34</a:t>
            </a:fld>
            <a:endParaRPr lang="en-US" dirty="0"/>
          </a:p>
        </p:txBody>
      </p:sp>
    </p:spTree>
    <p:extLst>
      <p:ext uri="{BB962C8B-B14F-4D97-AF65-F5344CB8AC3E}">
        <p14:creationId xmlns:p14="http://schemas.microsoft.com/office/powerpoint/2010/main" val="13219938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35</a:t>
            </a:fld>
            <a:endParaRPr lang="en-US" dirty="0"/>
          </a:p>
        </p:txBody>
      </p:sp>
    </p:spTree>
    <p:extLst>
      <p:ext uri="{BB962C8B-B14F-4D97-AF65-F5344CB8AC3E}">
        <p14:creationId xmlns:p14="http://schemas.microsoft.com/office/powerpoint/2010/main" val="94779003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36</a:t>
            </a:fld>
            <a:endParaRPr lang="en-US" dirty="0"/>
          </a:p>
        </p:txBody>
      </p:sp>
    </p:spTree>
    <p:extLst>
      <p:ext uri="{BB962C8B-B14F-4D97-AF65-F5344CB8AC3E}">
        <p14:creationId xmlns:p14="http://schemas.microsoft.com/office/powerpoint/2010/main" val="20675263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A14EB97-CD1D-4021-A1FE-AF2953771E73}" type="slidenum">
              <a:rPr lang="en-US" smtClean="0"/>
              <a:t>4</a:t>
            </a:fld>
            <a:endParaRPr lang="en-US" dirty="0"/>
          </a:p>
        </p:txBody>
      </p:sp>
    </p:spTree>
    <p:extLst>
      <p:ext uri="{BB962C8B-B14F-4D97-AF65-F5344CB8AC3E}">
        <p14:creationId xmlns:p14="http://schemas.microsoft.com/office/powerpoint/2010/main" val="3199796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5</a:t>
            </a:fld>
            <a:endParaRPr lang="en-US" dirty="0"/>
          </a:p>
        </p:txBody>
      </p:sp>
    </p:spTree>
    <p:extLst>
      <p:ext uri="{BB962C8B-B14F-4D97-AF65-F5344CB8AC3E}">
        <p14:creationId xmlns:p14="http://schemas.microsoft.com/office/powerpoint/2010/main" val="31300633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6</a:t>
            </a:fld>
            <a:endParaRPr lang="en-US" dirty="0"/>
          </a:p>
        </p:txBody>
      </p:sp>
    </p:spTree>
    <p:extLst>
      <p:ext uri="{BB962C8B-B14F-4D97-AF65-F5344CB8AC3E}">
        <p14:creationId xmlns:p14="http://schemas.microsoft.com/office/powerpoint/2010/main" val="27268425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7</a:t>
            </a:fld>
            <a:endParaRPr lang="en-US" dirty="0"/>
          </a:p>
        </p:txBody>
      </p:sp>
    </p:spTree>
    <p:extLst>
      <p:ext uri="{BB962C8B-B14F-4D97-AF65-F5344CB8AC3E}">
        <p14:creationId xmlns:p14="http://schemas.microsoft.com/office/powerpoint/2010/main" val="14444147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8</a:t>
            </a:fld>
            <a:endParaRPr lang="en-US" dirty="0"/>
          </a:p>
        </p:txBody>
      </p:sp>
    </p:spTree>
    <p:extLst>
      <p:ext uri="{BB962C8B-B14F-4D97-AF65-F5344CB8AC3E}">
        <p14:creationId xmlns:p14="http://schemas.microsoft.com/office/powerpoint/2010/main" val="1261148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a:p>
            <a:endParaRPr lang="en-US" i="1" dirty="0"/>
          </a:p>
        </p:txBody>
      </p:sp>
      <p:sp>
        <p:nvSpPr>
          <p:cNvPr id="4" name="Slide Number Placeholder 3"/>
          <p:cNvSpPr>
            <a:spLocks noGrp="1"/>
          </p:cNvSpPr>
          <p:nvPr>
            <p:ph type="sldNum" sz="quarter" idx="5"/>
          </p:nvPr>
        </p:nvSpPr>
        <p:spPr/>
        <p:txBody>
          <a:bodyPr/>
          <a:lstStyle/>
          <a:p>
            <a:fld id="{5A14EB97-CD1D-4021-A1FE-AF2953771E73}" type="slidenum">
              <a:rPr lang="en-US" smtClean="0"/>
              <a:t>9</a:t>
            </a:fld>
            <a:endParaRPr lang="en-US" dirty="0"/>
          </a:p>
        </p:txBody>
      </p:sp>
    </p:spTree>
    <p:extLst>
      <p:ext uri="{BB962C8B-B14F-4D97-AF65-F5344CB8AC3E}">
        <p14:creationId xmlns:p14="http://schemas.microsoft.com/office/powerpoint/2010/main" val="29786668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502D20-F53B-40DB-A6E7-AD7BD45EEAB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C9A7D66-BA80-4EEE-B8C5-0237F666360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0CEA2060-0596-4633-9C7D-B61A0FB5725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76C6DBC-01DA-4896-8F28-F5290F0F882D}"/>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762628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DBB48-3661-480F-B8B3-C10C08E2229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1F9044E-D00C-4775-A57B-EE3CF28B839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4756DDB-C8EF-4E38-A7A9-F911A9D7E6A7}"/>
              </a:ext>
            </a:extLst>
          </p:cNvPr>
          <p:cNvSpPr>
            <a:spLocks noGrp="1"/>
          </p:cNvSpPr>
          <p:nvPr>
            <p:ph type="dt" sz="half" idx="10"/>
          </p:nvPr>
        </p:nvSpPr>
        <p:spPr/>
        <p:txBody>
          <a:bodyPr/>
          <a:lstStyle/>
          <a:p>
            <a:fld id="{CCBBBFF5-32D7-4809-8B36-3F01B3F201AD}" type="datetime1">
              <a:rPr lang="en-US" smtClean="0"/>
              <a:t>9/16/2021</a:t>
            </a:fld>
            <a:endParaRPr lang="en-US" dirty="0"/>
          </a:p>
        </p:txBody>
      </p:sp>
      <p:sp>
        <p:nvSpPr>
          <p:cNvPr id="5" name="Footer Placeholder 4">
            <a:extLst>
              <a:ext uri="{FF2B5EF4-FFF2-40B4-BE49-F238E27FC236}">
                <a16:creationId xmlns:a16="http://schemas.microsoft.com/office/drawing/2014/main" id="{3F4D1334-907C-4B59-9348-3FFC27CE4E0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E8ECC4D-CA19-41FF-AEB8-1B34A627DB56}"/>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322839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36C4017-54FE-4D65-AFE7-79B0BDAE589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8D249D5-58F0-4DD8-9E48-1AE5622BCC9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783FD3-8A7E-437C-9A42-C76DF38B5C15}"/>
              </a:ext>
            </a:extLst>
          </p:cNvPr>
          <p:cNvSpPr>
            <a:spLocks noGrp="1"/>
          </p:cNvSpPr>
          <p:nvPr>
            <p:ph type="dt" sz="half" idx="10"/>
          </p:nvPr>
        </p:nvSpPr>
        <p:spPr/>
        <p:txBody>
          <a:bodyPr/>
          <a:lstStyle/>
          <a:p>
            <a:fld id="{249D5367-5776-4DEA-99FB-6BE7850233BF}" type="datetime1">
              <a:rPr lang="en-US" smtClean="0"/>
              <a:t>9/16/2021</a:t>
            </a:fld>
            <a:endParaRPr lang="en-US" dirty="0"/>
          </a:p>
        </p:txBody>
      </p:sp>
      <p:sp>
        <p:nvSpPr>
          <p:cNvPr id="5" name="Footer Placeholder 4">
            <a:extLst>
              <a:ext uri="{FF2B5EF4-FFF2-40B4-BE49-F238E27FC236}">
                <a16:creationId xmlns:a16="http://schemas.microsoft.com/office/drawing/2014/main" id="{9B01F617-A822-4C24-8766-3B82FB1C8E7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7C5F4AF-722F-461F-B472-ED61CFB1DEC2}"/>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41327348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F6B575-A850-4C06-8B5D-8C65DCC37BC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138F4E-73F9-4DC5-B353-F60AD2BD86C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88B461-15DA-4DFF-8D58-B96458E32B6D}"/>
              </a:ext>
            </a:extLst>
          </p:cNvPr>
          <p:cNvSpPr>
            <a:spLocks noGrp="1"/>
          </p:cNvSpPr>
          <p:nvPr>
            <p:ph type="dt" sz="half" idx="10"/>
          </p:nvPr>
        </p:nvSpPr>
        <p:spPr/>
        <p:txBody>
          <a:bodyPr/>
          <a:lstStyle/>
          <a:p>
            <a:fld id="{B0B4A36B-6303-45B7-9206-903743AE8F04}" type="datetime1">
              <a:rPr lang="en-US" smtClean="0"/>
              <a:t>9/16/2021</a:t>
            </a:fld>
            <a:endParaRPr lang="en-US" dirty="0"/>
          </a:p>
        </p:txBody>
      </p:sp>
      <p:sp>
        <p:nvSpPr>
          <p:cNvPr id="5" name="Footer Placeholder 4">
            <a:extLst>
              <a:ext uri="{FF2B5EF4-FFF2-40B4-BE49-F238E27FC236}">
                <a16:creationId xmlns:a16="http://schemas.microsoft.com/office/drawing/2014/main" id="{EC7DEFFB-AF4C-4DFA-AC96-C18E3884E74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B8F933C-0281-46F6-9F87-446199BFCF3B}"/>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4137933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B705E-CBDF-4C8C-AF7A-BAD15FA8991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C31C90A-5D31-4471-9807-F0051387CE3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52D1424-70D8-4AF0-8C06-72AB1CA4A08C}"/>
              </a:ext>
            </a:extLst>
          </p:cNvPr>
          <p:cNvSpPr>
            <a:spLocks noGrp="1"/>
          </p:cNvSpPr>
          <p:nvPr>
            <p:ph type="dt" sz="half" idx="10"/>
          </p:nvPr>
        </p:nvSpPr>
        <p:spPr/>
        <p:txBody>
          <a:bodyPr/>
          <a:lstStyle/>
          <a:p>
            <a:fld id="{357DFF65-7F02-4F51-A266-C463948BB3F9}" type="datetime1">
              <a:rPr lang="en-US" smtClean="0"/>
              <a:t>9/16/2021</a:t>
            </a:fld>
            <a:endParaRPr lang="en-US" dirty="0"/>
          </a:p>
        </p:txBody>
      </p:sp>
      <p:sp>
        <p:nvSpPr>
          <p:cNvPr id="5" name="Footer Placeholder 4">
            <a:extLst>
              <a:ext uri="{FF2B5EF4-FFF2-40B4-BE49-F238E27FC236}">
                <a16:creationId xmlns:a16="http://schemas.microsoft.com/office/drawing/2014/main" id="{A297C34C-DAA9-4359-BF0E-289588CCD48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85FEA43-21EF-4615-A7FC-F7C4290980B9}"/>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2983778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0EA2BC-9F29-46EC-9DD1-DF9E3B9E899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8748034-C477-4BD9-BA3D-7115082886A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FB8AF16-B271-4AE9-AD46-DE8882FBEC3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FB43A28-7CFD-4C4B-84E4-BA08F2771D16}"/>
              </a:ext>
            </a:extLst>
          </p:cNvPr>
          <p:cNvSpPr>
            <a:spLocks noGrp="1"/>
          </p:cNvSpPr>
          <p:nvPr>
            <p:ph type="dt" sz="half" idx="10"/>
          </p:nvPr>
        </p:nvSpPr>
        <p:spPr/>
        <p:txBody>
          <a:bodyPr/>
          <a:lstStyle/>
          <a:p>
            <a:fld id="{5C5E8BC7-C951-49CF-8733-962535FE6B41}" type="datetime1">
              <a:rPr lang="en-US" smtClean="0"/>
              <a:t>9/16/2021</a:t>
            </a:fld>
            <a:endParaRPr lang="en-US" dirty="0"/>
          </a:p>
        </p:txBody>
      </p:sp>
      <p:sp>
        <p:nvSpPr>
          <p:cNvPr id="6" name="Footer Placeholder 5">
            <a:extLst>
              <a:ext uri="{FF2B5EF4-FFF2-40B4-BE49-F238E27FC236}">
                <a16:creationId xmlns:a16="http://schemas.microsoft.com/office/drawing/2014/main" id="{1591AF9D-1B0B-40DD-900A-C1446AD60FC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B187F2A-A35B-4FF0-8993-23BCC2A59EE4}"/>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9918694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BB4B3C-D238-4FBC-8F3C-A7BAF1CEE10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C1BB14B-7D1F-409E-A09C-C88A7E45F94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6F92AE4-23B9-437A-AFFC-06CE46C759F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0D4F639-B40F-43AB-BA24-AB966F43D69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4A57499-6681-4AFF-A0AA-9C42ABCCE97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1276F88-9D46-4B58-B452-401F9544BE09}"/>
              </a:ext>
            </a:extLst>
          </p:cNvPr>
          <p:cNvSpPr>
            <a:spLocks noGrp="1"/>
          </p:cNvSpPr>
          <p:nvPr>
            <p:ph type="dt" sz="half" idx="10"/>
          </p:nvPr>
        </p:nvSpPr>
        <p:spPr/>
        <p:txBody>
          <a:bodyPr/>
          <a:lstStyle/>
          <a:p>
            <a:fld id="{66AFD466-588C-4AA6-AD7A-66FC6151CFB6}" type="datetime1">
              <a:rPr lang="en-US" smtClean="0"/>
              <a:t>9/16/2021</a:t>
            </a:fld>
            <a:endParaRPr lang="en-US" dirty="0"/>
          </a:p>
        </p:txBody>
      </p:sp>
      <p:sp>
        <p:nvSpPr>
          <p:cNvPr id="8" name="Footer Placeholder 7">
            <a:extLst>
              <a:ext uri="{FF2B5EF4-FFF2-40B4-BE49-F238E27FC236}">
                <a16:creationId xmlns:a16="http://schemas.microsoft.com/office/drawing/2014/main" id="{416CEF2C-84D2-4851-993D-A15406F828D7}"/>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1E8F028B-88F2-47C4-A0E7-7F3ED05C6282}"/>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18618841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C555A-3048-4FD1-9C0A-8DF32E61734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B3B62C4-27F4-4F95-909E-A2E7DD48DCCC}"/>
              </a:ext>
            </a:extLst>
          </p:cNvPr>
          <p:cNvSpPr>
            <a:spLocks noGrp="1"/>
          </p:cNvSpPr>
          <p:nvPr>
            <p:ph type="dt" sz="half" idx="10"/>
          </p:nvPr>
        </p:nvSpPr>
        <p:spPr/>
        <p:txBody>
          <a:bodyPr/>
          <a:lstStyle/>
          <a:p>
            <a:fld id="{5DC1F1C4-B4CB-4502-A36D-360FC5884BEF}" type="datetime1">
              <a:rPr lang="en-US" smtClean="0"/>
              <a:t>9/16/2021</a:t>
            </a:fld>
            <a:endParaRPr lang="en-US" dirty="0"/>
          </a:p>
        </p:txBody>
      </p:sp>
      <p:sp>
        <p:nvSpPr>
          <p:cNvPr id="4" name="Footer Placeholder 3">
            <a:extLst>
              <a:ext uri="{FF2B5EF4-FFF2-40B4-BE49-F238E27FC236}">
                <a16:creationId xmlns:a16="http://schemas.microsoft.com/office/drawing/2014/main" id="{3A3E2D17-F54A-432A-BDAA-E02AB427E418}"/>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05F140A8-0D80-4322-9F88-C0B42A4C75D0}"/>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9358014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592E774-879C-41C5-B2A7-69B875CFFD19}"/>
              </a:ext>
            </a:extLst>
          </p:cNvPr>
          <p:cNvSpPr>
            <a:spLocks noGrp="1"/>
          </p:cNvSpPr>
          <p:nvPr>
            <p:ph type="dt" sz="half" idx="10"/>
          </p:nvPr>
        </p:nvSpPr>
        <p:spPr/>
        <p:txBody>
          <a:bodyPr/>
          <a:lstStyle/>
          <a:p>
            <a:fld id="{74D594AC-0F05-4110-9597-22D3C540DDC3}" type="datetime1">
              <a:rPr lang="en-US" smtClean="0"/>
              <a:t>9/16/2021</a:t>
            </a:fld>
            <a:endParaRPr lang="en-US" dirty="0"/>
          </a:p>
        </p:txBody>
      </p:sp>
      <p:sp>
        <p:nvSpPr>
          <p:cNvPr id="3" name="Footer Placeholder 2">
            <a:extLst>
              <a:ext uri="{FF2B5EF4-FFF2-40B4-BE49-F238E27FC236}">
                <a16:creationId xmlns:a16="http://schemas.microsoft.com/office/drawing/2014/main" id="{3B14BE1C-99DB-497D-BAB9-4B3D8006925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7908FBF4-4C9D-4C8B-A7C1-FDCFDD62B428}"/>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8254047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5B6358-B464-4DD0-91C1-B4E0B137954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A7C4D7B-52B0-43B6-8B5C-1940EC480EF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4E1C20B-7BAA-42A0-A1E2-7E0E280F45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9F49FF2-AEB3-4AB8-AD95-0DC14C88D608}"/>
              </a:ext>
            </a:extLst>
          </p:cNvPr>
          <p:cNvSpPr>
            <a:spLocks noGrp="1"/>
          </p:cNvSpPr>
          <p:nvPr>
            <p:ph type="dt" sz="half" idx="10"/>
          </p:nvPr>
        </p:nvSpPr>
        <p:spPr/>
        <p:txBody>
          <a:bodyPr/>
          <a:lstStyle/>
          <a:p>
            <a:fld id="{6B27A7C8-82D1-47E2-8E71-33E2D24B89A9}" type="datetime1">
              <a:rPr lang="en-US" smtClean="0"/>
              <a:t>9/16/2021</a:t>
            </a:fld>
            <a:endParaRPr lang="en-US" dirty="0"/>
          </a:p>
        </p:txBody>
      </p:sp>
      <p:sp>
        <p:nvSpPr>
          <p:cNvPr id="6" name="Footer Placeholder 5">
            <a:extLst>
              <a:ext uri="{FF2B5EF4-FFF2-40B4-BE49-F238E27FC236}">
                <a16:creationId xmlns:a16="http://schemas.microsoft.com/office/drawing/2014/main" id="{FB75F78D-80A4-47C7-A7A3-2346D20AF9C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3FE2265-CF4E-4617-A7D2-CF951F791240}"/>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4274634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054917-34C3-4933-AE2F-E527FDCF32D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6D402CE-DB31-4C74-BE62-16FFE2C4E7D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8CBB90E6-C73C-44BC-BE79-84816FB7A9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CEF99EA-6224-468B-81E7-4392BEAE1203}"/>
              </a:ext>
            </a:extLst>
          </p:cNvPr>
          <p:cNvSpPr>
            <a:spLocks noGrp="1"/>
          </p:cNvSpPr>
          <p:nvPr>
            <p:ph type="dt" sz="half" idx="10"/>
          </p:nvPr>
        </p:nvSpPr>
        <p:spPr/>
        <p:txBody>
          <a:bodyPr/>
          <a:lstStyle/>
          <a:p>
            <a:fld id="{3826278C-9917-43A4-84C2-EAF625D66A76}" type="datetime1">
              <a:rPr lang="en-US" smtClean="0"/>
              <a:t>9/16/2021</a:t>
            </a:fld>
            <a:endParaRPr lang="en-US" dirty="0"/>
          </a:p>
        </p:txBody>
      </p:sp>
      <p:sp>
        <p:nvSpPr>
          <p:cNvPr id="6" name="Footer Placeholder 5">
            <a:extLst>
              <a:ext uri="{FF2B5EF4-FFF2-40B4-BE49-F238E27FC236}">
                <a16:creationId xmlns:a16="http://schemas.microsoft.com/office/drawing/2014/main" id="{EB677679-D087-4E87-97D5-CF5FEFA7F15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A8E08AB-75E3-4304-9B3A-B25D2B0044C9}"/>
              </a:ext>
            </a:extLst>
          </p:cNvPr>
          <p:cNvSpPr>
            <a:spLocks noGrp="1"/>
          </p:cNvSpPr>
          <p:nvPr>
            <p:ph type="sldNum" sz="quarter" idx="12"/>
          </p:nvPr>
        </p:nvSpPr>
        <p:spPr/>
        <p:txBody>
          <a:bodyPr/>
          <a:lstStyle/>
          <a:p>
            <a:fld id="{7D625B40-28DA-43CD-A97E-EA3E1B04B7D2}" type="slidenum">
              <a:rPr lang="en-US" smtClean="0"/>
              <a:t>‹#›</a:t>
            </a:fld>
            <a:endParaRPr lang="en-US" dirty="0"/>
          </a:p>
        </p:txBody>
      </p:sp>
    </p:spTree>
    <p:extLst>
      <p:ext uri="{BB962C8B-B14F-4D97-AF65-F5344CB8AC3E}">
        <p14:creationId xmlns:p14="http://schemas.microsoft.com/office/powerpoint/2010/main" val="39712488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9A088BC-1497-42ED-A227-654F094A3B2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97DC7AD-A758-44E3-803A-0315EA66A3A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1254148-D075-4219-BEF7-CAFD3157554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3026FC-EF57-4B8D-ACFA-C86D7C0D14E6}" type="datetime1">
              <a:rPr lang="en-US" smtClean="0"/>
              <a:t>9/16/2021</a:t>
            </a:fld>
            <a:endParaRPr lang="en-US" dirty="0"/>
          </a:p>
        </p:txBody>
      </p:sp>
      <p:sp>
        <p:nvSpPr>
          <p:cNvPr id="5" name="Footer Placeholder 4">
            <a:extLst>
              <a:ext uri="{FF2B5EF4-FFF2-40B4-BE49-F238E27FC236}">
                <a16:creationId xmlns:a16="http://schemas.microsoft.com/office/drawing/2014/main" id="{48B10003-E77B-49AD-B444-59C5951F698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9286676C-4E5A-4913-AFD6-CA6BB30F579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625B40-28DA-43CD-A97E-EA3E1B04B7D2}" type="slidenum">
              <a:rPr lang="en-US" smtClean="0"/>
              <a:t>‹#›</a:t>
            </a:fld>
            <a:endParaRPr lang="en-US" dirty="0"/>
          </a:p>
        </p:txBody>
      </p:sp>
    </p:spTree>
    <p:extLst>
      <p:ext uri="{BB962C8B-B14F-4D97-AF65-F5344CB8AC3E}">
        <p14:creationId xmlns:p14="http://schemas.microsoft.com/office/powerpoint/2010/main" val="29397776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9203DE33-2CD4-4CA8-9AF3-37C3B65133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79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0AF57B88-1D4C-41FA-A761-EC1DD10C35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1100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4">
            <a:extLst>
              <a:ext uri="{FF2B5EF4-FFF2-40B4-BE49-F238E27FC236}">
                <a16:creationId xmlns:a16="http://schemas.microsoft.com/office/drawing/2014/main" id="{D2548F45-5164-4ABB-8212-7F293FDED8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9565" y="2659404"/>
            <a:ext cx="4355594" cy="4040742"/>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 name="Picture 5" descr="Female professional with her arms crossed and back turned to a male professional standing behind her.">
            <a:extLst>
              <a:ext uri="{FF2B5EF4-FFF2-40B4-BE49-F238E27FC236}">
                <a16:creationId xmlns:a16="http://schemas.microsoft.com/office/drawing/2014/main" id="{23301606-DA84-46C1-9B88-890805B4BD25}"/>
              </a:ext>
            </a:extLst>
          </p:cNvPr>
          <p:cNvPicPr>
            <a:picLocks noChangeAspect="1"/>
          </p:cNvPicPr>
          <p:nvPr/>
        </p:nvPicPr>
        <p:blipFill>
          <a:blip r:embed="rId3">
            <a:extLst>
              <a:ext uri="{28A0092B-C50C-407E-A947-70E740481C1C}">
                <a14:useLocalDpi xmlns:a14="http://schemas.microsoft.com/office/drawing/2010/main" val="0"/>
              </a:ext>
            </a:extLst>
          </a:blip>
          <a:srcRect l="10441" r="10441"/>
          <a:stretch/>
        </p:blipFill>
        <p:spPr>
          <a:xfrm>
            <a:off x="4037721" y="38232"/>
            <a:ext cx="8160026" cy="6875809"/>
          </a:xfrm>
          <a:prstGeom prst="rect">
            <a:avLst/>
          </a:prstGeom>
        </p:spPr>
      </p:pic>
      <p:sp>
        <p:nvSpPr>
          <p:cNvPr id="21" name="Freeform: Shape 16">
            <a:extLst>
              <a:ext uri="{FF2B5EF4-FFF2-40B4-BE49-F238E27FC236}">
                <a16:creationId xmlns:a16="http://schemas.microsoft.com/office/drawing/2014/main" id="{5E81CCFB-7BEF-4186-86FB-D09450B4D0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 name="Subtitle 2">
            <a:extLst>
              <a:ext uri="{FF2B5EF4-FFF2-40B4-BE49-F238E27FC236}">
                <a16:creationId xmlns:a16="http://schemas.microsoft.com/office/drawing/2014/main" id="{79451EBB-5D3E-4977-AE35-40D81DB67EBF}"/>
              </a:ext>
            </a:extLst>
          </p:cNvPr>
          <p:cNvSpPr>
            <a:spLocks noGrp="1"/>
          </p:cNvSpPr>
          <p:nvPr>
            <p:ph type="title" idx="4294967295"/>
          </p:nvPr>
        </p:nvSpPr>
        <p:spPr>
          <a:xfrm>
            <a:off x="376238" y="1662113"/>
            <a:ext cx="3559175" cy="1382712"/>
          </a:xfrm>
          <a:prstGeom prst="rect">
            <a:avLst/>
          </a:prstGeom>
          <a:noFill/>
          <a:ln>
            <a:noFill/>
            <a:prstDash/>
          </a:ln>
          <a:effectLst/>
        </p:spPr>
        <p:txBody>
          <a:bodyPr rot="0" spcFirstLastPara="0" vertOverflow="overflow" horzOverflow="overflow" vert="horz" wrap="square" lIns="91440" tIns="45720" rIns="91440" bIns="45720" numCol="1" spcCol="0" rtlCol="0" fromWordArt="0" anchor="b" anchorCtr="0" forceAA="0" compatLnSpc="1">
            <a:prstTxWarp prst="textNoShape">
              <a:avLst/>
            </a:prstTxWarp>
            <a:noAutofit/>
          </a:bodyPr>
          <a:lstStyle/>
          <a:p>
            <a:pPr marL="0" marR="0" lvl="0" indent="0" algn="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4000" b="0" i="0" u="none" strike="noStrike" kern="1200" cap="none" spc="0" normalizeH="0" baseline="0" noProof="0" dirty="0">
                <a:ln>
                  <a:noFill/>
                </a:ln>
                <a:solidFill>
                  <a:srgbClr val="FFFFFF"/>
                </a:solidFill>
                <a:effectLst/>
                <a:uLnTx/>
                <a:uFillTx/>
                <a:latin typeface="+mn-lt"/>
                <a:ea typeface="+mn-ea"/>
                <a:cs typeface="+mn-cs"/>
              </a:rPr>
              <a:t>Sexual Harassment Prevention Training for Supervisors</a:t>
            </a:r>
          </a:p>
        </p:txBody>
      </p:sp>
    </p:spTree>
    <p:extLst>
      <p:ext uri="{BB962C8B-B14F-4D97-AF65-F5344CB8AC3E}">
        <p14:creationId xmlns:p14="http://schemas.microsoft.com/office/powerpoint/2010/main" val="9784281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What is Sexual Harassment? (cont.)</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156791"/>
            <a:ext cx="10515600" cy="4020171"/>
          </a:xfrm>
        </p:spPr>
        <p:txBody>
          <a:bodyPr>
            <a:normAutofit/>
          </a:bodyPr>
          <a:lstStyle/>
          <a:p>
            <a:pPr marL="0" indent="0">
              <a:buNone/>
            </a:pPr>
            <a:r>
              <a:rPr lang="en-US" dirty="0"/>
              <a:t>Who can commit sexual harassment?</a:t>
            </a:r>
          </a:p>
          <a:p>
            <a:pPr lvl="1"/>
            <a:r>
              <a:rPr lang="en-US" sz="2800" dirty="0"/>
              <a:t>Employees at all levels. </a:t>
            </a:r>
          </a:p>
          <a:p>
            <a:pPr lvl="1"/>
            <a:r>
              <a:rPr lang="en-US" sz="2800" dirty="0"/>
              <a:t>Customers or vendors. </a:t>
            </a:r>
          </a:p>
          <a:p>
            <a:pPr lvl="1"/>
            <a:r>
              <a:rPr lang="en-US" sz="2800" dirty="0"/>
              <a:t>Members of the same sex or opposite sex.</a:t>
            </a:r>
          </a:p>
          <a:p>
            <a:pPr marL="0" indent="0">
              <a:buNone/>
            </a:pPr>
            <a:endParaRPr lang="en-US" dirty="0"/>
          </a:p>
          <a:p>
            <a:pPr marL="0" indent="0">
              <a:buNone/>
            </a:pPr>
            <a:r>
              <a:rPr lang="en-US" dirty="0"/>
              <a:t>Who can be a victim of sexual harassment?</a:t>
            </a:r>
          </a:p>
          <a:p>
            <a:pPr lvl="1"/>
            <a:r>
              <a:rPr lang="en-US" sz="2800" dirty="0"/>
              <a:t>Individual or individuals targeted by statements or actions.</a:t>
            </a:r>
          </a:p>
          <a:p>
            <a:pPr lvl="1"/>
            <a:r>
              <a:rPr lang="en-US" sz="2800" dirty="0"/>
              <a:t>Bystanders or witnesses not directly targeted.</a:t>
            </a:r>
          </a:p>
          <a:p>
            <a:pPr marL="0" indent="0">
              <a:buNone/>
            </a:pPr>
            <a:endParaRPr lang="en-US" dirty="0"/>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10</a:t>
            </a:fld>
            <a:endParaRPr lang="en-US" dirty="0"/>
          </a:p>
        </p:txBody>
      </p:sp>
    </p:spTree>
    <p:extLst>
      <p:ext uri="{BB962C8B-B14F-4D97-AF65-F5344CB8AC3E}">
        <p14:creationId xmlns:p14="http://schemas.microsoft.com/office/powerpoint/2010/main" val="17696504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650C8788-BD97-445D-BF3C-62C44285B28C}"/>
              </a:ext>
            </a:extLst>
          </p:cNvPr>
          <p:cNvSpPr>
            <a:spLocks noGrp="1"/>
          </p:cNvSpPr>
          <p:nvPr>
            <p:ph type="sldNum" sz="quarter" idx="12"/>
          </p:nvPr>
        </p:nvSpPr>
        <p:spPr/>
        <p:txBody>
          <a:bodyPr/>
          <a:lstStyle/>
          <a:p>
            <a:fld id="{7D625B40-28DA-43CD-A97E-EA3E1B04B7D2}" type="slidenum">
              <a:rPr lang="en-US" smtClean="0"/>
              <a:t>11</a:t>
            </a:fld>
            <a:endParaRPr lang="en-US" dirty="0"/>
          </a:p>
        </p:txBody>
      </p:sp>
    </p:spTree>
    <p:extLst>
      <p:ext uri="{BB962C8B-B14F-4D97-AF65-F5344CB8AC3E}">
        <p14:creationId xmlns:p14="http://schemas.microsoft.com/office/powerpoint/2010/main" val="1382685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Why It Is Important to Prevent Sexual Harassment in Our Workplace?</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normAutofit lnSpcReduction="10000"/>
          </a:bodyPr>
          <a:lstStyle/>
          <a:p>
            <a:r>
              <a:rPr lang="en-US" dirty="0"/>
              <a:t>Sexual harassment harms us all. </a:t>
            </a:r>
          </a:p>
          <a:p>
            <a:r>
              <a:rPr lang="en-US" dirty="0"/>
              <a:t>The most important part of our corporate values is to ensure all employees are treated with respect and dignity. </a:t>
            </a:r>
          </a:p>
          <a:p>
            <a:r>
              <a:rPr lang="en-US" dirty="0"/>
              <a:t>Engaging in, condoning or not reporting sexual harassment is in direct conflict with our values.</a:t>
            </a:r>
          </a:p>
          <a:p>
            <a:r>
              <a:rPr lang="en-US" dirty="0"/>
              <a:t>We want to remain in compliance with Title VII of the Civil Rights Act, which prohibits sex discrimination (including sexual orientation and gender identity or expression). </a:t>
            </a:r>
          </a:p>
          <a:p>
            <a:r>
              <a:rPr lang="en-US" dirty="0"/>
              <a:t>We want to remain in compliance with similar state civil rights laws and fair employment laws. </a:t>
            </a:r>
          </a:p>
          <a:p>
            <a:endParaRPr lang="en-US" dirty="0"/>
          </a:p>
        </p:txBody>
      </p:sp>
      <p:sp>
        <p:nvSpPr>
          <p:cNvPr id="5" name="Slide Number Placeholder 4">
            <a:extLst>
              <a:ext uri="{FF2B5EF4-FFF2-40B4-BE49-F238E27FC236}">
                <a16:creationId xmlns:a16="http://schemas.microsoft.com/office/drawing/2014/main" id="{7E9CA544-4C61-450D-9B27-BCD939FF215A}"/>
              </a:ext>
            </a:extLst>
          </p:cNvPr>
          <p:cNvSpPr>
            <a:spLocks noGrp="1"/>
          </p:cNvSpPr>
          <p:nvPr>
            <p:ph type="sldNum" sz="quarter" idx="12"/>
          </p:nvPr>
        </p:nvSpPr>
        <p:spPr/>
        <p:txBody>
          <a:bodyPr/>
          <a:lstStyle/>
          <a:p>
            <a:fld id="{7D625B40-28DA-43CD-A97E-EA3E1B04B7D2}" type="slidenum">
              <a:rPr lang="en-US" smtClean="0"/>
              <a:t>12</a:t>
            </a:fld>
            <a:endParaRPr lang="en-US" dirty="0"/>
          </a:p>
        </p:txBody>
      </p:sp>
    </p:spTree>
    <p:extLst>
      <p:ext uri="{BB962C8B-B14F-4D97-AF65-F5344CB8AC3E}">
        <p14:creationId xmlns:p14="http://schemas.microsoft.com/office/powerpoint/2010/main" val="25569359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Why It Is Important to Prevent Sexual Harassment in Our Workplace? (cont.)</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454965"/>
            <a:ext cx="10515600" cy="3721998"/>
          </a:xfrm>
        </p:spPr>
        <p:txBody>
          <a:bodyPr>
            <a:normAutofit/>
          </a:bodyPr>
          <a:lstStyle/>
          <a:p>
            <a:pPr marL="0" indent="0">
              <a:buNone/>
            </a:pPr>
            <a:r>
              <a:rPr lang="en-US" dirty="0"/>
              <a:t>Liability for the employer may be under federal or state law or civil litigation.</a:t>
            </a:r>
          </a:p>
          <a:p>
            <a:pPr marL="0" indent="0">
              <a:buNone/>
            </a:pPr>
            <a:endParaRPr lang="en-US" dirty="0"/>
          </a:p>
          <a:p>
            <a:pPr marL="0" indent="0">
              <a:buNone/>
            </a:pPr>
            <a:r>
              <a:rPr lang="en-US" dirty="0"/>
              <a:t>The company is always responsible for harassment by a supervisor that results in a tangible employment action such as a hiring, firing, promotion, demotion and changes in pay, benefits or work duties. This is considered quid pro quo sexual harassment.</a:t>
            </a:r>
          </a:p>
          <a:p>
            <a:pPr marL="0" indent="0">
              <a:buNone/>
            </a:pPr>
            <a:r>
              <a:rPr lang="en-US" dirty="0"/>
              <a:t> </a:t>
            </a:r>
          </a:p>
          <a:p>
            <a:endParaRPr lang="en-US" dirty="0"/>
          </a:p>
        </p:txBody>
      </p:sp>
      <p:sp>
        <p:nvSpPr>
          <p:cNvPr id="5" name="Slide Number Placeholder 4">
            <a:extLst>
              <a:ext uri="{FF2B5EF4-FFF2-40B4-BE49-F238E27FC236}">
                <a16:creationId xmlns:a16="http://schemas.microsoft.com/office/drawing/2014/main" id="{7E9CA544-4C61-450D-9B27-BCD939FF215A}"/>
              </a:ext>
            </a:extLst>
          </p:cNvPr>
          <p:cNvSpPr>
            <a:spLocks noGrp="1"/>
          </p:cNvSpPr>
          <p:nvPr>
            <p:ph type="sldNum" sz="quarter" idx="12"/>
          </p:nvPr>
        </p:nvSpPr>
        <p:spPr/>
        <p:txBody>
          <a:bodyPr/>
          <a:lstStyle/>
          <a:p>
            <a:fld id="{7D625B40-28DA-43CD-A97E-EA3E1B04B7D2}" type="slidenum">
              <a:rPr lang="en-US" smtClean="0"/>
              <a:t>13</a:t>
            </a:fld>
            <a:endParaRPr lang="en-US" dirty="0"/>
          </a:p>
        </p:txBody>
      </p:sp>
    </p:spTree>
    <p:extLst>
      <p:ext uri="{BB962C8B-B14F-4D97-AF65-F5344CB8AC3E}">
        <p14:creationId xmlns:p14="http://schemas.microsoft.com/office/powerpoint/2010/main" val="21012748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Why It Is Important to Prevent Sexual Harassment in Our Workplace? (cont.)</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454965"/>
            <a:ext cx="10515600" cy="3721998"/>
          </a:xfrm>
        </p:spPr>
        <p:txBody>
          <a:bodyPr>
            <a:normAutofit/>
          </a:bodyPr>
          <a:lstStyle/>
          <a:p>
            <a:pPr marL="0" indent="0">
              <a:buNone/>
            </a:pPr>
            <a:r>
              <a:rPr lang="en-US" dirty="0"/>
              <a:t>If the harassment does not result in a tangible employment action, the employer may still be liable unless it proves both of the following:</a:t>
            </a:r>
          </a:p>
          <a:p>
            <a:pPr marL="0" indent="0">
              <a:buNone/>
            </a:pPr>
            <a:endParaRPr lang="en-US" dirty="0"/>
          </a:p>
          <a:p>
            <a:pPr lvl="1"/>
            <a:r>
              <a:rPr lang="en-US" sz="2800" dirty="0"/>
              <a:t>It exercised reasonable care to prevent and promptly correct any harassment.</a:t>
            </a:r>
          </a:p>
          <a:p>
            <a:pPr lvl="1"/>
            <a:r>
              <a:rPr lang="en-US" sz="2800" dirty="0"/>
              <a:t>The employee unreasonably failed to take advantage of the company’s complaint or corrective policy and procedures.</a:t>
            </a:r>
          </a:p>
          <a:p>
            <a:pPr marL="0" indent="0">
              <a:buNone/>
            </a:pPr>
            <a:endParaRPr lang="en-US" dirty="0"/>
          </a:p>
        </p:txBody>
      </p:sp>
      <p:sp>
        <p:nvSpPr>
          <p:cNvPr id="5" name="Slide Number Placeholder 4">
            <a:extLst>
              <a:ext uri="{FF2B5EF4-FFF2-40B4-BE49-F238E27FC236}">
                <a16:creationId xmlns:a16="http://schemas.microsoft.com/office/drawing/2014/main" id="{7E9CA544-4C61-450D-9B27-BCD939FF215A}"/>
              </a:ext>
            </a:extLst>
          </p:cNvPr>
          <p:cNvSpPr>
            <a:spLocks noGrp="1"/>
          </p:cNvSpPr>
          <p:nvPr>
            <p:ph type="sldNum" sz="quarter" idx="12"/>
          </p:nvPr>
        </p:nvSpPr>
        <p:spPr/>
        <p:txBody>
          <a:bodyPr/>
          <a:lstStyle/>
          <a:p>
            <a:fld id="{7D625B40-28DA-43CD-A97E-EA3E1B04B7D2}" type="slidenum">
              <a:rPr lang="en-US" smtClean="0"/>
              <a:t>14</a:t>
            </a:fld>
            <a:endParaRPr lang="en-US" dirty="0"/>
          </a:p>
        </p:txBody>
      </p:sp>
    </p:spTree>
    <p:extLst>
      <p:ext uri="{BB962C8B-B14F-4D97-AF65-F5344CB8AC3E}">
        <p14:creationId xmlns:p14="http://schemas.microsoft.com/office/powerpoint/2010/main" val="21753978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Why It Is Important to Prevent Sexual Harassment in Our Workplace? (cont.)</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454965"/>
            <a:ext cx="10515600" cy="3721998"/>
          </a:xfrm>
        </p:spPr>
        <p:txBody>
          <a:bodyPr>
            <a:normAutofit/>
          </a:bodyPr>
          <a:lstStyle/>
          <a:p>
            <a:pPr marL="0" indent="0">
              <a:buNone/>
            </a:pPr>
            <a:r>
              <a:rPr lang="en-US" dirty="0"/>
              <a:t>Individual Liability</a:t>
            </a:r>
          </a:p>
          <a:p>
            <a:pPr marL="0" indent="0">
              <a:buNone/>
            </a:pPr>
            <a:endParaRPr lang="en-US" dirty="0"/>
          </a:p>
          <a:p>
            <a:pPr lvl="1"/>
            <a:r>
              <a:rPr lang="en-US" sz="2800" dirty="0"/>
              <a:t>Many state nondiscrimination laws define “employer” to include individual supervisors, managers or officials.</a:t>
            </a:r>
          </a:p>
          <a:p>
            <a:pPr lvl="1"/>
            <a:r>
              <a:rPr lang="en-US" sz="2800" dirty="0"/>
              <a:t>Increasingly these company individuals face an individual liability risk because many suits contain state law claims. </a:t>
            </a:r>
          </a:p>
          <a:p>
            <a:pPr marL="0" indent="0">
              <a:buNone/>
            </a:pPr>
            <a:endParaRPr lang="en-US" dirty="0"/>
          </a:p>
        </p:txBody>
      </p:sp>
      <p:sp>
        <p:nvSpPr>
          <p:cNvPr id="5" name="Slide Number Placeholder 4">
            <a:extLst>
              <a:ext uri="{FF2B5EF4-FFF2-40B4-BE49-F238E27FC236}">
                <a16:creationId xmlns:a16="http://schemas.microsoft.com/office/drawing/2014/main" id="{7E9CA544-4C61-450D-9B27-BCD939FF215A}"/>
              </a:ext>
            </a:extLst>
          </p:cNvPr>
          <p:cNvSpPr>
            <a:spLocks noGrp="1"/>
          </p:cNvSpPr>
          <p:nvPr>
            <p:ph type="sldNum" sz="quarter" idx="12"/>
          </p:nvPr>
        </p:nvSpPr>
        <p:spPr/>
        <p:txBody>
          <a:bodyPr/>
          <a:lstStyle/>
          <a:p>
            <a:fld id="{7D625B40-28DA-43CD-A97E-EA3E1B04B7D2}" type="slidenum">
              <a:rPr lang="en-US" smtClean="0"/>
              <a:t>15</a:t>
            </a:fld>
            <a:endParaRPr lang="en-US" dirty="0"/>
          </a:p>
        </p:txBody>
      </p:sp>
    </p:spTree>
    <p:extLst>
      <p:ext uri="{BB962C8B-B14F-4D97-AF65-F5344CB8AC3E}">
        <p14:creationId xmlns:p14="http://schemas.microsoft.com/office/powerpoint/2010/main" val="8736142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650C8788-BD97-445D-BF3C-62C44285B28C}"/>
              </a:ext>
            </a:extLst>
          </p:cNvPr>
          <p:cNvSpPr>
            <a:spLocks noGrp="1"/>
          </p:cNvSpPr>
          <p:nvPr>
            <p:ph type="sldNum" sz="quarter" idx="12"/>
          </p:nvPr>
        </p:nvSpPr>
        <p:spPr/>
        <p:txBody>
          <a:bodyPr/>
          <a:lstStyle/>
          <a:p>
            <a:fld id="{7D625B40-28DA-43CD-A97E-EA3E1B04B7D2}" type="slidenum">
              <a:rPr lang="en-US" smtClean="0"/>
              <a:t>16</a:t>
            </a:fld>
            <a:endParaRPr lang="en-US" dirty="0"/>
          </a:p>
        </p:txBody>
      </p:sp>
    </p:spTree>
    <p:extLst>
      <p:ext uri="{BB962C8B-B14F-4D97-AF65-F5344CB8AC3E}">
        <p14:creationId xmlns:p14="http://schemas.microsoft.com/office/powerpoint/2010/main" val="10331187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xfrm>
            <a:off x="838200" y="320675"/>
            <a:ext cx="10515600" cy="1325563"/>
          </a:xfrm>
          <a:solidFill>
            <a:schemeClr val="accent1">
              <a:lumMod val="50000"/>
            </a:schemeClr>
          </a:solidFill>
        </p:spPr>
        <p:txBody>
          <a:bodyPr/>
          <a:lstStyle/>
          <a:p>
            <a:r>
              <a:rPr lang="en-US" dirty="0">
                <a:solidFill>
                  <a:schemeClr val="bg1"/>
                </a:solidFill>
              </a:rPr>
              <a:t>Our Policy and Procedure on Sexual Harassment</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097157"/>
            <a:ext cx="10515600" cy="4079806"/>
          </a:xfrm>
        </p:spPr>
        <p:txBody>
          <a:bodyPr/>
          <a:lstStyle/>
          <a:p>
            <a:endParaRPr lang="en-US" dirty="0"/>
          </a:p>
        </p:txBody>
      </p:sp>
      <p:sp>
        <p:nvSpPr>
          <p:cNvPr id="5" name="Slide Number Placeholder 4">
            <a:extLst>
              <a:ext uri="{FF2B5EF4-FFF2-40B4-BE49-F238E27FC236}">
                <a16:creationId xmlns:a16="http://schemas.microsoft.com/office/drawing/2014/main" id="{0AF010B9-C34F-4EE3-B487-2FCAD5755235}"/>
              </a:ext>
            </a:extLst>
          </p:cNvPr>
          <p:cNvSpPr>
            <a:spLocks noGrp="1"/>
          </p:cNvSpPr>
          <p:nvPr>
            <p:ph type="sldNum" sz="quarter" idx="12"/>
          </p:nvPr>
        </p:nvSpPr>
        <p:spPr/>
        <p:txBody>
          <a:bodyPr/>
          <a:lstStyle/>
          <a:p>
            <a:fld id="{7D625B40-28DA-43CD-A97E-EA3E1B04B7D2}" type="slidenum">
              <a:rPr lang="en-US" smtClean="0"/>
              <a:t>17</a:t>
            </a:fld>
            <a:endParaRPr lang="en-US" dirty="0"/>
          </a:p>
        </p:txBody>
      </p:sp>
    </p:spTree>
    <p:extLst>
      <p:ext uri="{BB962C8B-B14F-4D97-AF65-F5344CB8AC3E}">
        <p14:creationId xmlns:p14="http://schemas.microsoft.com/office/powerpoint/2010/main" val="22689869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650C8788-BD97-445D-BF3C-62C44285B28C}"/>
              </a:ext>
            </a:extLst>
          </p:cNvPr>
          <p:cNvSpPr>
            <a:spLocks noGrp="1"/>
          </p:cNvSpPr>
          <p:nvPr>
            <p:ph type="sldNum" sz="quarter" idx="12"/>
          </p:nvPr>
        </p:nvSpPr>
        <p:spPr/>
        <p:txBody>
          <a:bodyPr/>
          <a:lstStyle/>
          <a:p>
            <a:fld id="{7D625B40-28DA-43CD-A97E-EA3E1B04B7D2}" type="slidenum">
              <a:rPr lang="en-US" smtClean="0"/>
              <a:t>18</a:t>
            </a:fld>
            <a:endParaRPr lang="en-US" dirty="0"/>
          </a:p>
        </p:txBody>
      </p:sp>
    </p:spTree>
    <p:extLst>
      <p:ext uri="{BB962C8B-B14F-4D97-AF65-F5344CB8AC3E}">
        <p14:creationId xmlns:p14="http://schemas.microsoft.com/office/powerpoint/2010/main" val="6680884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Sexual Harassment Judgments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196547"/>
            <a:ext cx="10515600" cy="3945835"/>
          </a:xfrm>
        </p:spPr>
        <p:txBody>
          <a:bodyPr>
            <a:normAutofit/>
          </a:bodyPr>
          <a:lstStyle/>
          <a:p>
            <a:pPr marL="0" indent="0">
              <a:buNone/>
            </a:pPr>
            <a:r>
              <a:rPr lang="en-US" dirty="0"/>
              <a:t>EEOC remedies for a sexual harassment or sex discrimination complaint may include:</a:t>
            </a:r>
          </a:p>
          <a:p>
            <a:pPr lvl="1"/>
            <a:r>
              <a:rPr lang="en-US" sz="2800" dirty="0"/>
              <a:t>Job reinstatement.</a:t>
            </a:r>
          </a:p>
          <a:p>
            <a:pPr lvl="1"/>
            <a:r>
              <a:rPr lang="en-US" sz="2800" dirty="0"/>
              <a:t>Back pay and benefits the victim should have earned.</a:t>
            </a:r>
          </a:p>
          <a:p>
            <a:pPr lvl="1"/>
            <a:r>
              <a:rPr lang="en-US" sz="2800" dirty="0"/>
              <a:t>Compensatory damages (paying for out-of-pocket expenses). </a:t>
            </a:r>
          </a:p>
          <a:p>
            <a:pPr lvl="1"/>
            <a:r>
              <a:rPr lang="en-US" sz="2800" dirty="0"/>
              <a:t>Punitive damages.</a:t>
            </a:r>
          </a:p>
          <a:p>
            <a:pPr lvl="1"/>
            <a:r>
              <a:rPr lang="en-US" sz="2800" dirty="0"/>
              <a:t>Liquidated damages (in sex-based wage discrimination) equal to the amount of back pay awarded to the victim.</a:t>
            </a:r>
          </a:p>
          <a:p>
            <a:pPr marL="0" indent="0">
              <a:buNone/>
            </a:pPr>
            <a:endParaRPr lang="en-US" dirty="0"/>
          </a:p>
        </p:txBody>
      </p:sp>
      <p:sp>
        <p:nvSpPr>
          <p:cNvPr id="5" name="Slide Number Placeholder 4">
            <a:extLst>
              <a:ext uri="{FF2B5EF4-FFF2-40B4-BE49-F238E27FC236}">
                <a16:creationId xmlns:a16="http://schemas.microsoft.com/office/drawing/2014/main" id="{650C8788-BD97-445D-BF3C-62C44285B28C}"/>
              </a:ext>
            </a:extLst>
          </p:cNvPr>
          <p:cNvSpPr>
            <a:spLocks noGrp="1"/>
          </p:cNvSpPr>
          <p:nvPr>
            <p:ph type="sldNum" sz="quarter" idx="12"/>
          </p:nvPr>
        </p:nvSpPr>
        <p:spPr/>
        <p:txBody>
          <a:bodyPr/>
          <a:lstStyle/>
          <a:p>
            <a:fld id="{7D625B40-28DA-43CD-A97E-EA3E1B04B7D2}" type="slidenum">
              <a:rPr lang="en-US" smtClean="0"/>
              <a:t>19</a:t>
            </a:fld>
            <a:endParaRPr lang="en-US" dirty="0"/>
          </a:p>
        </p:txBody>
      </p:sp>
    </p:spTree>
    <p:extLst>
      <p:ext uri="{BB962C8B-B14F-4D97-AF65-F5344CB8AC3E}">
        <p14:creationId xmlns:p14="http://schemas.microsoft.com/office/powerpoint/2010/main" val="38801979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3386E7E-6334-4532-8C09-D11134519BD9}"/>
              </a:ext>
            </a:extLst>
          </p:cNvPr>
          <p:cNvSpPr txBox="1">
            <a:spLocks noGrp="1"/>
          </p:cNvSpPr>
          <p:nvPr>
            <p:ph type="title" idx="4294967295"/>
          </p:nvPr>
        </p:nvSpPr>
        <p:spPr>
          <a:xfrm>
            <a:off x="4141714" y="2921168"/>
            <a:ext cx="3908571" cy="10156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6000" b="0" i="0" u="none" strike="noStrike" kern="1200" cap="none" spc="0" normalizeH="0" baseline="0" noProof="0" dirty="0">
                <a:ln>
                  <a:noFill/>
                </a:ln>
                <a:solidFill>
                  <a:schemeClr val="accent1">
                    <a:lumMod val="50000"/>
                  </a:schemeClr>
                </a:solidFill>
                <a:effectLst/>
                <a:uLnTx/>
                <a:uFillTx/>
                <a:latin typeface="+mn-lt"/>
                <a:ea typeface="+mn-ea"/>
                <a:cs typeface="+mn-cs"/>
              </a:rPr>
              <a:t>WELCOME!</a:t>
            </a:r>
            <a:endParaRPr kumimoji="0" lang="en-US" sz="1800" b="0" i="0" u="none" strike="noStrike" kern="1200" cap="none" spc="0" normalizeH="0" baseline="0" noProof="0" dirty="0">
              <a:ln>
                <a:noFill/>
              </a:ln>
              <a:solidFill>
                <a:schemeClr val="tx1"/>
              </a:solidFill>
              <a:effectLst/>
              <a:uLnTx/>
              <a:uFillTx/>
              <a:latin typeface="+mn-lt"/>
              <a:ea typeface="+mn-ea"/>
              <a:cs typeface="+mn-cs"/>
            </a:endParaRPr>
          </a:p>
        </p:txBody>
      </p:sp>
      <p:sp>
        <p:nvSpPr>
          <p:cNvPr id="7" name="Rectangle 6">
            <a:extLst>
              <a:ext uri="{FF2B5EF4-FFF2-40B4-BE49-F238E27FC236}">
                <a16:creationId xmlns:a16="http://schemas.microsoft.com/office/drawing/2014/main" id="{A0175800-1188-46F2-BEC3-F872D70031EC}"/>
              </a:ext>
            </a:extLst>
          </p:cNvPr>
          <p:cNvSpPr/>
          <p:nvPr/>
        </p:nvSpPr>
        <p:spPr>
          <a:xfrm>
            <a:off x="838199" y="201336"/>
            <a:ext cx="10515600" cy="91440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600" dirty="0">
                <a:solidFill>
                  <a:srgbClr val="FFFFFF"/>
                </a:solidFill>
              </a:rPr>
              <a:t>Sexual Harassment Prevention Training for Supervisors</a:t>
            </a:r>
          </a:p>
          <a:p>
            <a:pPr algn="ctr"/>
            <a:endParaRPr lang="en-US" dirty="0"/>
          </a:p>
        </p:txBody>
      </p:sp>
      <p:sp>
        <p:nvSpPr>
          <p:cNvPr id="8" name="Slide Number Placeholder 7">
            <a:extLst>
              <a:ext uri="{FF2B5EF4-FFF2-40B4-BE49-F238E27FC236}">
                <a16:creationId xmlns:a16="http://schemas.microsoft.com/office/drawing/2014/main" id="{848A368C-E846-4D0E-9267-4DB457635958}"/>
              </a:ext>
            </a:extLst>
          </p:cNvPr>
          <p:cNvSpPr>
            <a:spLocks noGrp="1"/>
          </p:cNvSpPr>
          <p:nvPr>
            <p:ph type="sldNum" sz="quarter" idx="12"/>
          </p:nvPr>
        </p:nvSpPr>
        <p:spPr/>
        <p:txBody>
          <a:bodyPr/>
          <a:lstStyle/>
          <a:p>
            <a:fld id="{7D625B40-28DA-43CD-A97E-EA3E1B04B7D2}" type="slidenum">
              <a:rPr lang="en-US" smtClean="0"/>
              <a:t>2</a:t>
            </a:fld>
            <a:endParaRPr lang="en-US" dirty="0"/>
          </a:p>
        </p:txBody>
      </p:sp>
    </p:spTree>
    <p:extLst>
      <p:ext uri="{BB962C8B-B14F-4D97-AF65-F5344CB8AC3E}">
        <p14:creationId xmlns:p14="http://schemas.microsoft.com/office/powerpoint/2010/main" val="19125163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650C8788-BD97-445D-BF3C-62C44285B28C}"/>
              </a:ext>
            </a:extLst>
          </p:cNvPr>
          <p:cNvSpPr>
            <a:spLocks noGrp="1"/>
          </p:cNvSpPr>
          <p:nvPr>
            <p:ph type="sldNum" sz="quarter" idx="12"/>
          </p:nvPr>
        </p:nvSpPr>
        <p:spPr/>
        <p:txBody>
          <a:bodyPr/>
          <a:lstStyle/>
          <a:p>
            <a:fld id="{7D625B40-28DA-43CD-A97E-EA3E1B04B7D2}" type="slidenum">
              <a:rPr lang="en-US" smtClean="0"/>
              <a:t>20</a:t>
            </a:fld>
            <a:endParaRPr lang="en-US" dirty="0"/>
          </a:p>
        </p:txBody>
      </p:sp>
    </p:spTree>
    <p:extLst>
      <p:ext uri="{BB962C8B-B14F-4D97-AF65-F5344CB8AC3E}">
        <p14:creationId xmlns:p14="http://schemas.microsoft.com/office/powerpoint/2010/main" val="20113468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Retaliation</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822713"/>
            <a:ext cx="10515600" cy="3354250"/>
          </a:xfrm>
        </p:spPr>
        <p:txBody>
          <a:bodyPr>
            <a:normAutofit/>
          </a:bodyPr>
          <a:lstStyle/>
          <a:p>
            <a:pPr marL="0" indent="0">
              <a:buNone/>
            </a:pPr>
            <a:r>
              <a:rPr lang="en-US" dirty="0"/>
              <a:t>Retaliation is an adverse action taken against an employee because he or she complained of harassment or discrimination or participated in an investigation.</a:t>
            </a:r>
          </a:p>
          <a:p>
            <a:pPr marL="0" indent="0">
              <a:buNone/>
            </a:pPr>
            <a:r>
              <a:rPr lang="en-US" dirty="0"/>
              <a:t>Adverse action includes demotion, discipline, termination, salary reduction, negative performance appraisal, change in job duties or shift assignment. </a:t>
            </a:r>
          </a:p>
          <a:p>
            <a:pPr marL="0" indent="0">
              <a:buNone/>
            </a:pPr>
            <a:endParaRPr lang="en-US" dirty="0"/>
          </a:p>
        </p:txBody>
      </p:sp>
      <p:sp>
        <p:nvSpPr>
          <p:cNvPr id="5" name="Slide Number Placeholder 4">
            <a:extLst>
              <a:ext uri="{FF2B5EF4-FFF2-40B4-BE49-F238E27FC236}">
                <a16:creationId xmlns:a16="http://schemas.microsoft.com/office/drawing/2014/main" id="{AC549CC8-CF23-4411-AA22-32AC9365C018}"/>
              </a:ext>
            </a:extLst>
          </p:cNvPr>
          <p:cNvSpPr>
            <a:spLocks noGrp="1"/>
          </p:cNvSpPr>
          <p:nvPr>
            <p:ph type="sldNum" sz="quarter" idx="12"/>
          </p:nvPr>
        </p:nvSpPr>
        <p:spPr/>
        <p:txBody>
          <a:bodyPr/>
          <a:lstStyle/>
          <a:p>
            <a:fld id="{7D625B40-28DA-43CD-A97E-EA3E1B04B7D2}" type="slidenum">
              <a:rPr lang="en-US" smtClean="0"/>
              <a:t>21</a:t>
            </a:fld>
            <a:endParaRPr lang="en-US" dirty="0"/>
          </a:p>
        </p:txBody>
      </p:sp>
    </p:spTree>
    <p:extLst>
      <p:ext uri="{BB962C8B-B14F-4D97-AF65-F5344CB8AC3E}">
        <p14:creationId xmlns:p14="http://schemas.microsoft.com/office/powerpoint/2010/main" val="30034552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Retaliation (cont.)</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822713"/>
            <a:ext cx="10515600" cy="3354250"/>
          </a:xfrm>
        </p:spPr>
        <p:txBody>
          <a:bodyPr>
            <a:normAutofit/>
          </a:bodyPr>
          <a:lstStyle/>
          <a:p>
            <a:pPr marL="0" indent="0">
              <a:buNone/>
            </a:pPr>
            <a:r>
              <a:rPr lang="en-US" dirty="0"/>
              <a:t>Anti-discrimination laws prohibit employers from taking adverse action against employees for asserting their rights.</a:t>
            </a:r>
          </a:p>
          <a:p>
            <a:pPr marL="0" indent="0">
              <a:buNone/>
            </a:pPr>
            <a:r>
              <a:rPr lang="en-US" dirty="0"/>
              <a:t>When an employee complains of sexual harassment to you or to others in this company or to a government agency, you must not take any action that the employee may view as punishment or retaliation for filing the complaint.</a:t>
            </a:r>
          </a:p>
          <a:p>
            <a:pPr marL="0" indent="0">
              <a:buNone/>
            </a:pPr>
            <a:endParaRPr lang="en-US" dirty="0"/>
          </a:p>
        </p:txBody>
      </p:sp>
      <p:sp>
        <p:nvSpPr>
          <p:cNvPr id="5" name="Slide Number Placeholder 4">
            <a:extLst>
              <a:ext uri="{FF2B5EF4-FFF2-40B4-BE49-F238E27FC236}">
                <a16:creationId xmlns:a16="http://schemas.microsoft.com/office/drawing/2014/main" id="{AC549CC8-CF23-4411-AA22-32AC9365C018}"/>
              </a:ext>
            </a:extLst>
          </p:cNvPr>
          <p:cNvSpPr>
            <a:spLocks noGrp="1"/>
          </p:cNvSpPr>
          <p:nvPr>
            <p:ph type="sldNum" sz="quarter" idx="12"/>
          </p:nvPr>
        </p:nvSpPr>
        <p:spPr/>
        <p:txBody>
          <a:bodyPr/>
          <a:lstStyle/>
          <a:p>
            <a:fld id="{7D625B40-28DA-43CD-A97E-EA3E1B04B7D2}" type="slidenum">
              <a:rPr lang="en-US" smtClean="0"/>
              <a:t>22</a:t>
            </a:fld>
            <a:endParaRPr lang="en-US" dirty="0"/>
          </a:p>
        </p:txBody>
      </p:sp>
    </p:spTree>
    <p:extLst>
      <p:ext uri="{BB962C8B-B14F-4D97-AF65-F5344CB8AC3E}">
        <p14:creationId xmlns:p14="http://schemas.microsoft.com/office/powerpoint/2010/main" val="25155111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Retaliation (cont.)</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440158"/>
            <a:ext cx="10515600" cy="3354250"/>
          </a:xfrm>
        </p:spPr>
        <p:txBody>
          <a:bodyPr>
            <a:normAutofit lnSpcReduction="10000"/>
          </a:bodyPr>
          <a:lstStyle/>
          <a:p>
            <a:pPr marL="0" indent="0">
              <a:buNone/>
            </a:pPr>
            <a:r>
              <a:rPr lang="en-US" dirty="0"/>
              <a:t>To succeed in a retaliation claim, an employee must prove the following:</a:t>
            </a:r>
          </a:p>
          <a:p>
            <a:pPr marL="0" indent="0">
              <a:buNone/>
            </a:pPr>
            <a:endParaRPr lang="en-US" dirty="0"/>
          </a:p>
          <a:p>
            <a:pPr lvl="1"/>
            <a:r>
              <a:rPr lang="en-US" sz="2800" dirty="0"/>
              <a:t>That he or she engaged in a protected activity, such as complaining of sexual harassment.</a:t>
            </a:r>
          </a:p>
          <a:p>
            <a:pPr lvl="1"/>
            <a:r>
              <a:rPr lang="en-US" sz="2800" dirty="0"/>
              <a:t>That he or she suffered an adverse employment action, such as demotion or termination.</a:t>
            </a:r>
          </a:p>
          <a:p>
            <a:pPr lvl="1"/>
            <a:r>
              <a:rPr lang="en-US" sz="2800" dirty="0"/>
              <a:t>That the protected activity and adverse action are linked.</a:t>
            </a:r>
          </a:p>
          <a:p>
            <a:pPr marL="0" indent="0">
              <a:buNone/>
            </a:pPr>
            <a:endParaRPr lang="en-US" dirty="0"/>
          </a:p>
        </p:txBody>
      </p:sp>
      <p:sp>
        <p:nvSpPr>
          <p:cNvPr id="5" name="Slide Number Placeholder 4">
            <a:extLst>
              <a:ext uri="{FF2B5EF4-FFF2-40B4-BE49-F238E27FC236}">
                <a16:creationId xmlns:a16="http://schemas.microsoft.com/office/drawing/2014/main" id="{AC549CC8-CF23-4411-AA22-32AC9365C018}"/>
              </a:ext>
            </a:extLst>
          </p:cNvPr>
          <p:cNvSpPr>
            <a:spLocks noGrp="1"/>
          </p:cNvSpPr>
          <p:nvPr>
            <p:ph type="sldNum" sz="quarter" idx="12"/>
          </p:nvPr>
        </p:nvSpPr>
        <p:spPr/>
        <p:txBody>
          <a:bodyPr/>
          <a:lstStyle/>
          <a:p>
            <a:fld id="{7D625B40-28DA-43CD-A97E-EA3E1B04B7D2}" type="slidenum">
              <a:rPr lang="en-US" smtClean="0"/>
              <a:t>23</a:t>
            </a:fld>
            <a:endParaRPr lang="en-US" dirty="0"/>
          </a:p>
        </p:txBody>
      </p:sp>
    </p:spTree>
    <p:extLst>
      <p:ext uri="{BB962C8B-B14F-4D97-AF65-F5344CB8AC3E}">
        <p14:creationId xmlns:p14="http://schemas.microsoft.com/office/powerpoint/2010/main" val="19374948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Retaliation (cont.)</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524133"/>
            <a:ext cx="10515600" cy="3354250"/>
          </a:xfrm>
        </p:spPr>
        <p:txBody>
          <a:bodyPr>
            <a:normAutofit lnSpcReduction="10000"/>
          </a:bodyPr>
          <a:lstStyle/>
          <a:p>
            <a:pPr marL="0" indent="0">
              <a:buNone/>
            </a:pPr>
            <a:r>
              <a:rPr lang="en-US" dirty="0"/>
              <a:t>To avoid charges of retaliation:</a:t>
            </a:r>
          </a:p>
          <a:p>
            <a:pPr marL="0" indent="0">
              <a:buNone/>
            </a:pPr>
            <a:endParaRPr lang="en-US" dirty="0"/>
          </a:p>
          <a:p>
            <a:pPr lvl="1"/>
            <a:r>
              <a:rPr lang="en-US" sz="2800" dirty="0"/>
              <a:t>Document the reason for any adverse employment against an employee. Make sure that the documentation shows no discriminatory reason for the adverse action.</a:t>
            </a:r>
          </a:p>
          <a:p>
            <a:pPr lvl="1"/>
            <a:r>
              <a:rPr lang="en-US" sz="2800" dirty="0"/>
              <a:t>Do not take any adverse action against an employee who has complained of sexual harassment without discussing with and obtaining approval from HR. </a:t>
            </a:r>
          </a:p>
          <a:p>
            <a:pPr marL="0" indent="0">
              <a:buNone/>
            </a:pPr>
            <a:endParaRPr lang="en-US" dirty="0"/>
          </a:p>
        </p:txBody>
      </p:sp>
      <p:sp>
        <p:nvSpPr>
          <p:cNvPr id="5" name="Slide Number Placeholder 4">
            <a:extLst>
              <a:ext uri="{FF2B5EF4-FFF2-40B4-BE49-F238E27FC236}">
                <a16:creationId xmlns:a16="http://schemas.microsoft.com/office/drawing/2014/main" id="{AC549CC8-CF23-4411-AA22-32AC9365C018}"/>
              </a:ext>
            </a:extLst>
          </p:cNvPr>
          <p:cNvSpPr>
            <a:spLocks noGrp="1"/>
          </p:cNvSpPr>
          <p:nvPr>
            <p:ph type="sldNum" sz="quarter" idx="12"/>
          </p:nvPr>
        </p:nvSpPr>
        <p:spPr/>
        <p:txBody>
          <a:bodyPr/>
          <a:lstStyle/>
          <a:p>
            <a:fld id="{7D625B40-28DA-43CD-A97E-EA3E1B04B7D2}" type="slidenum">
              <a:rPr lang="en-US" smtClean="0"/>
              <a:t>24</a:t>
            </a:fld>
            <a:endParaRPr lang="en-US" dirty="0"/>
          </a:p>
        </p:txBody>
      </p:sp>
    </p:spTree>
    <p:extLst>
      <p:ext uri="{BB962C8B-B14F-4D97-AF65-F5344CB8AC3E}">
        <p14:creationId xmlns:p14="http://schemas.microsoft.com/office/powerpoint/2010/main" val="21693728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650C8788-BD97-445D-BF3C-62C44285B28C}"/>
              </a:ext>
            </a:extLst>
          </p:cNvPr>
          <p:cNvSpPr>
            <a:spLocks noGrp="1"/>
          </p:cNvSpPr>
          <p:nvPr>
            <p:ph type="sldNum" sz="quarter" idx="12"/>
          </p:nvPr>
        </p:nvSpPr>
        <p:spPr/>
        <p:txBody>
          <a:bodyPr/>
          <a:lstStyle/>
          <a:p>
            <a:fld id="{7D625B40-28DA-43CD-A97E-EA3E1B04B7D2}" type="slidenum">
              <a:rPr lang="en-US" smtClean="0"/>
              <a:t>25</a:t>
            </a:fld>
            <a:endParaRPr lang="en-US" dirty="0"/>
          </a:p>
        </p:txBody>
      </p:sp>
    </p:spTree>
    <p:extLst>
      <p:ext uri="{BB962C8B-B14F-4D97-AF65-F5344CB8AC3E}">
        <p14:creationId xmlns:p14="http://schemas.microsoft.com/office/powerpoint/2010/main" val="7388499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Your Responsibilities as Supervisors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822713"/>
            <a:ext cx="10515600" cy="3354250"/>
          </a:xfrm>
        </p:spPr>
        <p:txBody>
          <a:bodyPr>
            <a:normAutofit/>
          </a:bodyPr>
          <a:lstStyle/>
          <a:p>
            <a:pPr marL="0" indent="0">
              <a:buNone/>
            </a:pPr>
            <a:r>
              <a:rPr lang="en-US" dirty="0"/>
              <a:t>Know and comply with our policy and procedures.</a:t>
            </a:r>
          </a:p>
          <a:p>
            <a:pPr marL="0" indent="0">
              <a:buNone/>
            </a:pPr>
            <a:endParaRPr lang="en-US" dirty="0"/>
          </a:p>
          <a:p>
            <a:pPr marL="0" indent="0">
              <a:buNone/>
            </a:pPr>
            <a:r>
              <a:rPr lang="en-US" dirty="0"/>
              <a:t>Immediately report to human resources any complaint that you receive from your employees or incidents that you witness involving other supervisors or employees.</a:t>
            </a:r>
          </a:p>
          <a:p>
            <a:pPr marL="0" indent="0">
              <a:buNone/>
            </a:pPr>
            <a:endParaRPr lang="en-US" dirty="0"/>
          </a:p>
        </p:txBody>
      </p:sp>
      <p:sp>
        <p:nvSpPr>
          <p:cNvPr id="5" name="Slide Number Placeholder 4">
            <a:extLst>
              <a:ext uri="{FF2B5EF4-FFF2-40B4-BE49-F238E27FC236}">
                <a16:creationId xmlns:a16="http://schemas.microsoft.com/office/drawing/2014/main" id="{AC549CC8-CF23-4411-AA22-32AC9365C018}"/>
              </a:ext>
            </a:extLst>
          </p:cNvPr>
          <p:cNvSpPr>
            <a:spLocks noGrp="1"/>
          </p:cNvSpPr>
          <p:nvPr>
            <p:ph type="sldNum" sz="quarter" idx="12"/>
          </p:nvPr>
        </p:nvSpPr>
        <p:spPr/>
        <p:txBody>
          <a:bodyPr/>
          <a:lstStyle/>
          <a:p>
            <a:fld id="{7D625B40-28DA-43CD-A97E-EA3E1B04B7D2}" type="slidenum">
              <a:rPr lang="en-US" smtClean="0"/>
              <a:t>26</a:t>
            </a:fld>
            <a:endParaRPr lang="en-US" dirty="0"/>
          </a:p>
        </p:txBody>
      </p:sp>
    </p:spTree>
    <p:extLst>
      <p:ext uri="{BB962C8B-B14F-4D97-AF65-F5344CB8AC3E}">
        <p14:creationId xmlns:p14="http://schemas.microsoft.com/office/powerpoint/2010/main" val="36108010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Your Responsibilities as Supervisors (cont.)</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822713"/>
            <a:ext cx="10515600" cy="3354250"/>
          </a:xfrm>
        </p:spPr>
        <p:txBody>
          <a:bodyPr>
            <a:normAutofit/>
          </a:bodyPr>
          <a:lstStyle/>
          <a:p>
            <a:pPr marL="0" indent="0">
              <a:buNone/>
            </a:pPr>
            <a:r>
              <a:rPr lang="en-US" dirty="0"/>
              <a:t>When handling sexual harassment complaints from your employees:</a:t>
            </a:r>
          </a:p>
          <a:p>
            <a:pPr lvl="1"/>
            <a:r>
              <a:rPr lang="en-US" sz="2800" dirty="0"/>
              <a:t>Demonstrate your willingness to hear and objectively discuss complaints.</a:t>
            </a:r>
          </a:p>
          <a:p>
            <a:pPr lvl="1"/>
            <a:r>
              <a:rPr lang="en-US" sz="2800" dirty="0"/>
              <a:t>Inform the employee that you must report all complaints to HR. </a:t>
            </a:r>
          </a:p>
          <a:p>
            <a:pPr lvl="1"/>
            <a:r>
              <a:rPr lang="en-US" sz="2800" dirty="0"/>
              <a:t>Tell the employee that confidentiality will be respected as much as possible but cannot be ensured in order to investigate fully and properly.</a:t>
            </a:r>
          </a:p>
          <a:p>
            <a:pPr marL="0" indent="0">
              <a:buNone/>
            </a:pPr>
            <a:endParaRPr lang="en-US" dirty="0"/>
          </a:p>
        </p:txBody>
      </p:sp>
      <p:sp>
        <p:nvSpPr>
          <p:cNvPr id="5" name="Slide Number Placeholder 4">
            <a:extLst>
              <a:ext uri="{FF2B5EF4-FFF2-40B4-BE49-F238E27FC236}">
                <a16:creationId xmlns:a16="http://schemas.microsoft.com/office/drawing/2014/main" id="{AC549CC8-CF23-4411-AA22-32AC9365C018}"/>
              </a:ext>
            </a:extLst>
          </p:cNvPr>
          <p:cNvSpPr>
            <a:spLocks noGrp="1"/>
          </p:cNvSpPr>
          <p:nvPr>
            <p:ph type="sldNum" sz="quarter" idx="12"/>
          </p:nvPr>
        </p:nvSpPr>
        <p:spPr/>
        <p:txBody>
          <a:bodyPr/>
          <a:lstStyle/>
          <a:p>
            <a:fld id="{7D625B40-28DA-43CD-A97E-EA3E1B04B7D2}" type="slidenum">
              <a:rPr lang="en-US" smtClean="0"/>
              <a:t>27</a:t>
            </a:fld>
            <a:endParaRPr lang="en-US" dirty="0"/>
          </a:p>
        </p:txBody>
      </p:sp>
    </p:spTree>
    <p:extLst>
      <p:ext uri="{BB962C8B-B14F-4D97-AF65-F5344CB8AC3E}">
        <p14:creationId xmlns:p14="http://schemas.microsoft.com/office/powerpoint/2010/main" val="6589452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Your Responsibilities as Supervisors (cont.)</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822713"/>
            <a:ext cx="10515600" cy="3354250"/>
          </a:xfrm>
        </p:spPr>
        <p:txBody>
          <a:bodyPr>
            <a:normAutofit/>
          </a:bodyPr>
          <a:lstStyle/>
          <a:p>
            <a:pPr marL="0" indent="0">
              <a:buNone/>
            </a:pPr>
            <a:r>
              <a:rPr lang="en-US" dirty="0"/>
              <a:t>Do not object if an employee prefers to or actually does bypass the standard chain of command.</a:t>
            </a:r>
          </a:p>
          <a:p>
            <a:pPr marL="0" indent="0">
              <a:buNone/>
            </a:pPr>
            <a:r>
              <a:rPr lang="en-US" dirty="0"/>
              <a:t>Do not engage in retaliation against an employee who complains of sexual harassment or participates in an investigation.</a:t>
            </a:r>
          </a:p>
          <a:p>
            <a:pPr marL="0" indent="0">
              <a:buNone/>
            </a:pPr>
            <a:r>
              <a:rPr lang="en-US" dirty="0"/>
              <a:t>Be available for interviews and provide as much information as possible. </a:t>
            </a:r>
          </a:p>
          <a:p>
            <a:pPr marL="0" indent="0">
              <a:buNone/>
            </a:pPr>
            <a:r>
              <a:rPr lang="en-US" dirty="0"/>
              <a:t>Allow employees to be available for interviews.</a:t>
            </a:r>
          </a:p>
          <a:p>
            <a:pPr marL="0" indent="0">
              <a:buNone/>
            </a:pPr>
            <a:endParaRPr lang="en-US" dirty="0"/>
          </a:p>
        </p:txBody>
      </p:sp>
      <p:sp>
        <p:nvSpPr>
          <p:cNvPr id="5" name="Slide Number Placeholder 4">
            <a:extLst>
              <a:ext uri="{FF2B5EF4-FFF2-40B4-BE49-F238E27FC236}">
                <a16:creationId xmlns:a16="http://schemas.microsoft.com/office/drawing/2014/main" id="{AC549CC8-CF23-4411-AA22-32AC9365C018}"/>
              </a:ext>
            </a:extLst>
          </p:cNvPr>
          <p:cNvSpPr>
            <a:spLocks noGrp="1"/>
          </p:cNvSpPr>
          <p:nvPr>
            <p:ph type="sldNum" sz="quarter" idx="12"/>
          </p:nvPr>
        </p:nvSpPr>
        <p:spPr/>
        <p:txBody>
          <a:bodyPr/>
          <a:lstStyle/>
          <a:p>
            <a:fld id="{7D625B40-28DA-43CD-A97E-EA3E1B04B7D2}" type="slidenum">
              <a:rPr lang="en-US" smtClean="0"/>
              <a:t>28</a:t>
            </a:fld>
            <a:endParaRPr lang="en-US" dirty="0"/>
          </a:p>
        </p:txBody>
      </p:sp>
    </p:spTree>
    <p:extLst>
      <p:ext uri="{BB962C8B-B14F-4D97-AF65-F5344CB8AC3E}">
        <p14:creationId xmlns:p14="http://schemas.microsoft.com/office/powerpoint/2010/main" val="27968729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Your Responsibilities as Supervisors (cont.)</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822713"/>
            <a:ext cx="10515600" cy="3354250"/>
          </a:xfrm>
        </p:spPr>
        <p:txBody>
          <a:bodyPr>
            <a:normAutofit/>
          </a:bodyPr>
          <a:lstStyle/>
          <a:p>
            <a:pPr marL="0" indent="0">
              <a:buNone/>
            </a:pPr>
            <a:r>
              <a:rPr lang="en-US" dirty="0"/>
              <a:t>Once an investigation has been completed, if disciplinary action is to be taken, work with human resources to make sure that:</a:t>
            </a:r>
          </a:p>
          <a:p>
            <a:pPr marL="0" indent="0">
              <a:buNone/>
            </a:pPr>
            <a:endParaRPr lang="en-US" dirty="0"/>
          </a:p>
          <a:p>
            <a:pPr lvl="1"/>
            <a:r>
              <a:rPr lang="en-US" sz="2800" dirty="0"/>
              <a:t>The victim is not adversely affected.</a:t>
            </a:r>
          </a:p>
          <a:p>
            <a:pPr lvl="1"/>
            <a:r>
              <a:rPr lang="en-US" sz="2800" dirty="0"/>
              <a:t>The sexual harassment stops and does not recur.</a:t>
            </a:r>
          </a:p>
          <a:p>
            <a:pPr marL="0" indent="0">
              <a:buNone/>
            </a:pPr>
            <a:endParaRPr lang="en-US" dirty="0"/>
          </a:p>
        </p:txBody>
      </p:sp>
      <p:sp>
        <p:nvSpPr>
          <p:cNvPr id="5" name="Slide Number Placeholder 4">
            <a:extLst>
              <a:ext uri="{FF2B5EF4-FFF2-40B4-BE49-F238E27FC236}">
                <a16:creationId xmlns:a16="http://schemas.microsoft.com/office/drawing/2014/main" id="{AC549CC8-CF23-4411-AA22-32AC9365C018}"/>
              </a:ext>
            </a:extLst>
          </p:cNvPr>
          <p:cNvSpPr>
            <a:spLocks noGrp="1"/>
          </p:cNvSpPr>
          <p:nvPr>
            <p:ph type="sldNum" sz="quarter" idx="12"/>
          </p:nvPr>
        </p:nvSpPr>
        <p:spPr/>
        <p:txBody>
          <a:bodyPr/>
          <a:lstStyle/>
          <a:p>
            <a:fld id="{7D625B40-28DA-43CD-A97E-EA3E1B04B7D2}" type="slidenum">
              <a:rPr lang="en-US" smtClean="0"/>
              <a:t>29</a:t>
            </a:fld>
            <a:endParaRPr lang="en-US" dirty="0"/>
          </a:p>
        </p:txBody>
      </p:sp>
    </p:spTree>
    <p:extLst>
      <p:ext uri="{BB962C8B-B14F-4D97-AF65-F5344CB8AC3E}">
        <p14:creationId xmlns:p14="http://schemas.microsoft.com/office/powerpoint/2010/main" val="41057543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Introduction</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584173"/>
            <a:ext cx="10515600" cy="3592789"/>
          </a:xfrm>
        </p:spPr>
        <p:txBody>
          <a:bodyPr>
            <a:normAutofit lnSpcReduction="10000"/>
          </a:bodyPr>
          <a:lstStyle/>
          <a:p>
            <a:pPr marL="0" indent="0">
              <a:buNone/>
            </a:pPr>
            <a:r>
              <a:rPr lang="en-US" dirty="0"/>
              <a:t>Sexual harassment training is not required under federal law. However, many states have enacted legislation specifically requiring sexual harassment training. </a:t>
            </a:r>
          </a:p>
          <a:p>
            <a:pPr marL="0" indent="0">
              <a:buNone/>
            </a:pPr>
            <a:r>
              <a:rPr lang="en-US" dirty="0"/>
              <a:t>Even if not required in a state, the Supreme Court’s landmark decisions in the Faragher and </a:t>
            </a:r>
            <a:r>
              <a:rPr lang="en-US" dirty="0" err="1"/>
              <a:t>Ellerth</a:t>
            </a:r>
            <a:r>
              <a:rPr lang="en-US" dirty="0"/>
              <a:t> sexual harassment cases, subsequent court decisions and Equal Employment Opportunity Commission (EEOC) guidelines make it clear that sexual harassment training is essential. </a:t>
            </a:r>
          </a:p>
          <a:p>
            <a:pPr marL="0" indent="0">
              <a:buNone/>
            </a:pPr>
            <a:r>
              <a:rPr lang="en-US" dirty="0"/>
              <a:t>As supervisors on the front line, it is essential that you know how to recognize sexual harassment and how to respond and prevent it. </a:t>
            </a:r>
          </a:p>
        </p:txBody>
      </p:sp>
      <p:sp>
        <p:nvSpPr>
          <p:cNvPr id="5" name="Slide Number Placeholder 4">
            <a:extLst>
              <a:ext uri="{FF2B5EF4-FFF2-40B4-BE49-F238E27FC236}">
                <a16:creationId xmlns:a16="http://schemas.microsoft.com/office/drawing/2014/main" id="{3AC3659C-90BE-4461-8DED-0F4D739B6688}"/>
              </a:ext>
            </a:extLst>
          </p:cNvPr>
          <p:cNvSpPr>
            <a:spLocks noGrp="1"/>
          </p:cNvSpPr>
          <p:nvPr>
            <p:ph type="sldNum" sz="quarter" idx="12"/>
          </p:nvPr>
        </p:nvSpPr>
        <p:spPr/>
        <p:txBody>
          <a:bodyPr/>
          <a:lstStyle/>
          <a:p>
            <a:fld id="{7D625B40-28DA-43CD-A97E-EA3E1B04B7D2}" type="slidenum">
              <a:rPr lang="en-US" smtClean="0"/>
              <a:t>3</a:t>
            </a:fld>
            <a:endParaRPr lang="en-US" dirty="0"/>
          </a:p>
        </p:txBody>
      </p:sp>
    </p:spTree>
    <p:extLst>
      <p:ext uri="{BB962C8B-B14F-4D97-AF65-F5344CB8AC3E}">
        <p14:creationId xmlns:p14="http://schemas.microsoft.com/office/powerpoint/2010/main" val="108910445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650C8788-BD97-445D-BF3C-62C44285B28C}"/>
              </a:ext>
            </a:extLst>
          </p:cNvPr>
          <p:cNvSpPr>
            <a:spLocks noGrp="1"/>
          </p:cNvSpPr>
          <p:nvPr>
            <p:ph type="sldNum" sz="quarter" idx="12"/>
          </p:nvPr>
        </p:nvSpPr>
        <p:spPr/>
        <p:txBody>
          <a:bodyPr/>
          <a:lstStyle/>
          <a:p>
            <a:fld id="{7D625B40-28DA-43CD-A97E-EA3E1B04B7D2}" type="slidenum">
              <a:rPr lang="en-US" smtClean="0"/>
              <a:t>30</a:t>
            </a:fld>
            <a:endParaRPr lang="en-US" dirty="0"/>
          </a:p>
        </p:txBody>
      </p:sp>
    </p:spTree>
    <p:extLst>
      <p:ext uri="{BB962C8B-B14F-4D97-AF65-F5344CB8AC3E}">
        <p14:creationId xmlns:p14="http://schemas.microsoft.com/office/powerpoint/2010/main" val="12059780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Summary</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441165"/>
            <a:ext cx="10515600" cy="3354250"/>
          </a:xfrm>
        </p:spPr>
        <p:txBody>
          <a:bodyPr>
            <a:normAutofit/>
          </a:bodyPr>
          <a:lstStyle/>
          <a:p>
            <a:pPr marL="0" indent="0">
              <a:buNone/>
            </a:pPr>
            <a:r>
              <a:rPr lang="en-US" sz="3200" dirty="0"/>
              <a:t>Sexual harassment is unwelcome sexual advances, requests for sexual favors and other verbal or physical conduct of a sexual nature that affects an individual’s employment, unreasonably interferes with his or her work performance, or creates an intimidating, hostile or offensive work environment.</a:t>
            </a:r>
          </a:p>
          <a:p>
            <a:pPr marL="0" indent="0">
              <a:buNone/>
            </a:pPr>
            <a:endParaRPr lang="en-US" sz="2200" dirty="0"/>
          </a:p>
        </p:txBody>
      </p:sp>
      <p:sp>
        <p:nvSpPr>
          <p:cNvPr id="5" name="Slide Number Placeholder 4">
            <a:extLst>
              <a:ext uri="{FF2B5EF4-FFF2-40B4-BE49-F238E27FC236}">
                <a16:creationId xmlns:a16="http://schemas.microsoft.com/office/drawing/2014/main" id="{AC549CC8-CF23-4411-AA22-32AC9365C018}"/>
              </a:ext>
            </a:extLst>
          </p:cNvPr>
          <p:cNvSpPr>
            <a:spLocks noGrp="1"/>
          </p:cNvSpPr>
          <p:nvPr>
            <p:ph type="sldNum" sz="quarter" idx="12"/>
          </p:nvPr>
        </p:nvSpPr>
        <p:spPr/>
        <p:txBody>
          <a:bodyPr/>
          <a:lstStyle/>
          <a:p>
            <a:fld id="{7D625B40-28DA-43CD-A97E-EA3E1B04B7D2}" type="slidenum">
              <a:rPr lang="en-US" smtClean="0"/>
              <a:t>31</a:t>
            </a:fld>
            <a:endParaRPr lang="en-US" dirty="0"/>
          </a:p>
        </p:txBody>
      </p:sp>
    </p:spTree>
    <p:extLst>
      <p:ext uri="{BB962C8B-B14F-4D97-AF65-F5344CB8AC3E}">
        <p14:creationId xmlns:p14="http://schemas.microsoft.com/office/powerpoint/2010/main" val="37558371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Summary (cont.)</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441165"/>
            <a:ext cx="10515600" cy="3354250"/>
          </a:xfrm>
        </p:spPr>
        <p:txBody>
          <a:bodyPr>
            <a:normAutofit lnSpcReduction="10000"/>
          </a:bodyPr>
          <a:lstStyle/>
          <a:p>
            <a:pPr marL="0" indent="0">
              <a:buNone/>
            </a:pPr>
            <a:r>
              <a:rPr lang="en-US" sz="3200" dirty="0"/>
              <a:t>It is important to prevent sexual harassment in our workplace because it harms us all. </a:t>
            </a:r>
          </a:p>
          <a:p>
            <a:pPr marL="0" indent="0">
              <a:buNone/>
            </a:pPr>
            <a:r>
              <a:rPr lang="en-US" sz="3200" dirty="0"/>
              <a:t>It conflicts with our corporate value that all employees are treated with respect and dignity.</a:t>
            </a:r>
          </a:p>
          <a:p>
            <a:pPr marL="0" indent="0">
              <a:buNone/>
            </a:pPr>
            <a:r>
              <a:rPr lang="en-US" sz="3200" dirty="0"/>
              <a:t>Sexual harassment and retaliating against an employee who complains of sexual harassment are illegal under federal and state laws.</a:t>
            </a:r>
          </a:p>
          <a:p>
            <a:pPr marL="0" indent="0">
              <a:buNone/>
            </a:pPr>
            <a:endParaRPr lang="en-US" sz="2200" dirty="0"/>
          </a:p>
        </p:txBody>
      </p:sp>
      <p:sp>
        <p:nvSpPr>
          <p:cNvPr id="5" name="Slide Number Placeholder 4">
            <a:extLst>
              <a:ext uri="{FF2B5EF4-FFF2-40B4-BE49-F238E27FC236}">
                <a16:creationId xmlns:a16="http://schemas.microsoft.com/office/drawing/2014/main" id="{AC549CC8-CF23-4411-AA22-32AC9365C018}"/>
              </a:ext>
            </a:extLst>
          </p:cNvPr>
          <p:cNvSpPr>
            <a:spLocks noGrp="1"/>
          </p:cNvSpPr>
          <p:nvPr>
            <p:ph type="sldNum" sz="quarter" idx="12"/>
          </p:nvPr>
        </p:nvSpPr>
        <p:spPr/>
        <p:txBody>
          <a:bodyPr/>
          <a:lstStyle/>
          <a:p>
            <a:fld id="{7D625B40-28DA-43CD-A97E-EA3E1B04B7D2}" type="slidenum">
              <a:rPr lang="en-US" smtClean="0"/>
              <a:t>32</a:t>
            </a:fld>
            <a:endParaRPr lang="en-US" dirty="0"/>
          </a:p>
        </p:txBody>
      </p:sp>
    </p:spTree>
    <p:extLst>
      <p:ext uri="{BB962C8B-B14F-4D97-AF65-F5344CB8AC3E}">
        <p14:creationId xmlns:p14="http://schemas.microsoft.com/office/powerpoint/2010/main" val="233935393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Summary (cont.)</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441165"/>
            <a:ext cx="10515600" cy="3354250"/>
          </a:xfrm>
        </p:spPr>
        <p:txBody>
          <a:bodyPr>
            <a:normAutofit/>
          </a:bodyPr>
          <a:lstStyle/>
          <a:p>
            <a:pPr marL="0" indent="0">
              <a:buNone/>
            </a:pPr>
            <a:r>
              <a:rPr lang="en-US" sz="3200" dirty="0"/>
              <a:t>The two forms of sexual harassment are quid pro quo and hostile work environment.</a:t>
            </a:r>
          </a:p>
          <a:p>
            <a:pPr marL="0" indent="0">
              <a:buNone/>
            </a:pPr>
            <a:endParaRPr lang="en-US" sz="3200" dirty="0"/>
          </a:p>
          <a:p>
            <a:pPr marL="0" indent="0">
              <a:buNone/>
            </a:pPr>
            <a:r>
              <a:rPr lang="en-US" sz="3200" dirty="0"/>
              <a:t>Retaliation is taking adverse action against an employee who has complained of sexual harassment. It is just as illegal as sexual harassment and is strictly prohibited in our company.</a:t>
            </a:r>
          </a:p>
          <a:p>
            <a:pPr marL="0" indent="0">
              <a:buNone/>
            </a:pPr>
            <a:endParaRPr lang="en-US" sz="2200" dirty="0"/>
          </a:p>
        </p:txBody>
      </p:sp>
      <p:sp>
        <p:nvSpPr>
          <p:cNvPr id="5" name="Slide Number Placeholder 4">
            <a:extLst>
              <a:ext uri="{FF2B5EF4-FFF2-40B4-BE49-F238E27FC236}">
                <a16:creationId xmlns:a16="http://schemas.microsoft.com/office/drawing/2014/main" id="{AC549CC8-CF23-4411-AA22-32AC9365C018}"/>
              </a:ext>
            </a:extLst>
          </p:cNvPr>
          <p:cNvSpPr>
            <a:spLocks noGrp="1"/>
          </p:cNvSpPr>
          <p:nvPr>
            <p:ph type="sldNum" sz="quarter" idx="12"/>
          </p:nvPr>
        </p:nvSpPr>
        <p:spPr/>
        <p:txBody>
          <a:bodyPr/>
          <a:lstStyle/>
          <a:p>
            <a:fld id="{7D625B40-28DA-43CD-A97E-EA3E1B04B7D2}" type="slidenum">
              <a:rPr lang="en-US" smtClean="0"/>
              <a:t>33</a:t>
            </a:fld>
            <a:endParaRPr lang="en-US" dirty="0"/>
          </a:p>
        </p:txBody>
      </p:sp>
    </p:spTree>
    <p:extLst>
      <p:ext uri="{BB962C8B-B14F-4D97-AF65-F5344CB8AC3E}">
        <p14:creationId xmlns:p14="http://schemas.microsoft.com/office/powerpoint/2010/main" val="30452812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Summary (cont.)</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077278"/>
            <a:ext cx="10515600" cy="4562061"/>
          </a:xfrm>
        </p:spPr>
        <p:txBody>
          <a:bodyPr>
            <a:normAutofit/>
          </a:bodyPr>
          <a:lstStyle/>
          <a:p>
            <a:pPr marL="0" indent="0">
              <a:buNone/>
            </a:pPr>
            <a:r>
              <a:rPr lang="en-US" sz="2600" dirty="0"/>
              <a:t>Your responsibilities as supervisors include:</a:t>
            </a:r>
          </a:p>
          <a:p>
            <a:pPr lvl="1"/>
            <a:r>
              <a:rPr lang="en-US" sz="2600" dirty="0"/>
              <a:t>Complying with our policy and procedures. </a:t>
            </a:r>
          </a:p>
          <a:p>
            <a:pPr lvl="1"/>
            <a:r>
              <a:rPr lang="en-US" sz="2600" dirty="0"/>
              <a:t>Immediately reporting complaints you receive or incidents you witness to HR.</a:t>
            </a:r>
          </a:p>
          <a:p>
            <a:pPr lvl="1"/>
            <a:r>
              <a:rPr lang="en-US" sz="2600" dirty="0"/>
              <a:t>Handling complaints from your employees in accordance with our policy and procedures.</a:t>
            </a:r>
          </a:p>
          <a:p>
            <a:pPr lvl="1"/>
            <a:r>
              <a:rPr lang="en-US" sz="2600" dirty="0"/>
              <a:t>Never retaliating against an employee who complains of sexual harassment. </a:t>
            </a:r>
          </a:p>
          <a:p>
            <a:pPr lvl="1"/>
            <a:r>
              <a:rPr lang="en-US" sz="2600" dirty="0"/>
              <a:t>Assisting with investigations and disciplinary action. </a:t>
            </a:r>
          </a:p>
          <a:p>
            <a:pPr lvl="1"/>
            <a:r>
              <a:rPr lang="en-US" sz="2600" dirty="0"/>
              <a:t>Ensuring that victims are not adversely affected. </a:t>
            </a:r>
          </a:p>
          <a:p>
            <a:pPr lvl="1"/>
            <a:r>
              <a:rPr lang="en-US" sz="2600" dirty="0"/>
              <a:t>Making sure that sexual harassment stops and does not recur.</a:t>
            </a:r>
          </a:p>
          <a:p>
            <a:pPr marL="0" indent="0">
              <a:buNone/>
            </a:pPr>
            <a:endParaRPr lang="en-US" sz="2200" dirty="0"/>
          </a:p>
        </p:txBody>
      </p:sp>
      <p:sp>
        <p:nvSpPr>
          <p:cNvPr id="5" name="Slide Number Placeholder 4">
            <a:extLst>
              <a:ext uri="{FF2B5EF4-FFF2-40B4-BE49-F238E27FC236}">
                <a16:creationId xmlns:a16="http://schemas.microsoft.com/office/drawing/2014/main" id="{AC549CC8-CF23-4411-AA22-32AC9365C018}"/>
              </a:ext>
            </a:extLst>
          </p:cNvPr>
          <p:cNvSpPr>
            <a:spLocks noGrp="1"/>
          </p:cNvSpPr>
          <p:nvPr>
            <p:ph type="sldNum" sz="quarter" idx="12"/>
          </p:nvPr>
        </p:nvSpPr>
        <p:spPr/>
        <p:txBody>
          <a:bodyPr/>
          <a:lstStyle/>
          <a:p>
            <a:fld id="{7D625B40-28DA-43CD-A97E-EA3E1B04B7D2}" type="slidenum">
              <a:rPr lang="en-US" smtClean="0"/>
              <a:t>34</a:t>
            </a:fld>
            <a:endParaRPr lang="en-US" dirty="0"/>
          </a:p>
        </p:txBody>
      </p:sp>
    </p:spTree>
    <p:extLst>
      <p:ext uri="{BB962C8B-B14F-4D97-AF65-F5344CB8AC3E}">
        <p14:creationId xmlns:p14="http://schemas.microsoft.com/office/powerpoint/2010/main" val="378161200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Questions? Comments?</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p:txBody>
          <a:bodyPr/>
          <a:lstStyle/>
          <a:p>
            <a:endParaRPr lang="en-US" dirty="0"/>
          </a:p>
        </p:txBody>
      </p:sp>
      <p:sp>
        <p:nvSpPr>
          <p:cNvPr id="5" name="Slide Number Placeholder 4">
            <a:extLst>
              <a:ext uri="{FF2B5EF4-FFF2-40B4-BE49-F238E27FC236}">
                <a16:creationId xmlns:a16="http://schemas.microsoft.com/office/drawing/2014/main" id="{C361A337-4142-44DE-9088-4FC190B2E529}"/>
              </a:ext>
            </a:extLst>
          </p:cNvPr>
          <p:cNvSpPr>
            <a:spLocks noGrp="1"/>
          </p:cNvSpPr>
          <p:nvPr>
            <p:ph type="sldNum" sz="quarter" idx="12"/>
          </p:nvPr>
        </p:nvSpPr>
        <p:spPr/>
        <p:txBody>
          <a:bodyPr/>
          <a:lstStyle/>
          <a:p>
            <a:fld id="{7D625B40-28DA-43CD-A97E-EA3E1B04B7D2}" type="slidenum">
              <a:rPr lang="en-US" smtClean="0"/>
              <a:t>35</a:t>
            </a:fld>
            <a:endParaRPr lang="en-US" dirty="0"/>
          </a:p>
        </p:txBody>
      </p:sp>
    </p:spTree>
    <p:extLst>
      <p:ext uri="{BB962C8B-B14F-4D97-AF65-F5344CB8AC3E}">
        <p14:creationId xmlns:p14="http://schemas.microsoft.com/office/powerpoint/2010/main" val="29053263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a:solidFill>
                  <a:schemeClr val="bg1"/>
                </a:solidFill>
              </a:rPr>
              <a:t>Training </a:t>
            </a:r>
            <a:r>
              <a:rPr lang="en-US" dirty="0">
                <a:solidFill>
                  <a:schemeClr val="bg1"/>
                </a:solidFill>
              </a:rPr>
              <a:t>Evaluation</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768367"/>
            <a:ext cx="10515600" cy="3408596"/>
          </a:xfrm>
        </p:spPr>
        <p:txBody>
          <a:bodyPr/>
          <a:lstStyle/>
          <a:p>
            <a:pPr marL="0" indent="0">
              <a:buNone/>
            </a:pPr>
            <a:r>
              <a:rPr lang="en-US" sz="2800" dirty="0"/>
              <a:t>Please complete the training evaluation sheet included in the handouts.</a:t>
            </a:r>
          </a:p>
          <a:p>
            <a:pPr marL="0" indent="0">
              <a:buNone/>
            </a:pPr>
            <a:endParaRPr lang="en-US" sz="2800" dirty="0"/>
          </a:p>
          <a:p>
            <a:pPr marL="0" indent="0">
              <a:buNone/>
            </a:pPr>
            <a:r>
              <a:rPr lang="en-US" sz="2800" dirty="0"/>
              <a:t>Thank you for your interest and attention! </a:t>
            </a:r>
          </a:p>
          <a:p>
            <a:endParaRPr lang="en-US" dirty="0"/>
          </a:p>
        </p:txBody>
      </p:sp>
      <p:sp>
        <p:nvSpPr>
          <p:cNvPr id="5" name="Slide Number Placeholder 4">
            <a:extLst>
              <a:ext uri="{FF2B5EF4-FFF2-40B4-BE49-F238E27FC236}">
                <a16:creationId xmlns:a16="http://schemas.microsoft.com/office/drawing/2014/main" id="{3E05E61B-6751-4087-BE1D-7479609A8278}"/>
              </a:ext>
            </a:extLst>
          </p:cNvPr>
          <p:cNvSpPr>
            <a:spLocks noGrp="1"/>
          </p:cNvSpPr>
          <p:nvPr>
            <p:ph type="sldNum" sz="quarter" idx="12"/>
          </p:nvPr>
        </p:nvSpPr>
        <p:spPr/>
        <p:txBody>
          <a:bodyPr/>
          <a:lstStyle/>
          <a:p>
            <a:fld id="{7D625B40-28DA-43CD-A97E-EA3E1B04B7D2}" type="slidenum">
              <a:rPr lang="en-US" smtClean="0"/>
              <a:t>36</a:t>
            </a:fld>
            <a:endParaRPr lang="en-US" dirty="0"/>
          </a:p>
        </p:txBody>
      </p:sp>
    </p:spTree>
    <p:extLst>
      <p:ext uri="{BB962C8B-B14F-4D97-AF65-F5344CB8AC3E}">
        <p14:creationId xmlns:p14="http://schemas.microsoft.com/office/powerpoint/2010/main" val="544528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Agenda</a:t>
            </a:r>
          </a:p>
        </p:txBody>
      </p:sp>
      <p:sp>
        <p:nvSpPr>
          <p:cNvPr id="5" name="Text Placeholder 2">
            <a:extLst>
              <a:ext uri="{FF2B5EF4-FFF2-40B4-BE49-F238E27FC236}">
                <a16:creationId xmlns:a16="http://schemas.microsoft.com/office/drawing/2014/main" id="{793BD4AD-F14B-4D59-B7CA-D49B77561D5E}"/>
              </a:ext>
            </a:extLst>
          </p:cNvPr>
          <p:cNvSpPr txBox="1">
            <a:spLocks noGrp="1"/>
          </p:cNvSpPr>
          <p:nvPr>
            <p:ph idx="1"/>
          </p:nvPr>
        </p:nvSpPr>
        <p:spPr>
          <a:xfrm>
            <a:off x="1073426" y="2227223"/>
            <a:ext cx="9211477" cy="4351338"/>
          </a:xfrm>
          <a:prstGeom prst="rect">
            <a:avLst/>
          </a:prstGeom>
        </p:spPr>
        <p:txBody>
          <a:bodyPr vert="horz">
            <a:normAutofit/>
          </a:bodyPr>
          <a:lstStyle>
            <a:lvl1pPr marL="0" marR="0" indent="0" algn="l" defTabSz="457155" rtl="0" eaLnBrk="1" fontAlgn="auto" latinLnBrk="0" hangingPunct="1">
              <a:lnSpc>
                <a:spcPts val="1780"/>
              </a:lnSpc>
              <a:spcBef>
                <a:spcPts val="0"/>
              </a:spcBef>
              <a:spcAft>
                <a:spcPts val="1200"/>
              </a:spcAft>
              <a:buClrTx/>
              <a:buSzTx/>
              <a:buFont typeface="Arial"/>
              <a:buNone/>
              <a:tabLst/>
              <a:defRPr lang="en-US" sz="1100" b="0" i="0" kern="1200">
                <a:solidFill>
                  <a:schemeClr val="tx1">
                    <a:lumMod val="65000"/>
                    <a:lumOff val="35000"/>
                  </a:schemeClr>
                </a:solidFill>
                <a:effectLst/>
                <a:latin typeface="+mj-lt"/>
                <a:ea typeface="Arial" charset="0"/>
                <a:cs typeface="Arial" charset="0"/>
              </a:defRPr>
            </a:lvl1pPr>
            <a:lvl2pPr marL="741307" indent="-284142" algn="l" defTabSz="455579"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1329" indent="-226997" algn="l" defTabSz="455579"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598493" indent="-226997" algn="l" defTabSz="455579"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5659" indent="-226997" algn="l" defTabSz="455579"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349" indent="-228578" algn="l" defTabSz="457155" rtl="0" eaLnBrk="1" latinLnBrk="0" hangingPunct="1">
              <a:spcBef>
                <a:spcPct val="20000"/>
              </a:spcBef>
              <a:buFont typeface="Arial"/>
              <a:buChar char="•"/>
              <a:defRPr sz="2000" kern="1200">
                <a:solidFill>
                  <a:schemeClr val="tx1"/>
                </a:solidFill>
                <a:latin typeface="+mn-lt"/>
                <a:ea typeface="+mn-ea"/>
                <a:cs typeface="+mn-cs"/>
              </a:defRPr>
            </a:lvl6pPr>
            <a:lvl7pPr marL="2971504" indent="-228578" algn="l" defTabSz="457155" rtl="0" eaLnBrk="1" latinLnBrk="0" hangingPunct="1">
              <a:spcBef>
                <a:spcPct val="20000"/>
              </a:spcBef>
              <a:buFont typeface="Arial"/>
              <a:buChar char="•"/>
              <a:defRPr sz="2000" kern="1200">
                <a:solidFill>
                  <a:schemeClr val="tx1"/>
                </a:solidFill>
                <a:latin typeface="+mn-lt"/>
                <a:ea typeface="+mn-ea"/>
                <a:cs typeface="+mn-cs"/>
              </a:defRPr>
            </a:lvl7pPr>
            <a:lvl8pPr marL="3428658" indent="-228578" algn="l" defTabSz="457155" rtl="0" eaLnBrk="1" latinLnBrk="0" hangingPunct="1">
              <a:spcBef>
                <a:spcPct val="20000"/>
              </a:spcBef>
              <a:buFont typeface="Arial"/>
              <a:buChar char="•"/>
              <a:defRPr sz="2000" kern="1200">
                <a:solidFill>
                  <a:schemeClr val="tx1"/>
                </a:solidFill>
                <a:latin typeface="+mn-lt"/>
                <a:ea typeface="+mn-ea"/>
                <a:cs typeface="+mn-cs"/>
              </a:defRPr>
            </a:lvl8pPr>
            <a:lvl9pPr marL="3885814" indent="-228578" algn="l" defTabSz="457155" rtl="0" eaLnBrk="1" latinLnBrk="0" hangingPunct="1">
              <a:spcBef>
                <a:spcPct val="20000"/>
              </a:spcBef>
              <a:buFont typeface="Arial"/>
              <a:buChar char="•"/>
              <a:defRPr sz="2000" kern="1200">
                <a:solidFill>
                  <a:schemeClr val="tx1"/>
                </a:solidFill>
                <a:latin typeface="+mn-lt"/>
                <a:ea typeface="+mn-ea"/>
                <a:cs typeface="+mn-cs"/>
              </a:defRPr>
            </a:lvl9pPr>
          </a:lstStyle>
          <a:p>
            <a:pPr marL="457200" indent="-457200">
              <a:lnSpc>
                <a:spcPct val="100000"/>
              </a:lnSpc>
              <a:buFont typeface="Arial" panose="020B0604020202020204" pitchFamily="34" charset="0"/>
              <a:buChar char="•"/>
            </a:pPr>
            <a:r>
              <a:rPr lang="en-US" sz="2800" dirty="0">
                <a:solidFill>
                  <a:schemeClr val="tx1"/>
                </a:solidFill>
                <a:latin typeface="+mn-lt"/>
              </a:rPr>
              <a:t>What is sexual harassment?</a:t>
            </a:r>
          </a:p>
          <a:p>
            <a:pPr marL="457200" indent="-457200">
              <a:lnSpc>
                <a:spcPct val="100000"/>
              </a:lnSpc>
              <a:buFont typeface="Arial" panose="020B0604020202020204" pitchFamily="34" charset="0"/>
              <a:buChar char="•"/>
            </a:pPr>
            <a:r>
              <a:rPr lang="en-US" sz="2800" dirty="0">
                <a:solidFill>
                  <a:schemeClr val="tx1"/>
                </a:solidFill>
                <a:latin typeface="+mn-lt"/>
              </a:rPr>
              <a:t>Why it is important to prevent sexual harassment in our workplace?</a:t>
            </a:r>
          </a:p>
          <a:p>
            <a:pPr marL="457200" indent="-457200">
              <a:lnSpc>
                <a:spcPct val="100000"/>
              </a:lnSpc>
              <a:buFont typeface="Arial" panose="020B0604020202020204" pitchFamily="34" charset="0"/>
              <a:buChar char="•"/>
            </a:pPr>
            <a:r>
              <a:rPr lang="en-US" sz="2800" dirty="0">
                <a:solidFill>
                  <a:schemeClr val="tx1"/>
                </a:solidFill>
                <a:latin typeface="+mn-lt"/>
              </a:rPr>
              <a:t>Sexual harassment judgments.</a:t>
            </a:r>
          </a:p>
          <a:p>
            <a:pPr marL="457200" indent="-457200">
              <a:lnSpc>
                <a:spcPct val="100000"/>
              </a:lnSpc>
              <a:buFont typeface="Arial" panose="020B0604020202020204" pitchFamily="34" charset="0"/>
              <a:buChar char="•"/>
            </a:pPr>
            <a:r>
              <a:rPr lang="en-US" sz="2800" dirty="0">
                <a:solidFill>
                  <a:schemeClr val="tx1"/>
                </a:solidFill>
                <a:latin typeface="+mn-lt"/>
              </a:rPr>
              <a:t>Retaliation.</a:t>
            </a:r>
          </a:p>
          <a:p>
            <a:pPr marL="457200" indent="-457200">
              <a:lnSpc>
                <a:spcPct val="100000"/>
              </a:lnSpc>
              <a:buFont typeface="Arial" panose="020B0604020202020204" pitchFamily="34" charset="0"/>
              <a:buChar char="•"/>
            </a:pPr>
            <a:r>
              <a:rPr lang="en-US" sz="2800" dirty="0">
                <a:solidFill>
                  <a:schemeClr val="tx1"/>
                </a:solidFill>
                <a:latin typeface="+mn-lt"/>
              </a:rPr>
              <a:t>Our policy and procedure on sexual harassment.</a:t>
            </a:r>
          </a:p>
          <a:p>
            <a:pPr marL="457200" indent="-457200">
              <a:lnSpc>
                <a:spcPct val="100000"/>
              </a:lnSpc>
              <a:buFont typeface="Arial" panose="020B0604020202020204" pitchFamily="34" charset="0"/>
              <a:buChar char="•"/>
            </a:pPr>
            <a:r>
              <a:rPr lang="en-US" sz="2800" dirty="0">
                <a:solidFill>
                  <a:schemeClr val="tx1"/>
                </a:solidFill>
                <a:latin typeface="+mn-lt"/>
              </a:rPr>
              <a:t>Your responsibilities as supervisors.</a:t>
            </a:r>
          </a:p>
          <a:p>
            <a:endParaRPr lang="en-US" dirty="0"/>
          </a:p>
        </p:txBody>
      </p:sp>
      <p:sp>
        <p:nvSpPr>
          <p:cNvPr id="7" name="Slide Number Placeholder 6">
            <a:extLst>
              <a:ext uri="{FF2B5EF4-FFF2-40B4-BE49-F238E27FC236}">
                <a16:creationId xmlns:a16="http://schemas.microsoft.com/office/drawing/2014/main" id="{1F215928-5EE3-48F1-9DC1-ECC5FE325D43}"/>
              </a:ext>
            </a:extLst>
          </p:cNvPr>
          <p:cNvSpPr>
            <a:spLocks noGrp="1"/>
          </p:cNvSpPr>
          <p:nvPr>
            <p:ph type="sldNum" sz="quarter" idx="12"/>
          </p:nvPr>
        </p:nvSpPr>
        <p:spPr/>
        <p:txBody>
          <a:bodyPr/>
          <a:lstStyle/>
          <a:p>
            <a:fld id="{7D625B40-28DA-43CD-A97E-EA3E1B04B7D2}" type="slidenum">
              <a:rPr lang="en-US" smtClean="0"/>
              <a:t>4</a:t>
            </a:fld>
            <a:endParaRPr lang="en-US" dirty="0"/>
          </a:p>
        </p:txBody>
      </p:sp>
    </p:spTree>
    <p:extLst>
      <p:ext uri="{BB962C8B-B14F-4D97-AF65-F5344CB8AC3E}">
        <p14:creationId xmlns:p14="http://schemas.microsoft.com/office/powerpoint/2010/main" val="13554740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What is Sexual Harassment?</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922103"/>
            <a:ext cx="10515600" cy="3254859"/>
          </a:xfrm>
        </p:spPr>
        <p:txBody>
          <a:bodyPr/>
          <a:lstStyle/>
          <a:p>
            <a:r>
              <a:rPr lang="en-US" dirty="0"/>
              <a:t>Unwelcome sexual advances.</a:t>
            </a:r>
          </a:p>
          <a:p>
            <a:r>
              <a:rPr lang="en-US" dirty="0"/>
              <a:t>Requests for sexual favors.</a:t>
            </a:r>
          </a:p>
          <a:p>
            <a:r>
              <a:rPr lang="en-US" dirty="0"/>
              <a:t>Other verbal, written, electronic or physical conduct of a sexual nature that affects an individual’s employment, unreasonably interferes with his or her work performance, or creates an intimidating, hostile or offensive work environment.</a:t>
            </a:r>
          </a:p>
          <a:p>
            <a:pPr marL="0" indent="0">
              <a:buNone/>
            </a:pPr>
            <a:endParaRPr lang="en-US" dirty="0"/>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5</a:t>
            </a:fld>
            <a:endParaRPr lang="en-US" dirty="0"/>
          </a:p>
        </p:txBody>
      </p:sp>
    </p:spTree>
    <p:extLst>
      <p:ext uri="{BB962C8B-B14F-4D97-AF65-F5344CB8AC3E}">
        <p14:creationId xmlns:p14="http://schemas.microsoft.com/office/powerpoint/2010/main" val="8899953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What is Sexual Harassment? (cont.)</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922103"/>
            <a:ext cx="10515600" cy="3254859"/>
          </a:xfrm>
        </p:spPr>
        <p:txBody>
          <a:bodyPr/>
          <a:lstStyle/>
          <a:p>
            <a:pPr marL="0" indent="0">
              <a:buNone/>
            </a:pPr>
            <a:r>
              <a:rPr lang="en-US" dirty="0"/>
              <a:t>The two forms of sexual harassment are:</a:t>
            </a:r>
          </a:p>
          <a:p>
            <a:endParaRPr lang="en-US" dirty="0"/>
          </a:p>
          <a:p>
            <a:pPr lvl="1"/>
            <a:r>
              <a:rPr lang="en-US" sz="2800" dirty="0"/>
              <a:t>Quid pro quo (Latin for “this for that” or “something for something”).</a:t>
            </a:r>
          </a:p>
          <a:p>
            <a:pPr lvl="1"/>
            <a:endParaRPr lang="en-US" sz="2800" dirty="0"/>
          </a:p>
          <a:p>
            <a:pPr lvl="1"/>
            <a:r>
              <a:rPr lang="en-US" sz="2800" dirty="0"/>
              <a:t>Hostile work environment.</a:t>
            </a:r>
          </a:p>
          <a:p>
            <a:pPr marL="0" indent="0">
              <a:buNone/>
            </a:pPr>
            <a:endParaRPr lang="en-US" dirty="0"/>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6</a:t>
            </a:fld>
            <a:endParaRPr lang="en-US" dirty="0"/>
          </a:p>
        </p:txBody>
      </p:sp>
    </p:spTree>
    <p:extLst>
      <p:ext uri="{BB962C8B-B14F-4D97-AF65-F5344CB8AC3E}">
        <p14:creationId xmlns:p14="http://schemas.microsoft.com/office/powerpoint/2010/main" val="42668092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What is Sexual Harassment? (Quid Pro Quo)</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494721"/>
            <a:ext cx="10515600" cy="3254859"/>
          </a:xfrm>
        </p:spPr>
        <p:txBody>
          <a:bodyPr>
            <a:normAutofit/>
          </a:bodyPr>
          <a:lstStyle/>
          <a:p>
            <a:pPr marL="0" indent="0">
              <a:buNone/>
            </a:pPr>
            <a:r>
              <a:rPr lang="en-US" dirty="0"/>
              <a:t>Quid Pro Quo:</a:t>
            </a:r>
          </a:p>
          <a:p>
            <a:pPr lvl="1"/>
            <a:r>
              <a:rPr lang="en-US" sz="2800" dirty="0"/>
              <a:t>Tangible employment action against the victim.</a:t>
            </a:r>
          </a:p>
          <a:p>
            <a:pPr lvl="1"/>
            <a:r>
              <a:rPr lang="en-US" sz="2800" dirty="0"/>
              <a:t>Involves monetary loss or change in job.</a:t>
            </a:r>
          </a:p>
          <a:p>
            <a:pPr marL="0" indent="0">
              <a:buNone/>
            </a:pPr>
            <a:endParaRPr lang="en-US" dirty="0"/>
          </a:p>
          <a:p>
            <a:pPr marL="0" indent="0">
              <a:buNone/>
            </a:pPr>
            <a:r>
              <a:rPr lang="en-US" dirty="0"/>
              <a:t>Example: Yvette receives a smaller performance-based pay increase than other employees with similar performance because she refused to go on a date with her supervisor, Marcus. </a:t>
            </a:r>
          </a:p>
          <a:p>
            <a:pPr marL="0" indent="0">
              <a:buNone/>
            </a:pPr>
            <a:endParaRPr lang="en-US" dirty="0"/>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7</a:t>
            </a:fld>
            <a:endParaRPr lang="en-US" dirty="0"/>
          </a:p>
        </p:txBody>
      </p:sp>
    </p:spTree>
    <p:extLst>
      <p:ext uri="{BB962C8B-B14F-4D97-AF65-F5344CB8AC3E}">
        <p14:creationId xmlns:p14="http://schemas.microsoft.com/office/powerpoint/2010/main" val="10577006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What is Sexual Harassment? (Hostile Work Environment)</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494721"/>
            <a:ext cx="10515600" cy="3254859"/>
          </a:xfrm>
        </p:spPr>
        <p:txBody>
          <a:bodyPr>
            <a:normAutofit/>
          </a:bodyPr>
          <a:lstStyle/>
          <a:p>
            <a:pPr marL="0" indent="0">
              <a:buNone/>
            </a:pPr>
            <a:r>
              <a:rPr lang="en-US" dirty="0"/>
              <a:t>Hostile Work Environment: </a:t>
            </a:r>
          </a:p>
          <a:p>
            <a:pPr lvl="1"/>
            <a:r>
              <a:rPr lang="en-US" sz="2800" dirty="0"/>
              <a:t>Speech or conduct that is severe and/or pervasive enough to create an abusive or hostile work environment.</a:t>
            </a:r>
          </a:p>
          <a:p>
            <a:pPr marL="0" indent="0">
              <a:buNone/>
            </a:pPr>
            <a:endParaRPr lang="en-US" dirty="0"/>
          </a:p>
          <a:p>
            <a:pPr marL="0" indent="0">
              <a:buNone/>
            </a:pPr>
            <a:r>
              <a:rPr lang="en-US" dirty="0"/>
              <a:t>Example: Max is leering at and intentionally brushing against Vanessa.</a:t>
            </a:r>
          </a:p>
          <a:p>
            <a:pPr marL="0" indent="0">
              <a:buNone/>
            </a:pPr>
            <a:endParaRPr lang="en-US" dirty="0"/>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8</a:t>
            </a:fld>
            <a:endParaRPr lang="en-US" dirty="0"/>
          </a:p>
        </p:txBody>
      </p:sp>
    </p:spTree>
    <p:extLst>
      <p:ext uri="{BB962C8B-B14F-4D97-AF65-F5344CB8AC3E}">
        <p14:creationId xmlns:p14="http://schemas.microsoft.com/office/powerpoint/2010/main" val="39894288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FDA03-F7B5-4BEC-B85C-26D31587E516}"/>
              </a:ext>
            </a:extLst>
          </p:cNvPr>
          <p:cNvSpPr>
            <a:spLocks noGrp="1"/>
          </p:cNvSpPr>
          <p:nvPr>
            <p:ph type="title"/>
          </p:nvPr>
        </p:nvSpPr>
        <p:spPr>
          <a:solidFill>
            <a:schemeClr val="accent1">
              <a:lumMod val="50000"/>
            </a:schemeClr>
          </a:solidFill>
        </p:spPr>
        <p:txBody>
          <a:bodyPr/>
          <a:lstStyle/>
          <a:p>
            <a:r>
              <a:rPr lang="en-US" dirty="0">
                <a:solidFill>
                  <a:schemeClr val="bg1"/>
                </a:solidFill>
              </a:rPr>
              <a:t>What is Sexual Harassment? (Hostile Work Environment)</a:t>
            </a:r>
          </a:p>
        </p:txBody>
      </p:sp>
      <p:sp>
        <p:nvSpPr>
          <p:cNvPr id="3" name="Content Placeholder 2">
            <a:extLst>
              <a:ext uri="{FF2B5EF4-FFF2-40B4-BE49-F238E27FC236}">
                <a16:creationId xmlns:a16="http://schemas.microsoft.com/office/drawing/2014/main" id="{FC9D7620-6DA9-405E-A582-4E42B82963A8}"/>
              </a:ext>
            </a:extLst>
          </p:cNvPr>
          <p:cNvSpPr>
            <a:spLocks noGrp="1"/>
          </p:cNvSpPr>
          <p:nvPr>
            <p:ph idx="1"/>
          </p:nvPr>
        </p:nvSpPr>
        <p:spPr>
          <a:xfrm>
            <a:off x="838200" y="2494721"/>
            <a:ext cx="10515600" cy="3998154"/>
          </a:xfrm>
        </p:spPr>
        <p:txBody>
          <a:bodyPr>
            <a:normAutofit/>
          </a:bodyPr>
          <a:lstStyle/>
          <a:p>
            <a:pPr marL="0" indent="0">
              <a:buNone/>
            </a:pPr>
            <a:r>
              <a:rPr lang="en-US" dirty="0"/>
              <a:t>Hostile Work Environment (cont.)</a:t>
            </a:r>
          </a:p>
          <a:p>
            <a:pPr lvl="1"/>
            <a:r>
              <a:rPr lang="en-US" sz="2800" dirty="0"/>
              <a:t>In addition to speech and/or conduct, hostile work environment covers explicit or suggestive items that are e-mailed, texted, electronically provided or displayed in the workplace that interfere with job performance or that create an abusive or hostile work environment.</a:t>
            </a:r>
          </a:p>
          <a:p>
            <a:pPr marL="0" indent="0">
              <a:buNone/>
            </a:pPr>
            <a:endParaRPr lang="en-US" dirty="0"/>
          </a:p>
          <a:p>
            <a:pPr marL="0" indent="0">
              <a:buNone/>
            </a:pPr>
            <a:r>
              <a:rPr lang="en-US" dirty="0"/>
              <a:t>Example: Maria texts and instant messages her co-workers with sexually explicit jokes and pictures. </a:t>
            </a:r>
          </a:p>
          <a:p>
            <a:pPr marL="0" indent="0">
              <a:buNone/>
            </a:pPr>
            <a:endParaRPr lang="en-US" dirty="0"/>
          </a:p>
        </p:txBody>
      </p:sp>
      <p:sp>
        <p:nvSpPr>
          <p:cNvPr id="5" name="Slide Number Placeholder 4">
            <a:extLst>
              <a:ext uri="{FF2B5EF4-FFF2-40B4-BE49-F238E27FC236}">
                <a16:creationId xmlns:a16="http://schemas.microsoft.com/office/drawing/2014/main" id="{ECCD6632-0577-4787-BEB5-51BB39E4D714}"/>
              </a:ext>
            </a:extLst>
          </p:cNvPr>
          <p:cNvSpPr>
            <a:spLocks noGrp="1"/>
          </p:cNvSpPr>
          <p:nvPr>
            <p:ph type="sldNum" sz="quarter" idx="12"/>
          </p:nvPr>
        </p:nvSpPr>
        <p:spPr/>
        <p:txBody>
          <a:bodyPr/>
          <a:lstStyle/>
          <a:p>
            <a:fld id="{7D625B40-28DA-43CD-A97E-EA3E1B04B7D2}" type="slidenum">
              <a:rPr lang="en-US" smtClean="0"/>
              <a:t>9</a:t>
            </a:fld>
            <a:endParaRPr lang="en-US" dirty="0"/>
          </a:p>
        </p:txBody>
      </p:sp>
    </p:spTree>
    <p:extLst>
      <p:ext uri="{BB962C8B-B14F-4D97-AF65-F5344CB8AC3E}">
        <p14:creationId xmlns:p14="http://schemas.microsoft.com/office/powerpoint/2010/main" val="16036125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379</TotalTime>
  <Words>1672</Words>
  <Application>Microsoft Office PowerPoint</Application>
  <PresentationFormat>Widescreen</PresentationFormat>
  <Paragraphs>216</Paragraphs>
  <Slides>36</Slides>
  <Notes>36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36</vt:i4>
      </vt:variant>
    </vt:vector>
  </HeadingPairs>
  <TitlesOfParts>
    <vt:vector size="40" baseType="lpstr">
      <vt:lpstr>Arial</vt:lpstr>
      <vt:lpstr>Calibri</vt:lpstr>
      <vt:lpstr>Calibri Light</vt:lpstr>
      <vt:lpstr>Office Theme</vt:lpstr>
      <vt:lpstr>Sexual Harassment Prevention Training for Supervisors</vt:lpstr>
      <vt:lpstr>WELCOME!</vt:lpstr>
      <vt:lpstr>Introduction</vt:lpstr>
      <vt:lpstr>Agenda</vt:lpstr>
      <vt:lpstr>What is Sexual Harassment?</vt:lpstr>
      <vt:lpstr>What is Sexual Harassment? (cont.)</vt:lpstr>
      <vt:lpstr>What is Sexual Harassment? (Quid Pro Quo)</vt:lpstr>
      <vt:lpstr>What is Sexual Harassment? (Hostile Work Environment)</vt:lpstr>
      <vt:lpstr>What is Sexual Harassment? (Hostile Work Environment)</vt:lpstr>
      <vt:lpstr>What is Sexual Harassment? (cont.)</vt:lpstr>
      <vt:lpstr>Questions? Comments?</vt:lpstr>
      <vt:lpstr>Why It Is Important to Prevent Sexual Harassment in Our Workplace?</vt:lpstr>
      <vt:lpstr>Why It Is Important to Prevent Sexual Harassment in Our Workplace? (cont.)</vt:lpstr>
      <vt:lpstr>Why It Is Important to Prevent Sexual Harassment in Our Workplace? (cont.)</vt:lpstr>
      <vt:lpstr>Why It Is Important to Prevent Sexual Harassment in Our Workplace? (cont.)</vt:lpstr>
      <vt:lpstr>Questions? Comments?</vt:lpstr>
      <vt:lpstr>Our Policy and Procedure on Sexual Harassment</vt:lpstr>
      <vt:lpstr>Questions? Comments?</vt:lpstr>
      <vt:lpstr>Sexual Harassment Judgments</vt:lpstr>
      <vt:lpstr>Questions? Comments?</vt:lpstr>
      <vt:lpstr>Retaliation</vt:lpstr>
      <vt:lpstr>Retaliation (cont.)</vt:lpstr>
      <vt:lpstr>Retaliation (cont.)</vt:lpstr>
      <vt:lpstr>Retaliation (cont.)</vt:lpstr>
      <vt:lpstr>Questions? Comments?</vt:lpstr>
      <vt:lpstr>Your Responsibilities as Supervisors</vt:lpstr>
      <vt:lpstr>Your Responsibilities as Supervisors (cont.)</vt:lpstr>
      <vt:lpstr>Your Responsibilities as Supervisors (cont.)</vt:lpstr>
      <vt:lpstr>Your Responsibilities as Supervisors (cont.)</vt:lpstr>
      <vt:lpstr>Questions? Comments?</vt:lpstr>
      <vt:lpstr>Summary</vt:lpstr>
      <vt:lpstr>Summary (cont.)</vt:lpstr>
      <vt:lpstr>Summary (cont.)</vt:lpstr>
      <vt:lpstr>Summary (cont.)</vt:lpstr>
      <vt:lpstr>Questions? Comments?</vt:lpstr>
      <vt:lpstr>Training Evaluation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Patton, Erin</dc:creator>
  <cp:lastModifiedBy>Patton, Erin</cp:lastModifiedBy>
  <cp:revision>23</cp:revision>
  <dcterms:created xsi:type="dcterms:W3CDTF">2021-07-28T15:46:48Z</dcterms:created>
  <dcterms:modified xsi:type="dcterms:W3CDTF">2021-09-16T13:07:18Z</dcterms:modified>
</cp:coreProperties>
</file>