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6" r:id="rId2"/>
    <p:sldId id="257" r:id="rId3"/>
    <p:sldId id="258" r:id="rId4"/>
    <p:sldId id="290" r:id="rId5"/>
    <p:sldId id="259" r:id="rId6"/>
    <p:sldId id="260" r:id="rId7"/>
    <p:sldId id="262" r:id="rId8"/>
    <p:sldId id="291" r:id="rId9"/>
    <p:sldId id="263" r:id="rId10"/>
    <p:sldId id="293" r:id="rId11"/>
    <p:sldId id="261" r:id="rId12"/>
    <p:sldId id="294" r:id="rId13"/>
    <p:sldId id="295" r:id="rId14"/>
    <p:sldId id="264" r:id="rId15"/>
    <p:sldId id="286" r:id="rId16"/>
    <p:sldId id="287" r:id="rId17"/>
    <p:sldId id="269" r:id="rId18"/>
    <p:sldId id="296" r:id="rId19"/>
    <p:sldId id="288" r:id="rId20"/>
    <p:sldId id="289" r:id="rId21"/>
    <p:sldId id="270" r:id="rId22"/>
    <p:sldId id="274" r:id="rId23"/>
    <p:sldId id="302" r:id="rId24"/>
    <p:sldId id="303" r:id="rId25"/>
    <p:sldId id="306" r:id="rId26"/>
    <p:sldId id="304" r:id="rId27"/>
    <p:sldId id="307" r:id="rId28"/>
    <p:sldId id="305" r:id="rId29"/>
    <p:sldId id="308" r:id="rId30"/>
    <p:sldId id="309" r:id="rId31"/>
    <p:sldId id="310" r:id="rId32"/>
    <p:sldId id="285"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83" d="100"/>
          <a:sy n="83" d="100"/>
        </p:scale>
        <p:origin x="108" y="4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8/11/2021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“like-me” approach occurs when an organization fills key positions with employees who closely resemble incumbents in categories such as age, education, leadership style, industry experience, career trajectory, race and gender.</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456629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2345462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188845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Calibri" panose="020F0502020204030204" pitchFamily="34" charset="0"/>
              </a:rPr>
              <a:t>When leadership performance and potential are assessed and plotted on the graph, individuals in the upper right quadrant (Box 1) are identified as high-potential candidates for succession, while those in the lower left quadrant (Box 9) may need to be reassigned or removed from the organization.</a:t>
            </a:r>
            <a:r>
              <a:rPr lang="en-US" sz="1800" dirty="0">
                <a:solidFill>
                  <a:srgbClr val="333333"/>
                </a:solidFill>
                <a:effectLst/>
                <a:latin typeface="Arial" panose="020B0604020202020204" pitchFamily="34" charset="0"/>
                <a:ea typeface="Times New Roman" panose="02020603050405020304" pitchFamily="18" charset="0"/>
              </a:rPr>
              <a:t> </a:t>
            </a:r>
          </a:p>
          <a:p>
            <a:endParaRPr lang="en-US" sz="1800" dirty="0">
              <a:solidFill>
                <a:srgbClr val="333333"/>
              </a:solidFill>
              <a:effectLst/>
              <a:latin typeface="Arial" panose="020B060402020202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The boxes on the grid indicate where investment needs to be made to develop future leaders. Those people in box 1 should be ready for top leadership within 6 months to a year; those in boxes 2, 3, or 6 have a longer timeline but can be groomed for eventual movement to box 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readiness chart helps employers to identify key positions, expected vacancy dates and potential candidates for succession.</a:t>
            </a:r>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748231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2891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3117172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284225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29671911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1712667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9737973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5371308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39262233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1538609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presenter: </a:t>
            </a:r>
            <a:r>
              <a:rPr lang="en-US" altLang="en-US" sz="1200" b="0" dirty="0"/>
              <a:t>This sample presentation on succession planning is intended for executives and other managers who are responsible for organizational planning. It is designed to be presented by an individual who is knowledgeable in leadership development and organizational objectives. This is a sample presentation that must be customized to include and match the employer’s own policies and practices.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34259460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31</a:t>
            </a:fld>
            <a:endParaRPr lang="en-US" dirty="0"/>
          </a:p>
        </p:txBody>
      </p:sp>
    </p:spTree>
    <p:extLst>
      <p:ext uri="{BB962C8B-B14F-4D97-AF65-F5344CB8AC3E}">
        <p14:creationId xmlns:p14="http://schemas.microsoft.com/office/powerpoint/2010/main" val="29384125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32</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4170814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3079640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867334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8/11/2021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8/11/2021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lvl1pPr marL="0" indent="0">
              <a:buNone/>
              <a:defRPr/>
            </a:lvl1pPr>
            <a:lvl2pPr>
              <a:defRPr sz="28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8/11/2021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8/11/2021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8/11/2021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8/11/2021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8/11/2021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8/11/2021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8/11/2021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8/11/2021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8/11/2021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icture 5" descr="Flock of geese flying in formation.">
            <a:extLst>
              <a:ext uri="{FF2B5EF4-FFF2-40B4-BE49-F238E27FC236}">
                <a16:creationId xmlns:a16="http://schemas.microsoft.com/office/drawing/2014/main" id="{23301606-DA84-46C1-9B88-890805B4BD25}"/>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40741" y="0"/>
            <a:ext cx="8160026" cy="6875809"/>
          </a:xfrm>
          <a:prstGeom prst="rect">
            <a:avLst/>
          </a:prstGeom>
        </p:spPr>
      </p:pic>
      <p:sp>
        <p:nvSpPr>
          <p:cNvPr id="3" name="Subtitle 2">
            <a:extLst>
              <a:ext uri="{FF2B5EF4-FFF2-40B4-BE49-F238E27FC236}">
                <a16:creationId xmlns:a16="http://schemas.microsoft.com/office/drawing/2014/main" id="{79451EBB-5D3E-4977-AE35-40D81DB67EBF}"/>
              </a:ext>
              <a:ext uri="{C183D7F6-B498-43B3-948B-1728B52AA6E4}">
                <adec:decorative xmlns:adec="http://schemas.microsoft.com/office/drawing/2017/decorative" val="0"/>
              </a:ext>
            </a:extLst>
          </p:cNvPr>
          <p:cNvSpPr>
            <a:spLocks noGrp="1"/>
          </p:cNvSpPr>
          <p:nvPr>
            <p:ph type="title" idx="4294967295"/>
          </p:nvPr>
        </p:nvSpPr>
        <p:spPr>
          <a:xfrm>
            <a:off x="239437" y="664014"/>
            <a:ext cx="3557587" cy="2336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Succession Planning Training for Supervisors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Identifying Legal and Diversity Issues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6"/>
            <a:ext cx="10515600" cy="4259193"/>
          </a:xfrm>
        </p:spPr>
        <p:txBody>
          <a:bodyPr>
            <a:normAutofit/>
          </a:bodyPr>
          <a:lstStyle/>
          <a:p>
            <a:pPr eaLnBrk="1" hangingPunct="1"/>
            <a:r>
              <a:rPr lang="en-US" altLang="en-US" b="1" dirty="0"/>
              <a:t>Step 1: Identifying Legal and Diversity Issues </a:t>
            </a:r>
          </a:p>
          <a:p>
            <a:pPr marL="457200" indent="-457200" eaLnBrk="1" hangingPunct="1">
              <a:buFont typeface="Arial" panose="020B0604020202020204" pitchFamily="34" charset="0"/>
              <a:buChar char="•"/>
            </a:pPr>
            <a:r>
              <a:rPr lang="en-US" altLang="en-US" dirty="0"/>
              <a:t>When positioning employees for succession, avoid “like-me” approaches.</a:t>
            </a:r>
          </a:p>
          <a:p>
            <a:pPr marL="457200" indent="-457200" eaLnBrk="1" hangingPunct="1">
              <a:buFont typeface="Arial" panose="020B0604020202020204" pitchFamily="34" charset="0"/>
              <a:buChar char="•"/>
            </a:pPr>
            <a:r>
              <a:rPr lang="en-US" altLang="en-US" dirty="0"/>
              <a:t>Use assessment tools to reduce biased selection practices.</a:t>
            </a:r>
          </a:p>
          <a:p>
            <a:pPr marL="457200" indent="-457200" eaLnBrk="1" hangingPunct="1">
              <a:buFont typeface="Arial" panose="020B0604020202020204" pitchFamily="34" charset="0"/>
              <a:buChar char="•"/>
            </a:pPr>
            <a:r>
              <a:rPr lang="en-US" altLang="en-US" dirty="0"/>
              <a:t>Train leadership on recognizing hidden biases.</a:t>
            </a:r>
          </a:p>
          <a:p>
            <a:pPr eaLnBrk="1" hangingPunct="1"/>
            <a:endParaRPr lang="en-US" altLang="en-US" dirty="0"/>
          </a:p>
          <a:p>
            <a:pPr eaLnBrk="1" hangingPunct="1"/>
            <a:r>
              <a:rPr lang="en-US" altLang="en-US" dirty="0"/>
              <a:t>Discrimination laws require inclusion of all qualified employees regardless of race, gender or other protected classes.</a:t>
            </a:r>
          </a:p>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402566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dirty="0">
                <a:solidFill>
                  <a:schemeClr val="bg1"/>
                </a:solidFill>
              </a:rPr>
              <a:t>Establishing Present and Future Leadership Roles and Objectives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7"/>
            <a:ext cx="10515600" cy="3916017"/>
          </a:xfrm>
        </p:spPr>
        <p:txBody>
          <a:bodyPr>
            <a:normAutofit lnSpcReduction="10000"/>
          </a:bodyPr>
          <a:lstStyle/>
          <a:p>
            <a:r>
              <a:rPr lang="en-US" b="1" dirty="0"/>
              <a:t>Step 2: Establishing Present and Future Leadership Roles and Objectives </a:t>
            </a:r>
          </a:p>
          <a:p>
            <a:r>
              <a:rPr lang="en-US" dirty="0"/>
              <a:t>Ask questions to assess what tomorrow’s organization and roles may look like: </a:t>
            </a:r>
          </a:p>
          <a:p>
            <a:pPr marL="457200" indent="-457200">
              <a:buFont typeface="Arial" panose="020B0604020202020204" pitchFamily="34" charset="0"/>
              <a:buChar char="•"/>
            </a:pPr>
            <a:r>
              <a:rPr lang="en-US" dirty="0"/>
              <a:t>How will the state of the industry and economy today affect the business operations in the next one to five years?</a:t>
            </a:r>
          </a:p>
          <a:p>
            <a:pPr marL="457200" indent="-457200">
              <a:buFont typeface="Arial" panose="020B0604020202020204" pitchFamily="34" charset="0"/>
              <a:buChar char="•"/>
            </a:pPr>
            <a:r>
              <a:rPr lang="en-US" dirty="0"/>
              <a:t>Which operations are critical to the future of the organization?</a:t>
            </a:r>
          </a:p>
          <a:p>
            <a:pPr marL="457200" indent="-457200">
              <a:buFont typeface="Arial" panose="020B0604020202020204" pitchFamily="34" charset="0"/>
              <a:buChar char="•"/>
            </a:pPr>
            <a:r>
              <a:rPr lang="en-US" dirty="0"/>
              <a:t>Will operations be discontinued or downsized, or will they grow or remain constant?</a:t>
            </a:r>
          </a:p>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dirty="0">
                <a:solidFill>
                  <a:schemeClr val="bg1"/>
                </a:solidFill>
              </a:rPr>
              <a:t>Establishing Present and Future Leadership Roles and Objectives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7"/>
            <a:ext cx="10515600" cy="3916017"/>
          </a:xfrm>
        </p:spPr>
        <p:txBody>
          <a:bodyPr>
            <a:normAutofit/>
          </a:bodyPr>
          <a:lstStyle/>
          <a:p>
            <a:r>
              <a:rPr lang="en-US" b="1" dirty="0"/>
              <a:t>Step 2: Establishing Present and Future Leadership Roles and Objectives (cont.) </a:t>
            </a:r>
          </a:p>
          <a:p>
            <a:pPr marL="1143000" lvl="1" indent="-457200"/>
            <a:r>
              <a:rPr lang="en-US" dirty="0"/>
              <a:t>How will reengineering, process improvement or technology affect the business in the future?</a:t>
            </a:r>
          </a:p>
          <a:p>
            <a:pPr marL="1143000" lvl="1" indent="-457200"/>
            <a:r>
              <a:rPr lang="en-US" dirty="0"/>
              <a:t>What job functions, if any, will be consolidated?</a:t>
            </a:r>
          </a:p>
          <a:p>
            <a:pPr marL="1143000" lvl="1" indent="-457200"/>
            <a:r>
              <a:rPr lang="en-US" dirty="0"/>
              <a:t>Will the projected workload volume increase or decrease?</a:t>
            </a:r>
          </a:p>
          <a:p>
            <a:pPr marL="1143000" lvl="1" indent="-457200"/>
            <a:r>
              <a:rPr lang="en-US" dirty="0"/>
              <a:t>Will staffing levels change? If so, how?</a:t>
            </a:r>
          </a:p>
          <a:p>
            <a:pPr marL="1143000" lvl="1" indent="-457200"/>
            <a:r>
              <a:rPr lang="en-US" dirty="0"/>
              <a:t>Which skills and abilities will the organization need to match these changes?</a:t>
            </a:r>
          </a:p>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868195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159992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Selecting High-Potential Employees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46243"/>
            <a:ext cx="10515600" cy="3930720"/>
          </a:xfrm>
        </p:spPr>
        <p:txBody>
          <a:bodyPr>
            <a:normAutofit fontScale="92500" lnSpcReduction="20000"/>
          </a:bodyPr>
          <a:lstStyle/>
          <a:p>
            <a:r>
              <a:rPr lang="en-US" b="1" dirty="0"/>
              <a:t>Step 3: Selecting High-Potential Employees </a:t>
            </a:r>
          </a:p>
          <a:p>
            <a:pPr marL="457200" indent="-457200">
              <a:buFont typeface="Arial" panose="020B0604020202020204" pitchFamily="34" charset="0"/>
              <a:buChar char="•"/>
            </a:pPr>
            <a:r>
              <a:rPr lang="en-US" dirty="0"/>
              <a:t>The incumbents in key positions identify employees available for succession into their positions. </a:t>
            </a:r>
          </a:p>
          <a:p>
            <a:pPr marL="457200" indent="-457200">
              <a:buFont typeface="Arial" panose="020B0604020202020204" pitchFamily="34" charset="0"/>
              <a:buChar char="•"/>
            </a:pPr>
            <a:r>
              <a:rPr lang="en-US" dirty="0"/>
              <a:t>The organization develops a profile of candidates including a history of performance reviews and accomplishments as well as relevant experience, education and credentials. </a:t>
            </a:r>
          </a:p>
          <a:p>
            <a:pPr marL="457200" indent="-457200">
              <a:buFont typeface="Arial" panose="020B0604020202020204" pitchFamily="34" charset="0"/>
              <a:buChar char="•"/>
            </a:pPr>
            <a:r>
              <a:rPr lang="en-US" dirty="0"/>
              <a:t>Cross-departmental leadership/key decision-makers must be involved throughout the planning process to represent their selections and discuss concerns with one another. Employers need to plan for identifiable gaps in the event of an emergency replacement of a candidate in another department. </a:t>
            </a:r>
          </a:p>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Selecting High-Potential Employees (cont.) </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7217"/>
            <a:ext cx="10515600" cy="4089746"/>
          </a:xfrm>
        </p:spPr>
        <p:txBody>
          <a:bodyPr>
            <a:normAutofit lnSpcReduction="10000"/>
          </a:bodyPr>
          <a:lstStyle/>
          <a:p>
            <a:r>
              <a:rPr lang="en-US" b="1" dirty="0"/>
              <a:t>Step 3: Selecting High-Potential Employees (cont.) </a:t>
            </a:r>
          </a:p>
          <a:p>
            <a:pPr marL="457200" indent="-457200">
              <a:buFont typeface="Arial" panose="020B0604020202020204" pitchFamily="34" charset="0"/>
              <a:buChar char="•"/>
            </a:pPr>
            <a:r>
              <a:rPr lang="en-US" dirty="0"/>
              <a:t>Selection is based on available candidates. Some available candidates will be ready, whereas some will not meet the demands of critical positions. In some cases, no identifiable candidate will be available for succession.</a:t>
            </a:r>
          </a:p>
          <a:p>
            <a:pPr marL="457200" indent="-457200">
              <a:buFont typeface="Arial" panose="020B0604020202020204" pitchFamily="34" charset="0"/>
              <a:buChar char="•"/>
            </a:pPr>
            <a:r>
              <a:rPr lang="en-US" dirty="0"/>
              <a:t>A common method used to chart the available candidates and their readiness level to succeed is a nine-box grid. </a:t>
            </a:r>
          </a:p>
          <a:p>
            <a:pPr marL="457200" indent="-457200">
              <a:buFont typeface="Arial" panose="020B0604020202020204" pitchFamily="34" charset="0"/>
              <a:buChar char="•"/>
            </a:pPr>
            <a:r>
              <a:rPr lang="en-US" dirty="0"/>
              <a:t>The nine-box grid helps management visualize the available successors along with the strengths/weaknesses in the plan. </a:t>
            </a:r>
          </a:p>
          <a:p>
            <a:pPr marL="457200" indent="-457200">
              <a:buFont typeface="Arial" panose="020B0604020202020204" pitchFamily="34" charset="0"/>
              <a:buChar char="•"/>
            </a:pPr>
            <a:r>
              <a:rPr lang="en-US" dirty="0"/>
              <a:t>The next slides display a sample nine-box grid and a readiness chart.</a:t>
            </a:r>
          </a:p>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9-Box Grid</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16</a:t>
            </a:fld>
            <a:endParaRPr lang="en-US" dirty="0"/>
          </a:p>
        </p:txBody>
      </p:sp>
      <p:graphicFrame>
        <p:nvGraphicFramePr>
          <p:cNvPr id="9" name="Table 8">
            <a:extLst>
              <a:ext uri="{FF2B5EF4-FFF2-40B4-BE49-F238E27FC236}">
                <a16:creationId xmlns:a16="http://schemas.microsoft.com/office/drawing/2014/main" id="{B350DC98-813E-4B8A-A87A-AC31026D7FFD}"/>
              </a:ext>
            </a:extLst>
          </p:cNvPr>
          <p:cNvGraphicFramePr>
            <a:graphicFrameLocks noGrp="1"/>
          </p:cNvGraphicFramePr>
          <p:nvPr>
            <p:extLst>
              <p:ext uri="{D42A27DB-BD31-4B8C-83A1-F6EECF244321}">
                <p14:modId xmlns:p14="http://schemas.microsoft.com/office/powerpoint/2010/main" val="1219012351"/>
              </p:ext>
            </p:extLst>
          </p:nvPr>
        </p:nvGraphicFramePr>
        <p:xfrm>
          <a:off x="838200" y="1729667"/>
          <a:ext cx="10515600" cy="4763208"/>
        </p:xfrm>
        <a:graphic>
          <a:graphicData uri="http://schemas.openxmlformats.org/drawingml/2006/table">
            <a:tbl>
              <a:tblPr firstRow="1" firstCol="1" bandRow="1"/>
              <a:tblGrid>
                <a:gridCol w="2075447">
                  <a:extLst>
                    <a:ext uri="{9D8B030D-6E8A-4147-A177-3AD203B41FA5}">
                      <a16:colId xmlns:a16="http://schemas.microsoft.com/office/drawing/2014/main" val="2153360140"/>
                    </a:ext>
                  </a:extLst>
                </a:gridCol>
                <a:gridCol w="2628900">
                  <a:extLst>
                    <a:ext uri="{9D8B030D-6E8A-4147-A177-3AD203B41FA5}">
                      <a16:colId xmlns:a16="http://schemas.microsoft.com/office/drawing/2014/main" val="3404277686"/>
                    </a:ext>
                  </a:extLst>
                </a:gridCol>
                <a:gridCol w="2842734">
                  <a:extLst>
                    <a:ext uri="{9D8B030D-6E8A-4147-A177-3AD203B41FA5}">
                      <a16:colId xmlns:a16="http://schemas.microsoft.com/office/drawing/2014/main" val="3672427338"/>
                    </a:ext>
                  </a:extLst>
                </a:gridCol>
                <a:gridCol w="2968519">
                  <a:extLst>
                    <a:ext uri="{9D8B030D-6E8A-4147-A177-3AD203B41FA5}">
                      <a16:colId xmlns:a16="http://schemas.microsoft.com/office/drawing/2014/main" val="4068290539"/>
                    </a:ext>
                  </a:extLst>
                </a:gridCol>
              </a:tblGrid>
              <a:tr h="332596">
                <a:tc>
                  <a:txBody>
                    <a:bodyPr/>
                    <a:lstStyle/>
                    <a:p>
                      <a:pPr>
                        <a:lnSpc>
                          <a:spcPct val="107000"/>
                        </a:lnSpc>
                      </a:pPr>
                      <a:endParaRPr lang="en-US" sz="1000" dirty="0">
                        <a:solidFill>
                          <a:schemeClr val="bg1"/>
                        </a:solidFill>
                        <a:effectLst/>
                        <a:latin typeface="Calibri" panose="020F0502020204030204" pitchFamily="34" charset="0"/>
                        <a:cs typeface="Times New Roman" panose="02020603050405020304" pitchFamily="18" charset="0"/>
                      </a:endParaRPr>
                    </a:p>
                  </a:txBody>
                  <a:tcPr marL="66787" marR="66787" marT="66787" marB="66787"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1500"/>
                        </a:spcAf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​Underperformance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1500"/>
                        </a:spcAf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​Effective Performance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1500"/>
                        </a:spcAf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​Outstanding Performance</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nchor="b">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9050" cap="flat" cmpd="sng" algn="ctr">
                      <a:solidFill>
                        <a:srgbClr val="DDDDDD"/>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69571829"/>
                  </a:ext>
                </a:extLst>
              </a:tr>
              <a:tr h="1584210">
                <a:tc>
                  <a:txBody>
                    <a:bodyPr/>
                    <a:lstStyle/>
                    <a:p>
                      <a:pPr marL="0" marR="0">
                        <a:lnSpc>
                          <a:spcPct val="107000"/>
                        </a:lnSpc>
                        <a:spcBef>
                          <a:spcPts val="0"/>
                        </a:spcBef>
                        <a:spcAft>
                          <a:spcPts val="1500"/>
                        </a:spcAf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High Potential</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1500"/>
                        </a:spcAft>
                      </a:pPr>
                      <a:r>
                        <a:rPr lang="en-US" sz="1000" b="1"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Seasoned professional capable of expanded role but may be experiencing problems that require coaching and mentoring.</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tc>
                  <a:txBody>
                    <a:bodyPr/>
                    <a:lstStyle/>
                    <a:p>
                      <a:pPr marL="0" marR="0">
                        <a:lnSpc>
                          <a:spcPct val="107000"/>
                        </a:lnSpc>
                        <a:spcBef>
                          <a:spcPts val="0"/>
                        </a:spcBef>
                        <a:spcAft>
                          <a:spcPts val="1500"/>
                        </a:spcAft>
                      </a:pPr>
                      <a:r>
                        <a:rPr lang="en-US" sz="1000" b="1"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Does extremely well at current job with potential to do more. Give stretch assignments to help prepare for next level.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b="1">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b="1">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750"/>
                        </a:spcAft>
                      </a:pPr>
                      <a:r>
                        <a:rPr lang="en-US" sz="100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Consistently performs well in a variety of assignments. A superstar employee, big-picture thinker, problem solver, self-motivated.</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905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3706694442"/>
                  </a:ext>
                </a:extLst>
              </a:tr>
              <a:tr h="1689240">
                <a:tc>
                  <a:txBody>
                    <a:bodyPr/>
                    <a:lstStyle/>
                    <a:p>
                      <a:pPr marL="0" marR="0">
                        <a:lnSpc>
                          <a:spcPct val="107000"/>
                        </a:lnSpc>
                        <a:spcBef>
                          <a:spcPts val="0"/>
                        </a:spcBef>
                        <a:spcAft>
                          <a:spcPts val="0"/>
                        </a:spcAf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Medium Potential</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0"/>
                        </a:spcAft>
                      </a:pPr>
                      <a:r>
                        <a:rPr lang="en-US" sz="1000" b="1"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With coaching, could progress within level. Focus on stretch goals for this employee.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b="1"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May be considered for job enlargement at the same level, but may need coaching in several areas, including people management.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b="1"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b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Current role may still provide opportunity for growth/development; focused on tactical. Focus should be on helping improve strategic thinking.</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1612697523"/>
                  </a:ext>
                </a:extLst>
              </a:tr>
              <a:tr h="1157162">
                <a:tc>
                  <a:txBody>
                    <a:bodyPr/>
                    <a:lstStyle/>
                    <a:p>
                      <a:pPr marL="0" marR="0">
                        <a:lnSpc>
                          <a:spcPct val="107000"/>
                        </a:lnSpc>
                        <a:spcBef>
                          <a:spcPts val="0"/>
                        </a:spcBef>
                        <a:spcAft>
                          <a:spcPts val="0"/>
                        </a:spcAf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​Low Potential</a:t>
                      </a:r>
                      <a:endParaRPr lang="en-US" sz="1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0"/>
                        </a:spcAft>
                      </a:pPr>
                      <a:r>
                        <a:rPr lang="en-US" sz="1000" b="1">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750"/>
                        </a:spcAft>
                      </a:pPr>
                      <a:r>
                        <a:rPr lang="en-US" sz="100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May be a candidate for reassignment, reclassification to a lower level or to exit the organization.</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b="1">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750"/>
                        </a:spcAft>
                      </a:pPr>
                      <a:r>
                        <a:rPr lang="en-US" sz="100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Effective performer but may have reached career potential. Try to coach employee on becoming more innovative, focused on lateral thinking.</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b="1"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Box 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750"/>
                        </a:spcAft>
                      </a:pPr>
                      <a:r>
                        <a:rPr lang="en-US" sz="1000" dirty="0">
                          <a:solidFill>
                            <a:srgbClr val="494949"/>
                          </a:solidFill>
                          <a:effectLst/>
                          <a:latin typeface="Arial" panose="020B0604020202020204" pitchFamily="34" charset="0"/>
                          <a:ea typeface="Times New Roman" panose="02020603050405020304" pitchFamily="18" charset="0"/>
                          <a:cs typeface="Times New Roman" panose="02020603050405020304" pitchFamily="18" charset="0"/>
                        </a:rPr>
                        <a:t>Experienced high performer but has reached limit of career potential. Still a valuable employee and can be encouraged to develop communication and delegation skills.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6787" marR="66787" marT="66787" marB="66787">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936937900"/>
                  </a:ext>
                </a:extLst>
              </a:tr>
            </a:tbl>
          </a:graphicData>
        </a:graphic>
      </p:graphicFrame>
    </p:spTree>
    <p:extLst>
      <p:ext uri="{BB962C8B-B14F-4D97-AF65-F5344CB8AC3E}">
        <p14:creationId xmlns:p14="http://schemas.microsoft.com/office/powerpoint/2010/main" val="3755837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CBE9DD-B8F0-4746-BDB6-594AFAE28A99}"/>
              </a:ext>
              <a:ext uri="{C183D7F6-B498-43B3-948B-1728B52AA6E4}">
                <adec:decorative xmlns:adec="http://schemas.microsoft.com/office/drawing/2017/decorative" val="0"/>
              </a:ext>
            </a:extLst>
          </p:cNvPr>
          <p:cNvSpPr>
            <a:spLocks noGrp="1"/>
          </p:cNvSpPr>
          <p:nvPr>
            <p:ph type="sldNum" sz="quarter" idx="12"/>
          </p:nvPr>
        </p:nvSpPr>
        <p:spPr/>
        <p:txBody>
          <a:bodyPr/>
          <a:lstStyle/>
          <a:p>
            <a:fld id="{7D625B40-28DA-43CD-A97E-EA3E1B04B7D2}" type="slidenum">
              <a:rPr lang="en-US" smtClean="0"/>
              <a:t>17</a:t>
            </a:fld>
            <a:endParaRPr lang="en-US" dirty="0"/>
          </a:p>
        </p:txBody>
      </p:sp>
      <p:graphicFrame>
        <p:nvGraphicFramePr>
          <p:cNvPr id="3" name="Table 2">
            <a:extLst>
              <a:ext uri="{FF2B5EF4-FFF2-40B4-BE49-F238E27FC236}">
                <a16:creationId xmlns:a16="http://schemas.microsoft.com/office/drawing/2014/main" id="{C5087DE6-8337-43CD-8CF0-CFD7CCC97566}"/>
              </a:ext>
            </a:extLst>
          </p:cNvPr>
          <p:cNvGraphicFramePr>
            <a:graphicFrameLocks noGrp="1"/>
          </p:cNvGraphicFramePr>
          <p:nvPr>
            <p:extLst>
              <p:ext uri="{D42A27DB-BD31-4B8C-83A1-F6EECF244321}">
                <p14:modId xmlns:p14="http://schemas.microsoft.com/office/powerpoint/2010/main" val="336170900"/>
              </p:ext>
            </p:extLst>
          </p:nvPr>
        </p:nvGraphicFramePr>
        <p:xfrm>
          <a:off x="970164" y="2604146"/>
          <a:ext cx="10173222" cy="3781710"/>
        </p:xfrm>
        <a:graphic>
          <a:graphicData uri="http://schemas.openxmlformats.org/drawingml/2006/table">
            <a:tbl>
              <a:tblPr firstRow="1" firstCol="1" bandRow="1">
                <a:tableStyleId>{5C22544A-7EE6-4342-B048-85BDC9FD1C3A}</a:tableStyleId>
              </a:tblPr>
              <a:tblGrid>
                <a:gridCol w="2706891">
                  <a:extLst>
                    <a:ext uri="{9D8B030D-6E8A-4147-A177-3AD203B41FA5}">
                      <a16:colId xmlns:a16="http://schemas.microsoft.com/office/drawing/2014/main" val="228789029"/>
                    </a:ext>
                  </a:extLst>
                </a:gridCol>
                <a:gridCol w="1780162">
                  <a:extLst>
                    <a:ext uri="{9D8B030D-6E8A-4147-A177-3AD203B41FA5}">
                      <a16:colId xmlns:a16="http://schemas.microsoft.com/office/drawing/2014/main" val="863097900"/>
                    </a:ext>
                  </a:extLst>
                </a:gridCol>
                <a:gridCol w="1546698">
                  <a:extLst>
                    <a:ext uri="{9D8B030D-6E8A-4147-A177-3AD203B41FA5}">
                      <a16:colId xmlns:a16="http://schemas.microsoft.com/office/drawing/2014/main" val="3274741862"/>
                    </a:ext>
                  </a:extLst>
                </a:gridCol>
                <a:gridCol w="1798989">
                  <a:extLst>
                    <a:ext uri="{9D8B030D-6E8A-4147-A177-3AD203B41FA5}">
                      <a16:colId xmlns:a16="http://schemas.microsoft.com/office/drawing/2014/main" val="3769077745"/>
                    </a:ext>
                  </a:extLst>
                </a:gridCol>
                <a:gridCol w="2340482">
                  <a:extLst>
                    <a:ext uri="{9D8B030D-6E8A-4147-A177-3AD203B41FA5}">
                      <a16:colId xmlns:a16="http://schemas.microsoft.com/office/drawing/2014/main" val="1182245288"/>
                    </a:ext>
                  </a:extLst>
                </a:gridCol>
              </a:tblGrid>
              <a:tr h="1112705">
                <a:tc>
                  <a:txBody>
                    <a:bodyPr/>
                    <a:lstStyle/>
                    <a:p>
                      <a:pPr marL="0" marR="0">
                        <a:lnSpc>
                          <a:spcPct val="107000"/>
                        </a:lnSpc>
                        <a:spcBef>
                          <a:spcPts val="0"/>
                        </a:spcBef>
                        <a:spcAft>
                          <a:spcPts val="0"/>
                        </a:spcAft>
                      </a:pPr>
                      <a:r>
                        <a:rPr lang="en-US" sz="2000" b="0" dirty="0">
                          <a:effectLst/>
                        </a:rPr>
                        <a:t>Key position title</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0"/>
                        </a:spcAft>
                      </a:pPr>
                      <a:r>
                        <a:rPr lang="en-US" sz="2000" b="0" dirty="0">
                          <a:solidFill>
                            <a:schemeClr val="bg1"/>
                          </a:solidFill>
                          <a:effectLst/>
                        </a:rPr>
                        <a:t>Incumbent name</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0"/>
                        </a:spcAft>
                      </a:pPr>
                      <a:r>
                        <a:rPr lang="en-US" sz="2000" b="0" dirty="0">
                          <a:solidFill>
                            <a:schemeClr val="bg1"/>
                          </a:solidFill>
                          <a:effectLst/>
                        </a:rPr>
                        <a:t>Anticipated vacancy date</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0"/>
                        </a:spcAft>
                      </a:pPr>
                      <a:r>
                        <a:rPr lang="en-US" sz="2000" b="0" dirty="0">
                          <a:solidFill>
                            <a:schemeClr val="bg1"/>
                          </a:solidFill>
                          <a:effectLst/>
                        </a:rPr>
                        <a:t>Succession candidate name</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a:lnSpc>
                          <a:spcPct val="107000"/>
                        </a:lnSpc>
                        <a:spcBef>
                          <a:spcPts val="0"/>
                        </a:spcBef>
                        <a:spcAft>
                          <a:spcPts val="0"/>
                        </a:spcAft>
                      </a:pPr>
                      <a:r>
                        <a:rPr lang="en-US" sz="2000" b="0" dirty="0">
                          <a:solidFill>
                            <a:schemeClr val="bg1"/>
                          </a:solidFill>
                          <a:effectLst/>
                        </a:rPr>
                        <a:t>Anticipated date candidate will be ready for succession</a:t>
                      </a:r>
                      <a:endParaRPr lang="en-US" sz="20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768853112"/>
                  </a:ext>
                </a:extLst>
              </a:tr>
              <a:tr h="359797">
                <a:tc>
                  <a:txBody>
                    <a:bodyPr/>
                    <a:lstStyle/>
                    <a:p>
                      <a:pPr marL="0" marR="0">
                        <a:lnSpc>
                          <a:spcPct val="107000"/>
                        </a:lnSpc>
                        <a:spcBef>
                          <a:spcPts val="0"/>
                        </a:spcBef>
                        <a:spcAft>
                          <a:spcPts val="0"/>
                        </a:spcAft>
                      </a:pPr>
                      <a:r>
                        <a:rPr lang="en-US" sz="1600" i="1" dirty="0">
                          <a:solidFill>
                            <a:schemeClr val="tx1"/>
                          </a:solidFill>
                          <a:effectLst/>
                        </a:rPr>
                        <a:t>Example:</a:t>
                      </a:r>
                    </a:p>
                    <a:p>
                      <a:pPr marL="0" marR="0">
                        <a:lnSpc>
                          <a:spcPct val="107000"/>
                        </a:lnSpc>
                        <a:spcBef>
                          <a:spcPts val="0"/>
                        </a:spcBef>
                        <a:spcAft>
                          <a:spcPts val="0"/>
                        </a:spcAft>
                      </a:pPr>
                      <a:r>
                        <a:rPr lang="en-US" sz="1600" b="0" i="1" dirty="0">
                          <a:solidFill>
                            <a:schemeClr val="tx1"/>
                          </a:solidFill>
                          <a:effectLst/>
                        </a:rPr>
                        <a:t>Director of Human Resources</a:t>
                      </a:r>
                      <a:endParaRPr lang="en-US" sz="1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i="1" dirty="0">
                          <a:solidFill>
                            <a:schemeClr val="tx1"/>
                          </a:solidFill>
                          <a:effectLst/>
                        </a:rPr>
                        <a:t> </a:t>
                      </a:r>
                    </a:p>
                    <a:p>
                      <a:pPr marL="0" marR="0">
                        <a:lnSpc>
                          <a:spcPct val="107000"/>
                        </a:lnSpc>
                        <a:spcBef>
                          <a:spcPts val="0"/>
                        </a:spcBef>
                        <a:spcAft>
                          <a:spcPts val="0"/>
                        </a:spcAft>
                      </a:pPr>
                      <a:r>
                        <a:rPr lang="en-US" sz="1600" i="1" dirty="0">
                          <a:solidFill>
                            <a:schemeClr val="tx1"/>
                          </a:solidFill>
                          <a:effectLst/>
                        </a:rPr>
                        <a:t>Andrea Rodriguez</a:t>
                      </a:r>
                      <a:endParaRPr lang="en-US" sz="1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endParaRPr lang="en-US" sz="1600" i="1" dirty="0">
                        <a:solidFill>
                          <a:schemeClr val="tx1"/>
                        </a:solidFill>
                        <a:effectLst/>
                      </a:endParaRPr>
                    </a:p>
                    <a:p>
                      <a:pPr marL="0" marR="0">
                        <a:lnSpc>
                          <a:spcPct val="107000"/>
                        </a:lnSpc>
                        <a:spcBef>
                          <a:spcPts val="0"/>
                        </a:spcBef>
                        <a:spcAft>
                          <a:spcPts val="0"/>
                        </a:spcAft>
                      </a:pPr>
                      <a:r>
                        <a:rPr lang="en-US" sz="1600" i="1" dirty="0">
                          <a:solidFill>
                            <a:schemeClr val="tx1"/>
                          </a:solidFill>
                          <a:effectLst/>
                        </a:rPr>
                        <a:t>January 2025</a:t>
                      </a:r>
                      <a:endParaRPr lang="en-US" sz="1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i="1" dirty="0">
                          <a:solidFill>
                            <a:schemeClr val="tx1"/>
                          </a:solidFill>
                          <a:effectLst/>
                        </a:rPr>
                        <a:t> </a:t>
                      </a:r>
                    </a:p>
                    <a:p>
                      <a:pPr marL="0" marR="0">
                        <a:lnSpc>
                          <a:spcPct val="107000"/>
                        </a:lnSpc>
                        <a:spcBef>
                          <a:spcPts val="0"/>
                        </a:spcBef>
                        <a:spcAft>
                          <a:spcPts val="0"/>
                        </a:spcAft>
                      </a:pPr>
                      <a:r>
                        <a:rPr lang="en-US" sz="1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Juanita Goldsmith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endParaRPr lang="en-US" sz="1600" i="1" dirty="0">
                        <a:solidFill>
                          <a:schemeClr val="tx1"/>
                        </a:solidFill>
                        <a:effectLst/>
                      </a:endParaRPr>
                    </a:p>
                    <a:p>
                      <a:pPr marL="0" marR="0">
                        <a:lnSpc>
                          <a:spcPct val="107000"/>
                        </a:lnSpc>
                        <a:spcBef>
                          <a:spcPts val="0"/>
                        </a:spcBef>
                        <a:spcAft>
                          <a:spcPts val="0"/>
                        </a:spcAft>
                      </a:pPr>
                      <a:r>
                        <a:rPr lang="en-US" sz="16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January 2024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5775456"/>
                  </a:ext>
                </a:extLst>
              </a:tr>
              <a:tr h="359797">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277873"/>
                  </a:ext>
                </a:extLst>
              </a:tr>
              <a:tr h="359797">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9887693"/>
                  </a:ext>
                </a:extLst>
              </a:tr>
              <a:tr h="359797">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071660"/>
                  </a:ext>
                </a:extLst>
              </a:tr>
              <a:tr h="359797">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1688827"/>
                  </a:ext>
                </a:extLst>
              </a:tr>
              <a:tr h="359797">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9969856"/>
                  </a:ext>
                </a:extLst>
              </a:tr>
              <a:tr h="359797">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a:solidFill>
                            <a:schemeClr val="tx1"/>
                          </a:solidFill>
                          <a:effectLst/>
                        </a:rPr>
                        <a:t>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7725107"/>
                  </a:ext>
                </a:extLst>
              </a:tr>
            </a:tbl>
          </a:graphicData>
        </a:graphic>
      </p:graphicFrame>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Example Readiness Level Chart</a:t>
            </a:r>
          </a:p>
        </p:txBody>
      </p:sp>
    </p:spTree>
    <p:extLst>
      <p:ext uri="{BB962C8B-B14F-4D97-AF65-F5344CB8AC3E}">
        <p14:creationId xmlns:p14="http://schemas.microsoft.com/office/powerpoint/2010/main" val="158683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5981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Evaluating Readiness for Succession in High-Potential Employees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19</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1835564"/>
            <a:ext cx="10515600" cy="5137817"/>
          </a:xfrm>
          <a:prstGeom prst="rect">
            <a:avLst/>
          </a:prstGeom>
          <a:noFill/>
        </p:spPr>
        <p:txBody>
          <a:bodyPr wrap="square" rtlCol="0">
            <a:spAutoFit/>
          </a:bodyPr>
          <a:lstStyle/>
          <a:p>
            <a:r>
              <a:rPr lang="en-US" b="1" dirty="0"/>
              <a:t>Step 4: Evaluating Readiness for Succession in High-Potential Employees </a:t>
            </a:r>
          </a:p>
          <a:p>
            <a:r>
              <a:rPr lang="en-US" sz="2600" dirty="0"/>
              <a:t>Once organizations identify candidates for succession and the skills required for current and future succession, they can use assessment tools to determine skill deficiencies that may presently exist. Approaches may include:</a:t>
            </a:r>
          </a:p>
          <a:p>
            <a:pPr marL="285750" indent="-285750">
              <a:buFont typeface="Arial" panose="020B0604020202020204" pitchFamily="34" charset="0"/>
              <a:buChar char="•"/>
            </a:pPr>
            <a:r>
              <a:rPr lang="en-US" sz="2600" dirty="0"/>
              <a:t>360-degree surveys that include feedback from peers, direct reports, line management and other relevant sources, such as clients, customers, vendors and/or suppliers.</a:t>
            </a:r>
          </a:p>
          <a:p>
            <a:pPr marL="285750" indent="-285750">
              <a:buFont typeface="Arial" panose="020B0604020202020204" pitchFamily="34" charset="0"/>
              <a:buChar char="•"/>
            </a:pPr>
            <a:r>
              <a:rPr lang="en-US" sz="2600" dirty="0"/>
              <a:t>Leadership evaluations by an independent third-party consultant.</a:t>
            </a:r>
          </a:p>
          <a:p>
            <a:pPr marL="285750" indent="-285750">
              <a:buFont typeface="Arial" panose="020B0604020202020204" pitchFamily="34" charset="0"/>
              <a:buChar char="•"/>
            </a:pPr>
            <a:r>
              <a:rPr lang="en-US" sz="2600" dirty="0"/>
              <a:t>Existing performance review information and feedback from management.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19966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t>Succession Planning Training</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dirty="0">
                <a:solidFill>
                  <a:schemeClr val="bg1"/>
                </a:solidFill>
              </a:rPr>
              <a:t>Planning for the Individual Development and Retention of High-Potential Employees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20</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039899"/>
            <a:ext cx="10515599" cy="3967240"/>
          </a:xfrm>
          <a:prstGeom prst="rect">
            <a:avLst/>
          </a:prstGeom>
          <a:noFill/>
        </p:spPr>
        <p:txBody>
          <a:bodyPr wrap="square" rtlCol="0">
            <a:spAutoFit/>
          </a:bodyPr>
          <a:lstStyle/>
          <a:p>
            <a:r>
              <a:rPr lang="en-US" b="1" dirty="0"/>
              <a:t>Step 5: Planning for the Individual Development and Retention of High-Potential Employees </a:t>
            </a:r>
          </a:p>
          <a:p>
            <a:pPr marL="285750" indent="-285750">
              <a:buFont typeface="Arial" panose="020B0604020202020204" pitchFamily="34" charset="0"/>
              <a:buChar char="•"/>
            </a:pPr>
            <a:r>
              <a:rPr lang="en-US" dirty="0"/>
              <a:t>Once employers identify strengths and weaknesses, they should create action plans for developing strengths and reducing weaknesses. </a:t>
            </a:r>
          </a:p>
          <a:p>
            <a:pPr marL="285750" indent="-285750">
              <a:buFont typeface="Arial" panose="020B0604020202020204" pitchFamily="34" charset="0"/>
              <a:buChar char="•"/>
            </a:pPr>
            <a:r>
              <a:rPr lang="en-US" dirty="0"/>
              <a:t>Common action plans include leadership development programs and skill-specific educational programs but may also include an internal mentoring program. </a:t>
            </a:r>
          </a:p>
          <a:p>
            <a:endParaRPr lang="en-US" dirty="0"/>
          </a:p>
        </p:txBody>
      </p:sp>
    </p:spTree>
    <p:extLst>
      <p:ext uri="{BB962C8B-B14F-4D97-AF65-F5344CB8AC3E}">
        <p14:creationId xmlns:p14="http://schemas.microsoft.com/office/powerpoint/2010/main" val="319221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Sample Performance Summary</a:t>
            </a:r>
          </a:p>
        </p:txBody>
      </p:sp>
      <p:sp>
        <p:nvSpPr>
          <p:cNvPr id="8" name="Slide Number Placeholder 7">
            <a:extLst>
              <a:ext uri="{FF2B5EF4-FFF2-40B4-BE49-F238E27FC236}">
                <a16:creationId xmlns:a16="http://schemas.microsoft.com/office/drawing/2014/main" id="{9E8844C1-19BC-4EE9-BBC8-9FD62B9389AD}"/>
              </a:ext>
            </a:extLst>
          </p:cNvPr>
          <p:cNvSpPr>
            <a:spLocks noGrp="1"/>
          </p:cNvSpPr>
          <p:nvPr>
            <p:ph type="sldNum" sz="quarter" idx="12"/>
          </p:nvPr>
        </p:nvSpPr>
        <p:spPr/>
        <p:txBody>
          <a:bodyPr/>
          <a:lstStyle/>
          <a:p>
            <a:fld id="{7D625B40-28DA-43CD-A97E-EA3E1B04B7D2}" type="slidenum">
              <a:rPr lang="en-US" smtClean="0"/>
              <a:t>21</a:t>
            </a:fld>
            <a:endParaRPr lang="en-US" dirty="0"/>
          </a:p>
        </p:txBody>
      </p:sp>
      <p:sp>
        <p:nvSpPr>
          <p:cNvPr id="14" name="Rectangle 5">
            <a:extLst>
              <a:ext uri="{FF2B5EF4-FFF2-40B4-BE49-F238E27FC236}">
                <a16:creationId xmlns:a16="http://schemas.microsoft.com/office/drawing/2014/main" id="{2DD6446A-948E-4C8F-87C8-89F440CF5693}"/>
              </a:ext>
            </a:extLst>
          </p:cNvPr>
          <p:cNvSpPr>
            <a:spLocks noChangeArrowheads="1"/>
          </p:cNvSpPr>
          <p:nvPr/>
        </p:nvSpPr>
        <p:spPr bwMode="auto">
          <a:xfrm>
            <a:off x="838200" y="1759261"/>
            <a:ext cx="10515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a:solidFill>
                  <a:srgbClr val="283B6E"/>
                </a:solidFill>
                <a:latin typeface="Arial" charset="0"/>
              </a:defRPr>
            </a:lvl1pPr>
            <a:lvl2pPr marL="742950" indent="-285750">
              <a:spcBef>
                <a:spcPct val="20000"/>
              </a:spcBef>
              <a:buSzPct val="85000"/>
              <a:buFont typeface="Arial" charset="0"/>
              <a:buChar char="&gt;"/>
              <a:defRPr sz="1600">
                <a:solidFill>
                  <a:srgbClr val="283B6E"/>
                </a:solidFill>
                <a:latin typeface="Arial" charset="0"/>
              </a:defRPr>
            </a:lvl2pPr>
            <a:lvl3pPr marL="1143000" indent="-228600">
              <a:spcBef>
                <a:spcPct val="20000"/>
              </a:spcBef>
              <a:buChar char="•"/>
              <a:defRPr sz="1400">
                <a:solidFill>
                  <a:srgbClr val="283B6E"/>
                </a:solidFill>
                <a:latin typeface="Arial" charset="0"/>
              </a:defRPr>
            </a:lvl3pPr>
            <a:lvl4pPr marL="1600200" indent="-228600">
              <a:spcBef>
                <a:spcPct val="20000"/>
              </a:spcBef>
              <a:buChar char="–"/>
              <a:defRPr sz="1200">
                <a:solidFill>
                  <a:srgbClr val="283B6E"/>
                </a:solidFill>
                <a:latin typeface="Arial" charset="0"/>
              </a:defRPr>
            </a:lvl4pPr>
            <a:lvl5pPr marL="2057400" indent="-228600">
              <a:spcBef>
                <a:spcPct val="20000"/>
              </a:spcBef>
              <a:buChar char="•"/>
              <a:defRPr sz="1200">
                <a:solidFill>
                  <a:srgbClr val="283B6E"/>
                </a:solidFill>
                <a:latin typeface="Arial" charset="0"/>
              </a:defRPr>
            </a:lvl5pPr>
            <a:lvl6pPr marL="2514600" indent="-228600" eaLnBrk="0" fontAlgn="base" hangingPunct="0">
              <a:spcBef>
                <a:spcPct val="20000"/>
              </a:spcBef>
              <a:spcAft>
                <a:spcPct val="0"/>
              </a:spcAft>
              <a:buChar char="•"/>
              <a:defRPr sz="1200">
                <a:solidFill>
                  <a:srgbClr val="283B6E"/>
                </a:solidFill>
                <a:latin typeface="Arial" charset="0"/>
              </a:defRPr>
            </a:lvl6pPr>
            <a:lvl7pPr marL="2971800" indent="-228600" eaLnBrk="0" fontAlgn="base" hangingPunct="0">
              <a:spcBef>
                <a:spcPct val="20000"/>
              </a:spcBef>
              <a:spcAft>
                <a:spcPct val="0"/>
              </a:spcAft>
              <a:buChar char="•"/>
              <a:defRPr sz="1200">
                <a:solidFill>
                  <a:srgbClr val="283B6E"/>
                </a:solidFill>
                <a:latin typeface="Arial" charset="0"/>
              </a:defRPr>
            </a:lvl7pPr>
            <a:lvl8pPr marL="3429000" indent="-228600" eaLnBrk="0" fontAlgn="base" hangingPunct="0">
              <a:spcBef>
                <a:spcPct val="20000"/>
              </a:spcBef>
              <a:spcAft>
                <a:spcPct val="0"/>
              </a:spcAft>
              <a:buChar char="•"/>
              <a:defRPr sz="1200">
                <a:solidFill>
                  <a:srgbClr val="283B6E"/>
                </a:solidFill>
                <a:latin typeface="Arial" charset="0"/>
              </a:defRPr>
            </a:lvl8pPr>
            <a:lvl9pPr marL="3886200" indent="-228600" eaLnBrk="0" fontAlgn="base" hangingPunct="0">
              <a:spcBef>
                <a:spcPct val="20000"/>
              </a:spcBef>
              <a:spcAft>
                <a:spcPct val="0"/>
              </a:spcAft>
              <a:buChar char="•"/>
              <a:defRPr sz="1200">
                <a:solidFill>
                  <a:srgbClr val="283B6E"/>
                </a:solidFill>
                <a:latin typeface="Arial" charset="0"/>
              </a:defRPr>
            </a:lvl9pPr>
          </a:lstStyle>
          <a:p>
            <a:pPr>
              <a:spcBef>
                <a:spcPct val="0"/>
              </a:spcBef>
              <a:buFontTx/>
              <a:buNone/>
            </a:pPr>
            <a:r>
              <a:rPr lang="en-US" altLang="en-US" sz="1600" b="1" dirty="0">
                <a:ea typeface="ＭＳ Ｐゴシック" charset="-128"/>
              </a:rPr>
              <a:t>Overall Performance Summary: </a:t>
            </a:r>
          </a:p>
          <a:p>
            <a:pPr>
              <a:spcBef>
                <a:spcPct val="0"/>
              </a:spcBef>
              <a:buFontTx/>
              <a:buNone/>
            </a:pPr>
            <a:r>
              <a:rPr lang="en-US" altLang="en-US" sz="1600" b="0" i="1" dirty="0">
                <a:ea typeface="ＭＳ Ｐゴシック" charset="-128"/>
              </a:rPr>
              <a:t>(Indicate recent performance including major accomplishments or performance issues.)</a:t>
            </a:r>
            <a:endParaRPr lang="en-US" altLang="en-US" sz="1600" b="0" dirty="0">
              <a:ea typeface="ＭＳ Ｐゴシック" charset="-128"/>
            </a:endParaRPr>
          </a:p>
          <a:p>
            <a:pPr>
              <a:spcBef>
                <a:spcPct val="0"/>
              </a:spcBef>
              <a:buFontTx/>
              <a:buNone/>
            </a:pPr>
            <a:r>
              <a:rPr lang="en-US" altLang="en-US" sz="1600" b="0" dirty="0">
                <a:ea typeface="ＭＳ Ｐゴシック" charset="-128"/>
              </a:rPr>
              <a:t>      </a:t>
            </a:r>
          </a:p>
          <a:p>
            <a:pPr>
              <a:spcBef>
                <a:spcPct val="0"/>
              </a:spcBef>
              <a:buFontTx/>
              <a:buNone/>
            </a:pPr>
            <a:r>
              <a:rPr lang="en-US" altLang="en-US" sz="1600" b="1" dirty="0">
                <a:ea typeface="ＭＳ Ｐゴシック" charset="-128"/>
              </a:rPr>
              <a:t>Key Strengths: </a:t>
            </a:r>
          </a:p>
          <a:p>
            <a:pPr>
              <a:spcBef>
                <a:spcPct val="0"/>
              </a:spcBef>
              <a:buFontTx/>
              <a:buNone/>
            </a:pPr>
            <a:r>
              <a:rPr lang="en-US" altLang="en-US" sz="1600" b="0" i="1" dirty="0">
                <a:ea typeface="ＭＳ Ｐゴシック" charset="-128"/>
              </a:rPr>
              <a:t>(Indicate key technical or professional competencies, skills or knowledge the person has.)</a:t>
            </a:r>
            <a:endParaRPr lang="en-US" altLang="en-US" sz="1600" b="0" dirty="0">
              <a:ea typeface="ＭＳ Ｐゴシック" charset="-128"/>
            </a:endParaRPr>
          </a:p>
          <a:p>
            <a:pPr>
              <a:spcBef>
                <a:spcPct val="0"/>
              </a:spcBef>
              <a:buFontTx/>
              <a:buNone/>
            </a:pPr>
            <a:r>
              <a:rPr lang="en-US" altLang="en-US" sz="1600" b="0" dirty="0">
                <a:ea typeface="ＭＳ Ｐゴシック" charset="-128"/>
              </a:rPr>
              <a:t>               </a:t>
            </a:r>
          </a:p>
          <a:p>
            <a:pPr>
              <a:spcBef>
                <a:spcPct val="0"/>
              </a:spcBef>
              <a:buFontTx/>
              <a:buNone/>
            </a:pPr>
            <a:r>
              <a:rPr lang="en-US" altLang="en-US" sz="1600" b="1" dirty="0">
                <a:ea typeface="ＭＳ Ｐゴシック" charset="-128"/>
              </a:rPr>
              <a:t>Development Needs: </a:t>
            </a:r>
          </a:p>
          <a:p>
            <a:pPr>
              <a:spcBef>
                <a:spcPct val="0"/>
              </a:spcBef>
              <a:buFontTx/>
              <a:buNone/>
            </a:pPr>
            <a:r>
              <a:rPr lang="en-US" altLang="en-US" sz="1600" b="0" i="1" dirty="0">
                <a:ea typeface="ＭＳ Ｐゴシック" charset="-128"/>
              </a:rPr>
              <a:t>(Indicate key experiences, skills or knowledge the person lacks to move to the next level.)</a:t>
            </a:r>
            <a:endParaRPr lang="en-US" altLang="en-US" sz="1600" b="0" dirty="0">
              <a:ea typeface="ＭＳ Ｐゴシック" charset="-128"/>
            </a:endParaRPr>
          </a:p>
          <a:p>
            <a:pPr>
              <a:spcBef>
                <a:spcPct val="0"/>
              </a:spcBef>
              <a:buFontTx/>
              <a:buNone/>
            </a:pPr>
            <a:r>
              <a:rPr lang="en-US" altLang="en-US" sz="1600" b="0" dirty="0">
                <a:ea typeface="ＭＳ Ｐゴシック" charset="-128"/>
              </a:rPr>
              <a:t>               </a:t>
            </a:r>
          </a:p>
          <a:p>
            <a:pPr>
              <a:spcBef>
                <a:spcPct val="0"/>
              </a:spcBef>
              <a:buFontTx/>
              <a:buNone/>
            </a:pPr>
            <a:r>
              <a:rPr lang="en-US" altLang="en-US" sz="1600" b="1" dirty="0">
                <a:ea typeface="ＭＳ Ｐゴシック" charset="-128"/>
              </a:rPr>
              <a:t>Development Actions:</a:t>
            </a:r>
          </a:p>
          <a:p>
            <a:pPr>
              <a:spcBef>
                <a:spcPct val="0"/>
              </a:spcBef>
              <a:buFontTx/>
              <a:buNone/>
            </a:pPr>
            <a:r>
              <a:rPr lang="en-US" altLang="en-US" sz="1600" i="1" dirty="0">
                <a:ea typeface="ＭＳ Ｐゴシック" charset="-128"/>
              </a:rPr>
              <a:t>(List new responsibilities to be assigned, projects or special assignments, and/or training programs recommended.)</a:t>
            </a:r>
          </a:p>
          <a:p>
            <a:pPr>
              <a:spcBef>
                <a:spcPct val="0"/>
              </a:spcBef>
              <a:buFontTx/>
              <a:buNone/>
            </a:pPr>
            <a:r>
              <a:rPr lang="en-US" altLang="en-US" sz="1600" b="0" dirty="0">
                <a:ea typeface="ＭＳ Ｐゴシック" charset="-128"/>
              </a:rPr>
              <a:t>             </a:t>
            </a:r>
          </a:p>
          <a:p>
            <a:pPr>
              <a:spcBef>
                <a:spcPct val="0"/>
              </a:spcBef>
              <a:buFontTx/>
              <a:buNone/>
            </a:pPr>
            <a:r>
              <a:rPr lang="en-US" altLang="en-US" sz="1600" b="1" dirty="0">
                <a:ea typeface="ＭＳ Ｐゴシック" charset="-128"/>
              </a:rPr>
              <a:t>Potential for Promotion:</a:t>
            </a:r>
          </a:p>
          <a:p>
            <a:pPr>
              <a:spcBef>
                <a:spcPct val="0"/>
              </a:spcBef>
              <a:buFontTx/>
              <a:buNone/>
            </a:pPr>
            <a:r>
              <a:rPr lang="en-US" altLang="en-US" sz="1600" b="0" i="1" dirty="0">
                <a:ea typeface="ＭＳ Ｐゴシック" charset="-128"/>
              </a:rPr>
              <a:t>(Indicate this person’s readiness to be promoted and the anticipated readiness date.)</a:t>
            </a:r>
            <a:endParaRPr lang="en-US" altLang="en-US" sz="1600" b="0" dirty="0">
              <a:ea typeface="ＭＳ Ｐゴシック" charset="-128"/>
            </a:endParaRPr>
          </a:p>
          <a:p>
            <a:pPr>
              <a:spcBef>
                <a:spcPct val="0"/>
              </a:spcBef>
              <a:buFontTx/>
              <a:buNone/>
            </a:pPr>
            <a:endParaRPr lang="en-US" altLang="en-US" sz="1600" b="0" dirty="0">
              <a:ea typeface="ＭＳ Ｐゴシック" charset="-128"/>
            </a:endParaRPr>
          </a:p>
          <a:p>
            <a:pPr>
              <a:spcBef>
                <a:spcPct val="0"/>
              </a:spcBef>
              <a:buFontTx/>
              <a:buNone/>
            </a:pPr>
            <a:r>
              <a:rPr lang="en-US" altLang="en-US" sz="1600" b="1" dirty="0">
                <a:ea typeface="ＭＳ Ｐゴシック" charset="-128"/>
              </a:rPr>
              <a:t>Recommended Next Position:</a:t>
            </a:r>
            <a:r>
              <a:rPr lang="en-US" altLang="en-US" sz="1600" b="1" i="1" dirty="0">
                <a:ea typeface="ＭＳ Ｐゴシック" charset="-128"/>
              </a:rPr>
              <a:t> </a:t>
            </a:r>
          </a:p>
          <a:p>
            <a:pPr>
              <a:spcBef>
                <a:spcPct val="0"/>
              </a:spcBef>
              <a:buFontTx/>
              <a:buNone/>
            </a:pPr>
            <a:r>
              <a:rPr lang="en-US" altLang="en-US" sz="1600" b="0" i="1" dirty="0">
                <a:ea typeface="ＭＳ Ｐゴシック" charset="-128"/>
              </a:rPr>
              <a:t>(List the next assignment that would most benefit the individual in his or her development.)</a:t>
            </a:r>
          </a:p>
          <a:p>
            <a:pPr marL="342900" indent="-342900">
              <a:spcBef>
                <a:spcPct val="0"/>
              </a:spcBef>
              <a:buFontTx/>
              <a:buAutoNum type="arabicPeriod"/>
            </a:pPr>
            <a:endParaRPr lang="en-US" altLang="en-US" sz="1600" b="0" dirty="0">
              <a:ea typeface="ＭＳ Ｐゴシック" charset="-128"/>
            </a:endParaRPr>
          </a:p>
          <a:p>
            <a:pPr algn="ctr">
              <a:spcBef>
                <a:spcPct val="0"/>
              </a:spcBef>
              <a:buFontTx/>
              <a:buNone/>
            </a:pPr>
            <a:endParaRPr lang="en-US" altLang="en-US" sz="1600" dirty="0">
              <a:ea typeface="ＭＳ Ｐゴシック" charset="-128"/>
            </a:endParaRPr>
          </a:p>
        </p:txBody>
      </p:sp>
    </p:spTree>
    <p:extLst>
      <p:ext uri="{BB962C8B-B14F-4D97-AF65-F5344CB8AC3E}">
        <p14:creationId xmlns:p14="http://schemas.microsoft.com/office/powerpoint/2010/main" val="3774888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Identifying Emergency Positions Without Successors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23</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2084042"/>
            <a:ext cx="10515600" cy="4067780"/>
          </a:xfrm>
          <a:prstGeom prst="rect">
            <a:avLst/>
          </a:prstGeom>
          <a:noFill/>
        </p:spPr>
        <p:txBody>
          <a:bodyPr wrap="square" rtlCol="0">
            <a:spAutoFit/>
          </a:bodyPr>
          <a:lstStyle/>
          <a:p>
            <a:r>
              <a:rPr lang="en-US" b="1" dirty="0"/>
              <a:t>Step 6: Identifying Emergency Positions Without Successors </a:t>
            </a:r>
          </a:p>
          <a:p>
            <a:pPr marL="457200" indent="-457200">
              <a:buFont typeface="Arial" panose="020B0604020202020204" pitchFamily="34" charset="0"/>
              <a:buChar char="•"/>
            </a:pPr>
            <a:r>
              <a:rPr lang="en-US" dirty="0"/>
              <a:t>Emergency positions are those in which no successor is available or no successor with development potential exists.</a:t>
            </a:r>
          </a:p>
          <a:p>
            <a:pPr marL="457200" indent="-457200">
              <a:buFont typeface="Arial" panose="020B0604020202020204" pitchFamily="34" charset="0"/>
              <a:buChar char="•"/>
            </a:pPr>
            <a:r>
              <a:rPr lang="en-US" dirty="0"/>
              <a:t>Emergency positions are critical because the organization has already determined the key roles and future organizational needs. When a succession plan has a vacancy, the organizational operations may be at risk in the event of a departure.</a:t>
            </a:r>
          </a:p>
          <a:p>
            <a:endParaRPr lang="en-US" sz="260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08586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Planning for Positions That Cannot Be Filled Internally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24</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2183874"/>
            <a:ext cx="10515600" cy="4355038"/>
          </a:xfrm>
          <a:prstGeom prst="rect">
            <a:avLst/>
          </a:prstGeom>
          <a:noFill/>
        </p:spPr>
        <p:txBody>
          <a:bodyPr wrap="square" rtlCol="0">
            <a:spAutoFit/>
          </a:bodyPr>
          <a:lstStyle/>
          <a:p>
            <a:r>
              <a:rPr lang="en-US" b="1" dirty="0"/>
              <a:t>Step 7: Planning for Positions That Cannot Be Filled Internally </a:t>
            </a:r>
          </a:p>
          <a:p>
            <a:r>
              <a:rPr lang="en-US" dirty="0"/>
              <a:t>If no internal successor exists, the organization will need to consider external recruitment strategies, and in the interim, consider cross-departmental succession opportunities.</a:t>
            </a:r>
          </a:p>
          <a:p>
            <a:r>
              <a:rPr lang="en-US" dirty="0"/>
              <a:t>While an external candidate may have the technical knowledge and experience for a particular position, they will lack familiarity with the organizational culture and day-to-day operations.</a:t>
            </a:r>
          </a:p>
          <a:p>
            <a:r>
              <a:rPr lang="en-US" dirty="0"/>
              <a:t>However, recruiting external talent can be beneficial in that it allows the employer to bring fresh ideas and diverse talent into the organization. </a:t>
            </a:r>
          </a:p>
        </p:txBody>
      </p:sp>
    </p:spTree>
    <p:extLst>
      <p:ext uri="{BB962C8B-B14F-4D97-AF65-F5344CB8AC3E}">
        <p14:creationId xmlns:p14="http://schemas.microsoft.com/office/powerpoint/2010/main" val="299294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152623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Keeping the Plan Current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26</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1835564"/>
            <a:ext cx="10515600" cy="4739759"/>
          </a:xfrm>
          <a:prstGeom prst="rect">
            <a:avLst/>
          </a:prstGeom>
          <a:noFill/>
        </p:spPr>
        <p:txBody>
          <a:bodyPr wrap="square" rtlCol="0">
            <a:spAutoFit/>
          </a:bodyPr>
          <a:lstStyle/>
          <a:p>
            <a:r>
              <a:rPr lang="en-US" b="1" dirty="0"/>
              <a:t>How will the plan be kept current?</a:t>
            </a:r>
          </a:p>
          <a:p>
            <a:pPr marL="457200" indent="-457200">
              <a:buFont typeface="Arial" panose="020B0604020202020204" pitchFamily="34" charset="0"/>
              <a:buChar char="•"/>
            </a:pPr>
            <a:r>
              <a:rPr lang="en-US" dirty="0"/>
              <a:t>Develop a recurring time frame for reviewing the plan, whether semiannually or annually.</a:t>
            </a:r>
          </a:p>
          <a:p>
            <a:pPr marL="457200" indent="-457200">
              <a:buFont typeface="Arial" panose="020B0604020202020204" pitchFamily="34" charset="0"/>
              <a:buChar char="•"/>
            </a:pPr>
            <a:r>
              <a:rPr lang="en-US" dirty="0"/>
              <a:t>Determine the effectiveness of the existing plan.</a:t>
            </a:r>
          </a:p>
          <a:p>
            <a:pPr marL="457200" indent="-457200">
              <a:buFont typeface="Arial" panose="020B0604020202020204" pitchFamily="34" charset="0"/>
              <a:buChar char="•"/>
            </a:pPr>
            <a:r>
              <a:rPr lang="en-US" dirty="0"/>
              <a:t>Determine whether the current plan still meets the organizational objectives.</a:t>
            </a:r>
          </a:p>
          <a:p>
            <a:pPr marL="457200" indent="-457200">
              <a:buFont typeface="Arial" panose="020B0604020202020204" pitchFamily="34" charset="0"/>
              <a:buChar char="•"/>
            </a:pPr>
            <a:r>
              <a:rPr lang="en-US" dirty="0"/>
              <a:t>Determine whether the candidates have changed and make necessary adjustments in the plan.</a:t>
            </a:r>
          </a:p>
          <a:p>
            <a:pPr marL="457200" indent="-457200">
              <a:buFont typeface="Arial" panose="020B0604020202020204" pitchFamily="34" charset="0"/>
              <a:buChar char="•"/>
            </a:pPr>
            <a:r>
              <a:rPr lang="en-US" dirty="0"/>
              <a:t>Assess and develop new candidates.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89298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3947879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Communicating the Plan to Employees</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28</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2193372"/>
            <a:ext cx="10515600" cy="3579441"/>
          </a:xfrm>
          <a:prstGeom prst="rect">
            <a:avLst/>
          </a:prstGeom>
          <a:noFill/>
        </p:spPr>
        <p:txBody>
          <a:bodyPr wrap="square" rtlCol="0">
            <a:spAutoFit/>
          </a:bodyPr>
          <a:lstStyle/>
          <a:p>
            <a:pPr marL="457200" indent="-457200">
              <a:buFont typeface="Arial" panose="020B0604020202020204" pitchFamily="34" charset="0"/>
              <a:buChar char="•"/>
            </a:pPr>
            <a:r>
              <a:rPr lang="en-US" dirty="0"/>
              <a:t>Determine the method of communication (e.g., all-staff meetings, employee newsletter, public affairs announcement).</a:t>
            </a:r>
          </a:p>
          <a:p>
            <a:pPr marL="457200" indent="-457200">
              <a:buFont typeface="Arial" panose="020B0604020202020204" pitchFamily="34" charset="0"/>
              <a:buChar char="•"/>
            </a:pPr>
            <a:r>
              <a:rPr lang="en-US" dirty="0"/>
              <a:t>Take this opportunity to inform employees about the benefits of developing a succession plan and how it affects them.</a:t>
            </a:r>
          </a:p>
          <a:p>
            <a:pPr marL="457200" indent="-457200">
              <a:buFont typeface="Arial" panose="020B0604020202020204" pitchFamily="34" charset="0"/>
              <a:buChar char="•"/>
            </a:pPr>
            <a:r>
              <a:rPr lang="en-US" dirty="0"/>
              <a:t>Communication will help employees recognize that the organization’s management looks toward the future with optimism and invests in employee development and growth.</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992761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29</a:t>
            </a:fld>
            <a:endParaRPr lang="en-US" dirty="0"/>
          </a:p>
        </p:txBody>
      </p:sp>
    </p:spTree>
    <p:extLst>
      <p:ext uri="{BB962C8B-B14F-4D97-AF65-F5344CB8AC3E}">
        <p14:creationId xmlns:p14="http://schemas.microsoft.com/office/powerpoint/2010/main" val="33594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Planning for both the foreseen and unexpected absences of individuals who hold key roles in an organization is a task that we as employers often avoid or engage in only in an informal manner.</a:t>
            </a:r>
          </a:p>
          <a:p>
            <a:pPr marL="0" indent="0">
              <a:buNone/>
            </a:pPr>
            <a:r>
              <a:rPr lang="en-US" dirty="0"/>
              <a:t>Without concentrated effort on this activity, known as succession planning, a business that has been successful can quickly fail if it loses one or more of its leaders. </a:t>
            </a:r>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30</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2193372"/>
            <a:ext cx="10515600" cy="3839000"/>
          </a:xfrm>
          <a:prstGeom prst="rect">
            <a:avLst/>
          </a:prstGeom>
          <a:noFill/>
        </p:spPr>
        <p:txBody>
          <a:bodyPr wrap="square" rtlCol="0">
            <a:spAutoFit/>
          </a:bodyPr>
          <a:lstStyle/>
          <a:p>
            <a:r>
              <a:rPr lang="en-US" dirty="0"/>
              <a:t>Succession planning is the process of identifying high-potential employees, evaluating and honing their skills and abilities, and preparing them for advancement into positions that are critical to the success of business operations and objectives.</a:t>
            </a:r>
          </a:p>
          <a:p>
            <a:r>
              <a:rPr lang="en-US" dirty="0"/>
              <a:t>Having a well-developed and current succession plan in place is important in avoiding vacancies in key positions, ensuring the stability of business operations, providing developmental opportunities and helping to develop a diverse workforce.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460475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31</a:t>
            </a:fld>
            <a:endParaRPr lang="en-US" dirty="0"/>
          </a:p>
        </p:txBody>
      </p:sp>
      <p:sp>
        <p:nvSpPr>
          <p:cNvPr id="8" name="Content Placeholder 7">
            <a:extLst>
              <a:ext uri="{FF2B5EF4-FFF2-40B4-BE49-F238E27FC236}">
                <a16:creationId xmlns:a16="http://schemas.microsoft.com/office/drawing/2014/main" id="{7D37B3D2-96EC-4F92-B5D7-68A0F24D3D0B}"/>
              </a:ext>
            </a:extLst>
          </p:cNvPr>
          <p:cNvSpPr txBox="1">
            <a:spLocks noGrp="1"/>
          </p:cNvSpPr>
          <p:nvPr>
            <p:ph idx="1"/>
          </p:nvPr>
        </p:nvSpPr>
        <p:spPr>
          <a:xfrm>
            <a:off x="838200" y="2193372"/>
            <a:ext cx="10515600" cy="3063403"/>
          </a:xfrm>
          <a:prstGeom prst="rect">
            <a:avLst/>
          </a:prstGeom>
          <a:noFill/>
        </p:spPr>
        <p:txBody>
          <a:bodyPr wrap="square" rtlCol="0">
            <a:spAutoFit/>
          </a:bodyPr>
          <a:lstStyle/>
          <a:p>
            <a:r>
              <a:rPr lang="en-US" dirty="0"/>
              <a:t>Seven steps are involved in succession planning pertaining to legal and diversity issues, identifying key leadership roles, evaluating the potential of employees, and selecting and developing employees to fill these key roles when needed.</a:t>
            </a:r>
          </a:p>
          <a:p>
            <a:r>
              <a:rPr lang="en-US" dirty="0"/>
              <a:t>Once an organization develops a workable succession plan, it must keep it current and communicate it to all employees. </a:t>
            </a:r>
          </a:p>
          <a:p>
            <a:endParaRPr lang="en-US" dirty="0"/>
          </a:p>
        </p:txBody>
      </p:sp>
    </p:spTree>
    <p:extLst>
      <p:ext uri="{BB962C8B-B14F-4D97-AF65-F5344CB8AC3E}">
        <p14:creationId xmlns:p14="http://schemas.microsoft.com/office/powerpoint/2010/main" val="23365143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32</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When succession planning is carefully conducted and the plan periodically reviewed, organizations can avoid extended and costly vacancies. Succession planning must be a priority for every employer and should be part of its strategic business plan.</a:t>
            </a:r>
          </a:p>
          <a:p>
            <a:pPr marL="0" indent="0">
              <a:buNone/>
            </a:pPr>
            <a:r>
              <a:rPr lang="en-US" dirty="0"/>
              <a:t>This presentation stresses the importance of succession planning and provides you with information on how to conduct this business activity. </a:t>
            </a:r>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3063925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mn-lt"/>
                <a:ea typeface="+mn-ea"/>
                <a:cs typeface="+mn-cs"/>
              </a:rPr>
              <a:t>What is succession planning?</a:t>
            </a:r>
          </a:p>
          <a:p>
            <a:pPr marL="342900" marR="0" lvl="0" indent="-34290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mn-lt"/>
                <a:ea typeface="+mn-ea"/>
                <a:cs typeface="+mn-cs"/>
              </a:rPr>
              <a:t>The importance of a plan.</a:t>
            </a:r>
          </a:p>
          <a:p>
            <a:pPr marL="342900" marR="0" lvl="0" indent="-34290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mn-lt"/>
                <a:ea typeface="+mn-ea"/>
                <a:cs typeface="+mn-cs"/>
              </a:rPr>
              <a:t>Steps involved in succession planning.</a:t>
            </a:r>
          </a:p>
          <a:p>
            <a:pPr marL="342900" marR="0" lvl="0" indent="-34290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mn-lt"/>
                <a:ea typeface="+mn-ea"/>
                <a:cs typeface="+mn-cs"/>
              </a:rPr>
              <a:t>Keeping the plan current.</a:t>
            </a:r>
          </a:p>
          <a:p>
            <a:pPr marL="342900" marR="0" lvl="0" indent="-342900" algn="l" defTabSz="685800" rtl="0" eaLnBrk="1" fontAlgn="auto" latinLnBrk="0" hangingPunct="1">
              <a:lnSpc>
                <a:spcPct val="100000"/>
              </a:lnSpc>
              <a:spcBef>
                <a:spcPts val="750"/>
              </a:spcBef>
              <a:spcAft>
                <a:spcPts val="60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494949"/>
                </a:solidFill>
                <a:effectLst/>
                <a:uLnTx/>
                <a:uFillTx/>
                <a:latin typeface="+mn-lt"/>
                <a:ea typeface="+mn-ea"/>
                <a:cs typeface="+mn-cs"/>
              </a:rPr>
              <a:t>Communicating the plan to employees.</a:t>
            </a:r>
          </a:p>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Succession Planning?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9"/>
            <a:ext cx="10515600" cy="3980414"/>
          </a:xfrm>
        </p:spPr>
        <p:txBody>
          <a:bodyPr>
            <a:normAutofit lnSpcReduction="10000"/>
          </a:bodyPr>
          <a:lstStyle/>
          <a:p>
            <a:r>
              <a:rPr lang="en-US" dirty="0"/>
              <a:t>Succession planning is the process of identifying high-potential employees, evaluating and honing their skills and abilities, and preparing them for advancement into positions that are key to the success of business operations and objectives.</a:t>
            </a:r>
          </a:p>
          <a:p>
            <a:r>
              <a:rPr lang="en-US" dirty="0"/>
              <a:t>Succession planning involves:</a:t>
            </a:r>
          </a:p>
          <a:p>
            <a:pPr marL="457200" indent="-457200">
              <a:buFont typeface="Arial" panose="020B0604020202020204" pitchFamily="34" charset="0"/>
              <a:buChar char="•"/>
            </a:pPr>
            <a:r>
              <a:rPr lang="en-US" dirty="0"/>
              <a:t>Understanding the organization’s long-term goals and objectives.</a:t>
            </a:r>
          </a:p>
          <a:p>
            <a:pPr marL="457200" indent="-457200">
              <a:buFont typeface="Arial" panose="020B0604020202020204" pitchFamily="34" charset="0"/>
              <a:buChar char="•"/>
            </a:pPr>
            <a:r>
              <a:rPr lang="en-US" dirty="0"/>
              <a:t>Identifying high-potential candidates and their respective developmental needs.</a:t>
            </a:r>
          </a:p>
          <a:p>
            <a:pPr marL="457200" indent="-457200">
              <a:buFont typeface="Arial" panose="020B0604020202020204" pitchFamily="34" charset="0"/>
              <a:buChar char="•"/>
            </a:pPr>
            <a:r>
              <a:rPr lang="en-US" dirty="0"/>
              <a:t>Determining workforce trends and predictions.</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Importance of a Plan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a:bodyPr>
          <a:lstStyle/>
          <a:p>
            <a:r>
              <a:rPr lang="en-US" dirty="0"/>
              <a:t>An effective succession plan can help an employer:</a:t>
            </a:r>
          </a:p>
          <a:p>
            <a:endParaRPr lang="en-US" dirty="0"/>
          </a:p>
          <a:p>
            <a:pPr marL="457200" indent="-457200">
              <a:buFont typeface="Arial" panose="020B0604020202020204" pitchFamily="34" charset="0"/>
              <a:buChar char="•"/>
            </a:pPr>
            <a:r>
              <a:rPr lang="en-US" dirty="0"/>
              <a:t>Avoid extended and costly vacancies in key positions and ensure the stability of business operations.</a:t>
            </a:r>
          </a:p>
          <a:p>
            <a:pPr marL="457200" indent="-457200">
              <a:buFont typeface="Arial" panose="020B0604020202020204" pitchFamily="34" charset="0"/>
              <a:buChar char="•"/>
            </a:pPr>
            <a:r>
              <a:rPr lang="en-US" dirty="0"/>
              <a:t>Provide meaningful developmental opportunities for both the organization and its employees as it targets key leadership positions at varying levels. </a:t>
            </a:r>
          </a:p>
          <a:p>
            <a:pPr marL="457200" indent="-457200">
              <a:buFont typeface="Arial" panose="020B0604020202020204" pitchFamily="34" charset="0"/>
              <a:buChar char="•"/>
            </a:pPr>
            <a:r>
              <a:rPr lang="en-US" dirty="0"/>
              <a:t>Help develop a diverse workforce by enabling decision-makers to look at the future makeup of the organization as a whole. </a:t>
            </a:r>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429235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Steps Involved in Succession Planning</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normAutofit/>
          </a:bodyPr>
          <a:lstStyle/>
          <a:p>
            <a:pPr marL="514350" indent="-514350">
              <a:buFont typeface="+mj-lt"/>
              <a:buAutoNum type="arabicPeriod"/>
            </a:pPr>
            <a:r>
              <a:rPr lang="en-US" dirty="0"/>
              <a:t>Identifying legal and diversity issues to consider.</a:t>
            </a:r>
          </a:p>
          <a:p>
            <a:pPr marL="514350" indent="-514350">
              <a:buFont typeface="+mj-lt"/>
              <a:buAutoNum type="arabicPeriod"/>
            </a:pPr>
            <a:r>
              <a:rPr lang="en-US" dirty="0"/>
              <a:t>Establishing present and future leadership roles and objectives.</a:t>
            </a:r>
          </a:p>
          <a:p>
            <a:pPr marL="514350" indent="-514350">
              <a:buFont typeface="+mj-lt"/>
              <a:buAutoNum type="arabicPeriod"/>
            </a:pPr>
            <a:r>
              <a:rPr lang="en-US" dirty="0"/>
              <a:t>Selecting high-potential employees.</a:t>
            </a:r>
          </a:p>
          <a:p>
            <a:pPr marL="514350" indent="-514350">
              <a:buFont typeface="+mj-lt"/>
              <a:buAutoNum type="arabicPeriod"/>
            </a:pPr>
            <a:r>
              <a:rPr lang="en-US" dirty="0"/>
              <a:t>Evaluating readiness for succession in high-potential employees.</a:t>
            </a:r>
          </a:p>
          <a:p>
            <a:pPr marL="514350" indent="-514350" eaLnBrk="1" hangingPunct="1">
              <a:buFont typeface="+mj-lt"/>
              <a:buAutoNum type="arabicPeriod"/>
            </a:pPr>
            <a:r>
              <a:rPr lang="en-US" altLang="en-US" dirty="0"/>
              <a:t>Planning for the individual development of retention of high-potential employees.</a:t>
            </a:r>
          </a:p>
          <a:p>
            <a:pPr marL="514350" indent="-514350" eaLnBrk="1" hangingPunct="1">
              <a:buFont typeface="+mj-lt"/>
              <a:buAutoNum type="arabicPeriod"/>
            </a:pPr>
            <a:r>
              <a:rPr lang="en-US" altLang="en-US" dirty="0"/>
              <a:t>Identifying emergency positions without successors.</a:t>
            </a:r>
          </a:p>
          <a:p>
            <a:pPr marL="514350" indent="-514350" eaLnBrk="1" hangingPunct="1">
              <a:buFont typeface="+mj-lt"/>
              <a:buAutoNum type="arabicPeriod"/>
            </a:pPr>
            <a:r>
              <a:rPr lang="en-US" altLang="en-US" dirty="0"/>
              <a:t>Planning for positions that cannot be filled internally.</a:t>
            </a:r>
          </a:p>
          <a:p>
            <a:pPr marL="514350" indent="-514350">
              <a:buFont typeface="+mj-lt"/>
              <a:buAutoNum type="arabicPeriod"/>
            </a:pPr>
            <a:endParaRPr lang="en-US" dirty="0"/>
          </a:p>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2268986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1828</TotalTime>
  <Words>2210</Words>
  <Application>Microsoft Office PowerPoint</Application>
  <PresentationFormat>Widescreen</PresentationFormat>
  <Paragraphs>274</Paragraphs>
  <Slides>32</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Succession Planning Training for Supervisors</vt:lpstr>
      <vt:lpstr>WELCOME!</vt:lpstr>
      <vt:lpstr>Introduction</vt:lpstr>
      <vt:lpstr>Introduction (cont.)</vt:lpstr>
      <vt:lpstr>Agenda</vt:lpstr>
      <vt:lpstr>What is Succession Planning?</vt:lpstr>
      <vt:lpstr>The Importance of a Plan</vt:lpstr>
      <vt:lpstr>Questions? Comments?</vt:lpstr>
      <vt:lpstr>Steps Involved in Succession Planning</vt:lpstr>
      <vt:lpstr>Identifying Legal and Diversity Issues </vt:lpstr>
      <vt:lpstr>Establishing Present and Future Leadership Roles and Objectives </vt:lpstr>
      <vt:lpstr>Establishing Present and Future Leadership Roles and Objectives (cont.)</vt:lpstr>
      <vt:lpstr>Questions? Comments?</vt:lpstr>
      <vt:lpstr>Selecting High-Potential Employees </vt:lpstr>
      <vt:lpstr>Selecting High-Potential Employees (cont.) </vt:lpstr>
      <vt:lpstr>9-Box Grid</vt:lpstr>
      <vt:lpstr>Example Readiness Level Chart</vt:lpstr>
      <vt:lpstr>Questions? Comments?</vt:lpstr>
      <vt:lpstr>Evaluating Readiness for Succession in High-Potential Employees </vt:lpstr>
      <vt:lpstr>Planning for the Individual Development and Retention of High-Potential Employees </vt:lpstr>
      <vt:lpstr>Sample Performance Summary</vt:lpstr>
      <vt:lpstr>Questions? Comments?</vt:lpstr>
      <vt:lpstr>Identifying Emergency Positions Without Successors </vt:lpstr>
      <vt:lpstr>Planning for Positions That Cannot Be Filled Internally </vt:lpstr>
      <vt:lpstr>Questions? Comments?</vt:lpstr>
      <vt:lpstr>Keeping the Plan Current</vt:lpstr>
      <vt:lpstr>Questions? Comments?</vt:lpstr>
      <vt:lpstr>Communicating the Plan to Employees</vt:lpstr>
      <vt:lpstr>Questions? Comments?</vt:lpstr>
      <vt:lpstr>Summary</vt:lpstr>
      <vt:lpstr>Summary (cont.)</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37</cp:revision>
  <dcterms:created xsi:type="dcterms:W3CDTF">2021-07-28T15:46:48Z</dcterms:created>
  <dcterms:modified xsi:type="dcterms:W3CDTF">2021-08-11T15:58:29Z</dcterms:modified>
</cp:coreProperties>
</file>