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90" r:id="rId7"/>
    <p:sldId id="262" r:id="rId8"/>
    <p:sldId id="263" r:id="rId9"/>
    <p:sldId id="291" r:id="rId10"/>
    <p:sldId id="261" r:id="rId11"/>
    <p:sldId id="292" r:id="rId12"/>
    <p:sldId id="293" r:id="rId13"/>
    <p:sldId id="294" r:id="rId14"/>
    <p:sldId id="264" r:id="rId15"/>
    <p:sldId id="297" r:id="rId16"/>
    <p:sldId id="295" r:id="rId17"/>
    <p:sldId id="286" r:id="rId18"/>
    <p:sldId id="296" r:id="rId19"/>
    <p:sldId id="287" r:id="rId20"/>
    <p:sldId id="274" r:id="rId21"/>
    <p:sldId id="28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201" autoAdjust="0"/>
  </p:normalViewPr>
  <p:slideViewPr>
    <p:cSldViewPr snapToGrid="0">
      <p:cViewPr varScale="1">
        <p:scale>
          <a:sx n="77" d="100"/>
          <a:sy n="77" d="100"/>
        </p:scale>
        <p:origin x="864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BDC13-22BB-4AAC-BC9B-FBBF706C7EE2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EB97-CD1D-4021-A1FE-AF2953771E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42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60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2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36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91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02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15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56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4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3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17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90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26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0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9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63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08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94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34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EB97-CD1D-4021-A1FE-AF2953771E7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1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2D20-F53B-40DB-A6E7-AD7BD45EE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A7D66-BA80-4EEE-B8C5-0237F6663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2060-0596-4633-9C7D-B61A0FB5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6DBC-01DA-4896-8F28-F5290F0F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2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BB48-3661-480F-B8B3-C10C08E22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9044E-D00C-4775-A57B-EE3CF28B8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56DDB-C8EF-4E38-A7A9-F911A9D7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BFF5-32D7-4809-8B36-3F01B3F201A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D1334-907C-4B59-9348-3FFC27CE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ECC4D-CA19-41FF-AEB8-1B34A627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C4017-54FE-4D65-AFE7-79B0BDAE5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249D5-58F0-4DD8-9E48-1AE5622BC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83FD3-8A7E-437C-9A42-C76DF38B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5367-5776-4DEA-99FB-6BE7850233B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1F617-A822-4C24-8766-3B82FB1C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5F4AF-722F-461F-B472-ED61CFB1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3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B575-A850-4C06-8B5D-8C65DCC3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38F4E-73F9-4DC5-B353-F60AD2BD8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8B461-15DA-4DFF-8D58-B96458E3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A36B-6303-45B7-9206-903743AE8F04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DEFFB-AF4C-4DFA-AC96-C18E3884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F933C-0281-46F6-9F87-446199BF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3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B705E-CBDF-4C8C-AF7A-BAD15FA8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1C90A-5D31-4471-9807-F0051387C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D1424-70D8-4AF0-8C06-72AB1CA4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FF65-7F02-4F51-A266-C463948BB3F9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7C34C-DAA9-4359-BF0E-289588CCD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EA43-21EF-4615-A7FC-F7C429098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7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EA2BC-9F29-46EC-9DD1-DF9E3B9E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48034-C477-4BD9-BA3D-711508288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8AF16-B271-4AE9-AD46-DE8882FBE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43A28-7CFD-4C4B-84E4-BA08F2771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8BC7-C951-49CF-8733-962535FE6B41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1AF9D-1B0B-40DD-900A-C1446AD60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87F2A-A35B-4FF0-8993-23BCC2A5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6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B4B3C-D238-4FBC-8F3C-A7BAF1CE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BB14B-7D1F-409E-A09C-C88A7E45F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92AE4-23B9-437A-AFFC-06CE46C75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D4F639-B40F-43AB-BA24-AB966F43D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A57499-6681-4AFF-A0AA-9C42ABCCE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76F88-9D46-4B58-B452-401F9544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D466-588C-4AA6-AD7A-66FC6151CFB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CEF2C-84D2-4851-993D-A15406F8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8F028B-88F2-47C4-A0E7-7F3ED05C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88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555A-3048-4FD1-9C0A-8DF32E61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B62C4-27F4-4F95-909E-A2E7DD48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F1C4-B4CB-4502-A36D-360FC5884BE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E2D17-F54A-432A-BDAA-E02AB427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140A8-0D80-4322-9F88-C0B42A4C7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0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2E774-879C-41C5-B2A7-69B875CFF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94AC-0F05-4110-9597-22D3C540DDC3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4BE1C-99DB-497D-BAB9-4B3D8006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8FBF4-4C9D-4C8B-A7C1-FDCFDD62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0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6358-B464-4DD0-91C1-B4E0B13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C4D7B-52B0-43B6-8B5C-1940EC480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E1C20B-7BAA-42A0-A1E2-7E0E280F4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49FF2-AEB3-4AB8-AD95-0DC14C88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A7C8-82D1-47E2-8E71-33E2D24B89A9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5F78D-80A4-47C7-A7A3-2346D20AF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E2265-CF4E-4617-A7D2-CF951F79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3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4917-34C3-4933-AE2F-E527FDCF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D402CE-DB31-4C74-BE62-16FFE2C4E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B90E6-C73C-44BC-BE79-84816FB7A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F99EA-6224-468B-81E7-4392BEAE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6278C-9917-43A4-84C2-EAF625D66A7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77679-D087-4E87-97D5-CF5FEFA7F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E08AB-75E3-4304-9B3A-B25D2B00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4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088BC-1497-42ED-A227-654F094A3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C7AD-A758-44E3-803A-0315EA66A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54148-D075-4219-BEF7-CAFD31575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26FC-EF57-4B8D-ACFA-C86D7C0D14E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10003-E77B-49AD-B444-59C5951F6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6676C-4E5A-4913-AFD6-CA6BB30F5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5B40-28DA-43CD-A97E-EA3E1B04B7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7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Bi-racial woman working on a laptop from a home office.">
            <a:extLst>
              <a:ext uri="{FF2B5EF4-FFF2-40B4-BE49-F238E27FC236}">
                <a16:creationId xmlns:a16="http://schemas.microsoft.com/office/drawing/2014/main" id="{23301606-DA84-46C1-9B88-890805B4BD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6" t="2796" r="9758" b="-2796"/>
          <a:stretch/>
        </p:blipFill>
        <p:spPr>
          <a:xfrm>
            <a:off x="4040741" y="10"/>
            <a:ext cx="8160026" cy="6875809"/>
          </a:xfrm>
          <a:prstGeom prst="rect">
            <a:avLst/>
          </a:prstGeom>
        </p:spPr>
      </p:pic>
      <p:sp>
        <p:nvSpPr>
          <p:cNvPr id="21" name="Freeform: Shape 16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51EBB-5D3E-4977-AE35-40D81DB67EB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575" y="744538"/>
            <a:ext cx="3557588" cy="1381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Telecommuting Training for Employees</a:t>
            </a:r>
          </a:p>
        </p:txBody>
      </p:sp>
    </p:spTree>
    <p:extLst>
      <p:ext uri="{BB962C8B-B14F-4D97-AF65-F5344CB8AC3E}">
        <p14:creationId xmlns:p14="http://schemas.microsoft.com/office/powerpoint/2010/main" val="978428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Criteria for Telecommuting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6548"/>
            <a:ext cx="10515600" cy="37617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According to our policy, the selection criteria for telecommuting employees include employees who:</a:t>
            </a:r>
          </a:p>
          <a:p>
            <a:r>
              <a:rPr lang="en-US" dirty="0"/>
              <a:t>Have demonstrated a thorough and productive understanding of their job, which, for some positions, can take up to six months of continuous employment with our company.</a:t>
            </a:r>
          </a:p>
          <a:p>
            <a:r>
              <a:rPr lang="en-US" dirty="0"/>
              <a:t>Have demonstrated a consistent and acceptable level of productivity and quality by receiving a  “meets” or “exceeds” performance evaluation within three to six months of their telecommuting request.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C8788-BD97-445D-BF3C-62C44285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97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Criteria for Telecommuting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967947"/>
            <a:ext cx="10515600" cy="42440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According to our policy, the selection criteria for telecommuting also includes: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Demonstrated ability to work independently with minimal levels of supervision.</a:t>
            </a:r>
          </a:p>
          <a:p>
            <a:r>
              <a:rPr lang="en-US" dirty="0"/>
              <a:t>Job duties that are not location-specific (e.g., receptionists cannot be telecommuters).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dedicated workspace free from distractions.</a:t>
            </a:r>
            <a:endParaRPr lang="en-US" dirty="0"/>
          </a:p>
          <a:p>
            <a:pPr marL="6286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Working parents or those who have caretaking responsibilities and will be working from a home office must have viable childcare or caretaking arrangements. Telecommuting should not be considered a substitute for these arrangements.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C8788-BD97-445D-BF3C-62C44285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9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Criteria for Telecommuting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1967947"/>
            <a:ext cx="10515600" cy="4244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there are numerous telecommuting requests within a department, seniority may be used as a determining factor.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Telecommuting may also be used in response to modified work, light-duty assignments or requests for reasonable religious and/or disability accommodations.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C8788-BD97-445D-BF3C-62C44285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1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A337-4142-44DE-9088-4FC190B2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24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Telecommuting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6670"/>
            <a:ext cx="10515600" cy="400029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7000" dirty="0"/>
              <a:t>All requests to telecommute must be submitted in writing to your immediate supervisor. Include an explanation as to why you will be an effective telecommuter and answer the following questions:</a:t>
            </a:r>
            <a:br>
              <a:rPr lang="en-US" sz="6000" dirty="0"/>
            </a:br>
            <a:endParaRPr lang="en-US" sz="6000" dirty="0"/>
          </a:p>
          <a:p>
            <a:pPr lvl="1"/>
            <a:r>
              <a:rPr lang="en-US" sz="6000" dirty="0"/>
              <a:t>How will you continue to access the resources you need to do your job (e.g., files, computers, etc.)?</a:t>
            </a:r>
          </a:p>
          <a:p>
            <a:pPr lvl="1"/>
            <a:r>
              <a:rPr lang="en-US" sz="6000" dirty="0"/>
              <a:t>Who else needs to know when and where you are working to do their jobs?</a:t>
            </a:r>
          </a:p>
          <a:p>
            <a:pPr lvl="1"/>
            <a:r>
              <a:rPr lang="en-US" sz="6000" dirty="0"/>
              <a:t>How will you communicate your availability with coworkers and customers/clients on a regular basis?</a:t>
            </a:r>
          </a:p>
          <a:p>
            <a:pPr lvl="1"/>
            <a:r>
              <a:rPr lang="en-US" sz="6000" dirty="0"/>
              <a:t>How will you communicate your work progress on an ongoing basis to your manager and other stakeholders?</a:t>
            </a:r>
          </a:p>
          <a:p>
            <a:pPr lvl="1"/>
            <a:r>
              <a:rPr lang="en-US" sz="6000" dirty="0"/>
              <a:t>What work processes need to be revised to allow you and others to incorporate telework effectively?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9CC8-CF23-4411-AA22-32AC936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5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Telecommuting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6670"/>
            <a:ext cx="10515600" cy="400029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Management will review telecommuting applications with the employee’s immediate supervisor and HR.</a:t>
            </a:r>
          </a:p>
          <a:p>
            <a:endParaRPr lang="en-US" dirty="0"/>
          </a:p>
          <a:p>
            <a:r>
              <a:rPr lang="en-US" dirty="0"/>
              <a:t>A response will be provided to the employee within two weeks of receipt of the telecommuting application.</a:t>
            </a:r>
          </a:p>
          <a:p>
            <a:endParaRPr lang="en-US" dirty="0"/>
          </a:p>
          <a:p>
            <a:r>
              <a:rPr lang="en-US" dirty="0"/>
              <a:t>Immediate supervisors will notify employees of the decision.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9CC8-CF23-4411-AA22-32AC936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72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A337-4142-44DE-9088-4FC190B2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55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Tips on Being an Effective Telecommuter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2713"/>
            <a:ext cx="10515600" cy="3354250"/>
          </a:xfrm>
        </p:spPr>
        <p:txBody>
          <a:bodyPr>
            <a:normAutofit/>
          </a:bodyPr>
          <a:lstStyle/>
          <a:p>
            <a:r>
              <a:rPr lang="en-US" dirty="0"/>
              <a:t>Create a productive workspace free from household distractions if you are working from home.</a:t>
            </a:r>
          </a:p>
          <a:p>
            <a:endParaRPr lang="en-US" dirty="0"/>
          </a:p>
          <a:p>
            <a:r>
              <a:rPr lang="en-US" dirty="0"/>
              <a:t>Verify that you know how to operate all company-provided equipment and that you have alternate plans should you encounter problems. (The company provides telecommuters with computer equipment and will reimburse reasonable Internet access expenses.)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9CC8-CF23-4411-AA22-32AC936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01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Tips on Being an Effective Telecommuter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2713"/>
            <a:ext cx="10515600" cy="3354250"/>
          </a:xfrm>
        </p:spPr>
        <p:txBody>
          <a:bodyPr>
            <a:normAutofit/>
          </a:bodyPr>
          <a:lstStyle/>
          <a:p>
            <a:r>
              <a:rPr lang="en-US" dirty="0"/>
              <a:t>Use company-provided communication tools to keep in contact with your manager and colleagues on a regular basis to manage feelings of isolation.</a:t>
            </a:r>
          </a:p>
          <a:p>
            <a:endParaRPr lang="en-US" dirty="0"/>
          </a:p>
          <a:p>
            <a:r>
              <a:rPr lang="en-US" dirty="0"/>
              <a:t>Schedule in advance with your manager the day(s) you will be in the office to verify that space is available.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9CC8-CF23-4411-AA22-32AC936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28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6243"/>
            <a:ext cx="10515600" cy="3965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Telecommuting is a popular alternative work arrangement. It has benefits for both employers and employees.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Telecommuting is not a suitable option for all jobs or all employees. Our policy includes specific criteria for telecommuting employees.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Tips for being an effective telecommuter include creating a productive workspace free from distractions, knowing how to operate the telecommuting equipment, and fully using communication tools to keep in contact with your manager and colleagues.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49CC8-CF23-4411-AA22-32AC9365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3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8A368C-E846-4D0E-9267-4DB45763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386E7E-6334-4532-8C09-D11134519BD9}"/>
              </a:ext>
            </a:extLst>
          </p:cNvPr>
          <p:cNvSpPr txBox="1"/>
          <p:nvPr/>
        </p:nvSpPr>
        <p:spPr>
          <a:xfrm>
            <a:off x="4141714" y="2921168"/>
            <a:ext cx="3908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</a:rPr>
              <a:t>WELCOME!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0175800-1188-46F2-BEC3-F872D70031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201336"/>
            <a:ext cx="1051560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Telecommuting Training for Employees</a:t>
            </a:r>
          </a:p>
        </p:txBody>
      </p:sp>
    </p:spTree>
    <p:extLst>
      <p:ext uri="{BB962C8B-B14F-4D97-AF65-F5344CB8AC3E}">
        <p14:creationId xmlns:p14="http://schemas.microsoft.com/office/powerpoint/2010/main" val="1912516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A337-4142-44DE-9088-4FC190B2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2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Training </a:t>
            </a:r>
            <a:r>
              <a:rPr lang="en-US" dirty="0">
                <a:solidFill>
                  <a:schemeClr val="bg1"/>
                </a:solidFill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8367"/>
            <a:ext cx="10515600" cy="340859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Please complete the training evaluation sheet included in the handouts.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Thank you for your interest and attention!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5E61B-6751-4087-BE1D-7479609A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4173"/>
            <a:ext cx="10515600" cy="35927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Telecommuting is becoming a popular alternative work arrangement as employers look for ways to respond to soaring operating costs, natural disasters and other business continuity issues.</a:t>
            </a:r>
          </a:p>
          <a:p>
            <a:pPr marL="0" indent="0">
              <a:buNone/>
            </a:pPr>
            <a:r>
              <a:rPr lang="en-US" dirty="0"/>
              <a:t>Other companies regard telecommuting as a long-term way to proactively balance their business operating needs with employee work-life needs.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3659C-90BE-4461-8DED-0F4D739B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0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93BD4AD-F14B-4D59-B7CA-D49B77561D5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73426" y="2227223"/>
            <a:ext cx="9211477" cy="43513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How our policy defines telecommuting.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Benefits of telecommuting to the employee.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Benefits of telecommuting to the employer.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Criteria for selecting telecommuting employees.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Telecommuting application process.</a:t>
            </a:r>
          </a:p>
          <a:p>
            <a:pPr marL="457200" indent="-4572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Tips on being an effective telecommuter.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15928-5EE3-48F1-9DC1-ECC5FE32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47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Our Policy Defines Telecommuting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5817"/>
            <a:ext cx="10515600" cy="38611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[Company Name] defines telecommuting as [</a:t>
            </a:r>
            <a:r>
              <a:rPr lang="en-US" i="1" dirty="0"/>
              <a:t>fill in your own company definition and description of the program. The description should include information about working from either an office in the employee’s home or a telework center that is different from the company headquarters or other company facility</a:t>
            </a:r>
            <a:r>
              <a:rPr lang="en-US" dirty="0"/>
              <a:t>].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may use the word telework to describe the telecommuting work arrangement during our discussion today and in the company policy.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D6632-0577-4787-BEB5-51BB39E4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9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A337-4142-44DE-9088-4FC190B2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Benefits of Telecommuting to the Employee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Research indicates that employees who telecommute benefit by having:</a:t>
            </a:r>
          </a:p>
          <a:p>
            <a:r>
              <a:rPr lang="en-US" dirty="0"/>
              <a:t>Greater productivity.</a:t>
            </a:r>
          </a:p>
          <a:p>
            <a:r>
              <a:rPr lang="en-US" dirty="0"/>
              <a:t>Increased job satisfaction.</a:t>
            </a:r>
          </a:p>
          <a:p>
            <a:r>
              <a:rPr lang="en-US" dirty="0"/>
              <a:t>Less stress and better health.</a:t>
            </a:r>
          </a:p>
          <a:p>
            <a:r>
              <a:rPr lang="en-US" dirty="0"/>
              <a:t>Lower commuting costs.</a:t>
            </a:r>
          </a:p>
          <a:p>
            <a:r>
              <a:rPr lang="en-US" dirty="0"/>
              <a:t>More flexibility to balance and manage work and home responsibilities.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CA544-4C61-450D-9B27-BCD939FF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3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Benefits of Telecommuting to the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157"/>
            <a:ext cx="10515600" cy="40798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Research indicates that companies that allow for telecommuting benefit by having:</a:t>
            </a:r>
          </a:p>
          <a:p>
            <a:r>
              <a:rPr lang="en-US" dirty="0"/>
              <a:t>Increased employee productivity.</a:t>
            </a:r>
          </a:p>
          <a:p>
            <a:r>
              <a:rPr lang="en-US" dirty="0"/>
              <a:t>Reduced absenteeism.</a:t>
            </a:r>
          </a:p>
          <a:p>
            <a:r>
              <a:rPr lang="en-US" dirty="0"/>
              <a:t>Increased job satisfaction, leading to increased employee retention and lower recruitment costs.</a:t>
            </a:r>
          </a:p>
          <a:p>
            <a:r>
              <a:rPr lang="en-US" dirty="0"/>
              <a:t>Reduced office space needs and corresponding expenses.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010B9-C34F-4EE3-B487-2FCAD575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8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DA03-F7B5-4BEC-B85C-26D3158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7620-6DA9-405E-A582-4E42B829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1A337-4142-44DE-9088-4FC190B2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5B40-28DA-43CD-A97E-EA3E1B04B7D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929</Words>
  <Application>Microsoft Office PowerPoint</Application>
  <PresentationFormat>Widescreen</PresentationFormat>
  <Paragraphs>124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Telecommuting Training for Employees</vt:lpstr>
      <vt:lpstr>Telecommuting Training for Employees</vt:lpstr>
      <vt:lpstr>Introduction</vt:lpstr>
      <vt:lpstr>Agenda</vt:lpstr>
      <vt:lpstr>How Our Policy Defines Telecommuting</vt:lpstr>
      <vt:lpstr>Questions? Comments?</vt:lpstr>
      <vt:lpstr>Benefits of Telecommuting to the Employee</vt:lpstr>
      <vt:lpstr>Benefits of Telecommuting to the Employer</vt:lpstr>
      <vt:lpstr>Questions? Comments?</vt:lpstr>
      <vt:lpstr>Criteria for Telecommuting</vt:lpstr>
      <vt:lpstr>Criteria for Telecommuting (cont.)</vt:lpstr>
      <vt:lpstr>Criteria for Telecommuting (cont.)</vt:lpstr>
      <vt:lpstr>Questions? Comments?</vt:lpstr>
      <vt:lpstr>Telecommuting Application Process</vt:lpstr>
      <vt:lpstr>Telecommuting Application Process</vt:lpstr>
      <vt:lpstr>Questions? Comments?</vt:lpstr>
      <vt:lpstr>Tips on Being an Effective Telecommuter</vt:lpstr>
      <vt:lpstr>Tips on Being an Effective Telecommuter</vt:lpstr>
      <vt:lpstr>Summary</vt:lpstr>
      <vt:lpstr>Questions? Comments?</vt:lpstr>
      <vt:lpstr>Training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Patton, Erin</dc:creator>
  <cp:lastModifiedBy>Patton, Erin</cp:lastModifiedBy>
  <cp:revision>22</cp:revision>
  <dcterms:created xsi:type="dcterms:W3CDTF">2021-07-28T15:46:48Z</dcterms:created>
  <dcterms:modified xsi:type="dcterms:W3CDTF">2021-09-08T19:23:02Z</dcterms:modified>
</cp:coreProperties>
</file>