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27"/>
  </p:notesMasterIdLst>
  <p:sldIdLst>
    <p:sldId id="256" r:id="rId2"/>
    <p:sldId id="265" r:id="rId3"/>
    <p:sldId id="266" r:id="rId4"/>
    <p:sldId id="267" r:id="rId5"/>
    <p:sldId id="268" r:id="rId6"/>
    <p:sldId id="269" r:id="rId7"/>
    <p:sldId id="270" r:id="rId8"/>
    <p:sldId id="271" r:id="rId9"/>
    <p:sldId id="286" r:id="rId10"/>
    <p:sldId id="282" r:id="rId11"/>
    <p:sldId id="258" r:id="rId12"/>
    <p:sldId id="272" r:id="rId13"/>
    <p:sldId id="273" r:id="rId14"/>
    <p:sldId id="283" r:id="rId15"/>
    <p:sldId id="274" r:id="rId16"/>
    <p:sldId id="275" r:id="rId17"/>
    <p:sldId id="276" r:id="rId18"/>
    <p:sldId id="261" r:id="rId19"/>
    <p:sldId id="277" r:id="rId20"/>
    <p:sldId id="278" r:id="rId21"/>
    <p:sldId id="284" r:id="rId22"/>
    <p:sldId id="279" r:id="rId23"/>
    <p:sldId id="280" r:id="rId24"/>
    <p:sldId id="281" r:id="rId25"/>
    <p:sldId id="26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4"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7" autoAdjust="0"/>
    <p:restoredTop sz="87889" autoAdjust="0"/>
  </p:normalViewPr>
  <p:slideViewPr>
    <p:cSldViewPr snapToGrid="0" snapToObjects="1">
      <p:cViewPr varScale="1">
        <p:scale>
          <a:sx n="87" d="100"/>
          <a:sy n="87" d="100"/>
        </p:scale>
        <p:origin x="1594" y="6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405-4B80-8F7C-D4CD01BDFA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405-4B80-8F7C-D4CD01BDFA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405-4B80-8F7C-D4CD01BDFA81}"/>
            </c:ext>
          </c:extLst>
        </c:ser>
        <c:dLbls>
          <c:showLegendKey val="0"/>
          <c:showVal val="0"/>
          <c:showCatName val="0"/>
          <c:showSerName val="0"/>
          <c:showPercent val="0"/>
          <c:showBubbleSize val="0"/>
        </c:dLbls>
        <c:gapWidth val="219"/>
        <c:overlap val="-27"/>
        <c:axId val="244803360"/>
        <c:axId val="244803752"/>
      </c:barChart>
      <c:catAx>
        <c:axId val="24480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44803752"/>
        <c:crosses val="autoZero"/>
        <c:auto val="1"/>
        <c:lblAlgn val="ctr"/>
        <c:lblOffset val="100"/>
        <c:noMultiLvlLbl val="0"/>
      </c:catAx>
      <c:valAx>
        <c:axId val="244803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80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3CC-4321-923C-68DADB556FA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3CC-4321-923C-68DADB556FA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3CC-4321-923C-68DADB556FA7}"/>
            </c:ext>
          </c:extLst>
        </c:ser>
        <c:dLbls>
          <c:showLegendKey val="0"/>
          <c:showVal val="0"/>
          <c:showCatName val="0"/>
          <c:showSerName val="0"/>
          <c:showPercent val="0"/>
          <c:showBubbleSize val="0"/>
        </c:dLbls>
        <c:gapWidth val="219"/>
        <c:overlap val="-27"/>
        <c:axId val="244804536"/>
        <c:axId val="244804928"/>
      </c:barChart>
      <c:catAx>
        <c:axId val="244804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44804928"/>
        <c:crosses val="autoZero"/>
        <c:auto val="1"/>
        <c:lblAlgn val="ctr"/>
        <c:lblOffset val="100"/>
        <c:noMultiLvlLbl val="0"/>
      </c:catAx>
      <c:valAx>
        <c:axId val="24480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804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B49-4C19-BED4-D25F5132507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B49-4C19-BED4-D25F5132507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B49-4C19-BED4-D25F5132507B}"/>
            </c:ext>
          </c:extLst>
        </c:ser>
        <c:dLbls>
          <c:showLegendKey val="0"/>
          <c:showVal val="0"/>
          <c:showCatName val="0"/>
          <c:showSerName val="0"/>
          <c:showPercent val="0"/>
          <c:showBubbleSize val="0"/>
        </c:dLbls>
        <c:gapWidth val="112"/>
        <c:axId val="244805712"/>
        <c:axId val="244806104"/>
      </c:barChart>
      <c:catAx>
        <c:axId val="244805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44806104"/>
        <c:crosses val="autoZero"/>
        <c:auto val="1"/>
        <c:lblAlgn val="ctr"/>
        <c:lblOffset val="100"/>
        <c:noMultiLvlLbl val="0"/>
      </c:catAx>
      <c:valAx>
        <c:axId val="244806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805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7D8-4F97-B890-1564860C1B7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7D8-4F97-B890-1564860C1B7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7D8-4F97-B890-1564860C1B70}"/>
            </c:ext>
          </c:extLst>
        </c:ser>
        <c:dLbls>
          <c:showLegendKey val="0"/>
          <c:showVal val="0"/>
          <c:showCatName val="0"/>
          <c:showSerName val="0"/>
          <c:showPercent val="0"/>
          <c:showBubbleSize val="0"/>
        </c:dLbls>
        <c:gapWidth val="112"/>
        <c:axId val="405964696"/>
        <c:axId val="405965088"/>
      </c:barChart>
      <c:catAx>
        <c:axId val="405964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05965088"/>
        <c:crosses val="autoZero"/>
        <c:auto val="1"/>
        <c:lblAlgn val="ctr"/>
        <c:lblOffset val="100"/>
        <c:noMultiLvlLbl val="0"/>
      </c:catAx>
      <c:valAx>
        <c:axId val="405965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5964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0D1-439A-8896-9150DD946D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0D1-439A-8896-9150DD946D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0D1-439A-8896-9150DD946D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0D1-439A-8896-9150DD946DC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0D1-439A-8896-9150DD946DC7}"/>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60-44AC-A558-E4BD6EDB53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60-44AC-A558-E4BD6EDB53B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60-44AC-A558-E4BD6EDB53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60-44AC-A558-E4BD6EDB53B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E60-44AC-A558-E4BD6EDB53BC}"/>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96-4E16-915C-765657119D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96-4E16-915C-765657119D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E96-4E16-915C-765657119D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E96-4E16-915C-765657119D0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AE96-4E16-915C-765657119D0F}"/>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DCE-499D-B3E9-4AADC065D8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CE-499D-B3E9-4AADC065D8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CE-499D-B3E9-4AADC065D8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DCE-499D-B3E9-4AADC065D8A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DCE-499D-B3E9-4AADC065D8A2}"/>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3CC-4321-923C-68DADB556FA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3CC-4321-923C-68DADB556FA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3CC-4321-923C-68DADB556FA7}"/>
            </c:ext>
          </c:extLst>
        </c:ser>
        <c:dLbls>
          <c:showLegendKey val="0"/>
          <c:showVal val="0"/>
          <c:showCatName val="0"/>
          <c:showSerName val="0"/>
          <c:showPercent val="0"/>
          <c:showBubbleSize val="0"/>
        </c:dLbls>
        <c:gapWidth val="219"/>
        <c:overlap val="-27"/>
        <c:axId val="405967440"/>
        <c:axId val="405967832"/>
      </c:barChart>
      <c:catAx>
        <c:axId val="40596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05967832"/>
        <c:crosses val="autoZero"/>
        <c:auto val="1"/>
        <c:lblAlgn val="ctr"/>
        <c:lblOffset val="100"/>
        <c:noMultiLvlLbl val="0"/>
      </c:catAx>
      <c:valAx>
        <c:axId val="40596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596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F87E1-559E-BD41-8136-16AFA524F4B1}" type="datetimeFigureOut">
              <a:rPr lang="en-US" smtClean="0"/>
              <a:t>7/19/2018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C5D8E-2F16-2842-967A-A35E549C5E36}" type="slidenum">
              <a:rPr lang="en-US" smtClean="0"/>
              <a:t>‹#›</a:t>
            </a:fld>
            <a:endParaRPr lang="en-US" dirty="0"/>
          </a:p>
        </p:txBody>
      </p:sp>
    </p:spTree>
    <p:extLst>
      <p:ext uri="{BB962C8B-B14F-4D97-AF65-F5344CB8AC3E}">
        <p14:creationId xmlns:p14="http://schemas.microsoft.com/office/powerpoint/2010/main" val="165280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1D0E743E-AF27-7246-BD6A-9A8E94672052}" type="slidenum">
              <a:rPr lang="en-US" altLang="en-US" b="0"/>
              <a:pPr algn="r"/>
              <a:t>2</a:t>
            </a:fld>
            <a:endParaRPr lang="en-US" altLang="en-US" b="0" dirty="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charset="0"/>
              </a:rPr>
              <a:t>Note to presenter: </a:t>
            </a:r>
            <a:r>
              <a:rPr lang="en-US" altLang="en-US" dirty="0"/>
              <a:t>This sample presentation is intended for presentation to managers and other individuals who manage employees. It is designed to be presented by an individual who is knowledgeable about terminations, state and federal laws, and the employer’s policies and practices. This is a sample presentation that must be customized to include relevant laws and the employer’s own policies and procedures.</a:t>
            </a:r>
          </a:p>
          <a:p>
            <a:pPr eaLnBrk="1" hangingPunct="1"/>
            <a:endParaRPr lang="en-US" altLang="en-US" dirty="0">
              <a:latin typeface="Arial" charset="0"/>
            </a:endParaRPr>
          </a:p>
        </p:txBody>
      </p:sp>
    </p:spTree>
    <p:extLst>
      <p:ext uri="{BB962C8B-B14F-4D97-AF65-F5344CB8AC3E}">
        <p14:creationId xmlns:p14="http://schemas.microsoft.com/office/powerpoint/2010/main" val="131101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CB345265-4C0B-B342-ADFE-3341DEBE637F}" type="slidenum">
              <a:rPr lang="en-US" altLang="en-US" b="0"/>
              <a:pPr algn="r"/>
              <a:t>13</a:t>
            </a:fld>
            <a:endParaRPr lang="en-US" altLang="en-US" b="0" dirty="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333681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CB345265-4C0B-B342-ADFE-3341DEBE637F}" type="slidenum">
              <a:rPr lang="en-US" altLang="en-US" b="0"/>
              <a:pPr algn="r"/>
              <a:t>14</a:t>
            </a:fld>
            <a:endParaRPr lang="en-US" altLang="en-US" b="0" dirty="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513876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66EA1D58-8CC2-D34D-B9B1-12016A5D2EFB}" type="slidenum">
              <a:rPr lang="en-US" altLang="en-US" b="0"/>
              <a:pPr algn="r"/>
              <a:t>15</a:t>
            </a:fld>
            <a:endParaRPr lang="en-US" altLang="en-US" b="0"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112983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E4023814-A128-E84B-9DBF-C9182D5960D1}" type="slidenum">
              <a:rPr lang="en-US" altLang="en-US" b="0"/>
              <a:pPr algn="r"/>
              <a:t>16</a:t>
            </a:fld>
            <a:endParaRPr lang="en-US" altLang="en-US" b="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33007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AA3C9288-6B62-3D49-81D2-62E81908A564}" type="slidenum">
              <a:rPr lang="en-US" altLang="en-US" b="0"/>
              <a:pPr algn="r"/>
              <a:t>17</a:t>
            </a:fld>
            <a:endParaRPr lang="en-US" altLang="en-US" b="0"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448470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25850CC3-E9ED-8748-81D7-D318EE1DF530}" type="slidenum">
              <a:rPr lang="en-US" altLang="en-US" b="0"/>
              <a:pPr algn="r"/>
              <a:t>19</a:t>
            </a:fld>
            <a:endParaRPr lang="en-US" altLang="en-US" b="0"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574936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E265A0A7-2964-DD45-8CB7-1E924B95BF82}" type="slidenum">
              <a:rPr lang="en-US" altLang="en-US" b="0"/>
              <a:pPr algn="r"/>
              <a:t>20</a:t>
            </a:fld>
            <a:endParaRPr lang="en-US" altLang="en-US" b="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433046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E265A0A7-2964-DD45-8CB7-1E924B95BF82}" type="slidenum">
              <a:rPr lang="en-US" altLang="en-US" b="0"/>
              <a:pPr algn="r"/>
              <a:t>21</a:t>
            </a:fld>
            <a:endParaRPr lang="en-US" altLang="en-US" b="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29503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852E1FBE-F86A-DE41-AE04-C3229F4306A2}" type="slidenum">
              <a:rPr lang="en-US" altLang="en-US" b="0"/>
              <a:pPr algn="r"/>
              <a:t>22</a:t>
            </a:fld>
            <a:endParaRPr lang="en-US" altLang="en-US" b="0"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178449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0D096DFF-3832-2440-86BB-B365691EF49D}" type="slidenum">
              <a:rPr lang="en-US" altLang="en-US" b="0"/>
              <a:pPr algn="r"/>
              <a:t>23</a:t>
            </a:fld>
            <a:endParaRPr lang="en-US" altLang="en-US" b="0"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210694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36AF2C36-4EC2-934B-A364-C3E53B024573}" type="slidenum">
              <a:rPr lang="en-US" altLang="en-US" b="0"/>
              <a:pPr algn="r"/>
              <a:t>3</a:t>
            </a:fld>
            <a:endParaRPr lang="en-US" altLang="en-US" b="0"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072198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144739A6-1ADC-F744-91CA-CED8177BEA70}" type="slidenum">
              <a:rPr lang="en-US" altLang="en-US" b="0"/>
              <a:pPr algn="r"/>
              <a:t>24</a:t>
            </a:fld>
            <a:endParaRPr lang="en-US" altLang="en-US" b="0" dirty="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148990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EA3F665E-DFB3-1046-B8F4-1F6A032CA608}" type="slidenum">
              <a:rPr lang="en-US" altLang="en-US" b="0"/>
              <a:pPr algn="r"/>
              <a:t>4</a:t>
            </a:fld>
            <a:endParaRPr lang="en-US" altLang="en-US" b="0" dirty="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89855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4311FA74-6984-3640-9B16-23A1D549BF49}" type="slidenum">
              <a:rPr lang="en-US" altLang="en-US" b="0"/>
              <a:pPr algn="r"/>
              <a:t>5</a:t>
            </a:fld>
            <a:endParaRPr lang="en-US" altLang="en-US" b="0" dirty="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90008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AB786F46-DED8-7242-BE7C-5AECA8B0DAB5}" type="slidenum">
              <a:rPr lang="en-US" altLang="en-US" b="0"/>
              <a:pPr algn="r"/>
              <a:t>6</a:t>
            </a:fld>
            <a:endParaRPr lang="en-US" altLang="en-US" b="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924963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AD224638-9A38-3644-934A-99A29C6AA4D3}" type="slidenum">
              <a:rPr lang="en-US" altLang="en-US" b="0"/>
              <a:pPr algn="r"/>
              <a:t>7</a:t>
            </a:fld>
            <a:endParaRPr lang="en-US" altLang="en-US"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22199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72D4A726-B6B1-B44E-A6B4-4CEB6DD7B286}" type="slidenum">
              <a:rPr lang="en-US" altLang="en-US" b="0"/>
              <a:pPr algn="r"/>
              <a:t>8</a:t>
            </a:fld>
            <a:endParaRPr lang="en-US" altLang="en-US"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89433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72D4A726-B6B1-B44E-A6B4-4CEB6DD7B286}" type="slidenum">
              <a:rPr lang="en-US" altLang="en-US" b="0"/>
              <a:pPr algn="r"/>
              <a:t>10</a:t>
            </a:fld>
            <a:endParaRPr lang="en-US" altLang="en-US"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34098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A8E93B9F-50C2-C04F-8D62-E517DA5A569B}" type="slidenum">
              <a:rPr lang="en-US" altLang="en-US" b="0"/>
              <a:pPr algn="r"/>
              <a:t>12</a:t>
            </a:fld>
            <a:endParaRPr lang="en-US" altLang="en-US" b="0"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r>
              <a:rPr lang="en-US" altLang="en-US" dirty="0">
                <a:latin typeface="Arial" charset="0"/>
              </a:rPr>
              <a:t>Note to presenter: Please customize this sample policy to match your company’s policy.</a:t>
            </a:r>
          </a:p>
        </p:txBody>
      </p:sp>
    </p:spTree>
    <p:extLst>
      <p:ext uri="{BB962C8B-B14F-4D97-AF65-F5344CB8AC3E}">
        <p14:creationId xmlns:p14="http://schemas.microsoft.com/office/powerpoint/2010/main" val="806651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5.tif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5.tif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p:nvSpPr>
        <p:spPr>
          <a:xfrm>
            <a:off x="0" y="228600"/>
            <a:ext cx="2190307"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3541" y="320935"/>
            <a:ext cx="1409808" cy="276999"/>
          </a:xfrm>
          <a:prstGeom prst="rect">
            <a:avLst/>
          </a:prstGeom>
          <a:noFill/>
        </p:spPr>
        <p:txBody>
          <a:bodyPr wrap="square" rtlCol="0">
            <a:spAutoFit/>
          </a:bodyPr>
          <a:lstStyle/>
          <a:p>
            <a:pPr algn="l"/>
            <a:r>
              <a:rPr lang="en-US" sz="1200" b="1" i="0">
                <a:solidFill>
                  <a:schemeClr val="bg1"/>
                </a:solidFill>
                <a:latin typeface="Arial" charset="0"/>
                <a:ea typeface="Arial" charset="0"/>
                <a:cs typeface="Arial" charset="0"/>
              </a:rPr>
              <a:t>CONSULTATION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p:nvPicPr>
        <p:blipFill>
          <a:blip r:embed="rId3"/>
          <a:stretch>
            <a:fillRect/>
          </a:stretch>
        </p:blipFill>
        <p:spPr>
          <a:xfrm>
            <a:off x="320041" y="5198534"/>
            <a:ext cx="1466230" cy="8454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68" y="290224"/>
            <a:ext cx="272675" cy="323614"/>
          </a:xfrm>
          <a:prstGeom prst="rect">
            <a:avLst/>
          </a:prstGeom>
        </p:spPr>
      </p:pic>
      <p:pic>
        <p:nvPicPr>
          <p:cNvPr id="10" name="Picture 9"/>
          <p:cNvPicPr>
            <a:picLocks noChangeAspect="1"/>
          </p:cNvPicPr>
          <p:nvPr userDrawn="1"/>
        </p:nvPicPr>
        <p:blipFill>
          <a:blip r:embed="rId2"/>
          <a:stretch>
            <a:fillRect/>
          </a:stretch>
        </p:blipFill>
        <p:spPr>
          <a:xfrm>
            <a:off x="0" y="0"/>
            <a:ext cx="9144000" cy="4800600"/>
          </a:xfrm>
          <a:prstGeom prst="rect">
            <a:avLst/>
          </a:prstGeom>
        </p:spPr>
      </p:pic>
      <p:sp>
        <p:nvSpPr>
          <p:cNvPr id="11" name="Rectangle 10"/>
          <p:cNvSpPr/>
          <p:nvPr userDrawn="1"/>
        </p:nvSpPr>
        <p:spPr>
          <a:xfrm>
            <a:off x="0" y="228600"/>
            <a:ext cx="2190307"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663541" y="320935"/>
            <a:ext cx="1409808"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CONSULTATION</a:t>
            </a:r>
          </a:p>
        </p:txBody>
      </p:sp>
      <p:pic>
        <p:nvPicPr>
          <p:cNvPr id="14" name="Picture 13"/>
          <p:cNvPicPr>
            <a:picLocks noChangeAspect="1"/>
          </p:cNvPicPr>
          <p:nvPr userDrawn="1"/>
        </p:nvPicPr>
        <p:blipFill>
          <a:blip r:embed="rId3"/>
          <a:stretch>
            <a:fillRect/>
          </a:stretch>
        </p:blipFill>
        <p:spPr>
          <a:xfrm>
            <a:off x="320041" y="5198534"/>
            <a:ext cx="1466230" cy="845462"/>
          </a:xfrm>
          <a:prstGeom prst="rect">
            <a:avLst/>
          </a:prstGeom>
        </p:spPr>
      </p:pic>
      <p:pic>
        <p:nvPicPr>
          <p:cNvPr id="15" name="Picture 14"/>
          <p:cNvPicPr>
            <a:picLocks noChangeAspect="1"/>
          </p:cNvPicPr>
          <p:nvPr userDrawn="1"/>
        </p:nvPicPr>
        <p:blipFill>
          <a:blip r:embed="rId5"/>
          <a:stretch>
            <a:fillRect/>
          </a:stretch>
        </p:blipFill>
        <p:spPr>
          <a:xfrm>
            <a:off x="316069" y="316572"/>
            <a:ext cx="347472" cy="264458"/>
          </a:xfrm>
          <a:prstGeom prst="rect">
            <a:avLst/>
          </a:prstGeom>
        </p:spPr>
      </p:pic>
    </p:spTree>
    <p:extLst>
      <p:ext uri="{BB962C8B-B14F-4D97-AF65-F5344CB8AC3E}">
        <p14:creationId xmlns:p14="http://schemas.microsoft.com/office/powerpoint/2010/main" val="358271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p:extLst>
              <p:ext uri="{D42A27DB-BD31-4B8C-83A1-F6EECF244321}">
                <p14:modId xmlns:p14="http://schemas.microsoft.com/office/powerpoint/2010/main" val="421954991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334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447914951"/>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8928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p:extLst>
              <p:ext uri="{D42A27DB-BD31-4B8C-83A1-F6EECF244321}">
                <p14:modId xmlns:p14="http://schemas.microsoft.com/office/powerpoint/2010/main" val="336356942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7243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ext uri="{D42A27DB-BD31-4B8C-83A1-F6EECF244321}">
                <p14:modId xmlns:p14="http://schemas.microsoft.com/office/powerpoint/2010/main" val="159547579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38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929139933"/>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48997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a:t>Click icon to add chart</a:t>
            </a:r>
          </a:p>
        </p:txBody>
      </p:sp>
    </p:spTree>
    <p:extLst>
      <p:ext uri="{BB962C8B-B14F-4D97-AF65-F5344CB8AC3E}">
        <p14:creationId xmlns:p14="http://schemas.microsoft.com/office/powerpoint/2010/main" val="22459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2190307"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409808"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CONSULTATION</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4" name="Picture 3"/>
          <p:cNvPicPr>
            <a:picLocks noChangeAspect="1"/>
          </p:cNvPicPr>
          <p:nvPr userDrawn="1"/>
        </p:nvPicPr>
        <p:blipFill>
          <a:blip r:embed="rId4"/>
          <a:stretch>
            <a:fillRect/>
          </a:stretch>
        </p:blipFill>
        <p:spPr>
          <a:xfrm>
            <a:off x="316069" y="316572"/>
            <a:ext cx="347472" cy="264458"/>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CONSULTATION</a:t>
            </a:r>
          </a:p>
        </p:txBody>
      </p:sp>
      <p:pic>
        <p:nvPicPr>
          <p:cNvPr id="3" name="Picture 2"/>
          <p:cNvPicPr>
            <a:picLocks noChangeAspect="1"/>
          </p:cNvPicPr>
          <p:nvPr userDrawn="1"/>
        </p:nvPicPr>
        <p:blipFill>
          <a:blip r:embed="rId2"/>
          <a:stretch>
            <a:fillRect/>
          </a:stretch>
        </p:blipFill>
        <p:spPr>
          <a:xfrm>
            <a:off x="4125468" y="343660"/>
            <a:ext cx="893064" cy="679704"/>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CONSULTATION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794" y="268382"/>
            <a:ext cx="710226" cy="842906"/>
          </a:xfrm>
          <a:prstGeom prst="rect">
            <a:avLst/>
          </a:prstGeom>
        </p:spPr>
      </p:pic>
      <p:sp>
        <p:nvSpPr>
          <p:cNvPr id="6" name="Rectangle 5"/>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CONSULTATION</a:t>
            </a:r>
          </a:p>
        </p:txBody>
      </p:sp>
      <p:pic>
        <p:nvPicPr>
          <p:cNvPr id="8" name="Picture 7"/>
          <p:cNvPicPr>
            <a:picLocks noChangeAspect="1"/>
          </p:cNvPicPr>
          <p:nvPr userDrawn="1"/>
        </p:nvPicPr>
        <p:blipFill>
          <a:blip r:embed="rId3"/>
          <a:stretch>
            <a:fillRect/>
          </a:stretch>
        </p:blipFill>
        <p:spPr>
          <a:xfrm>
            <a:off x="4125468" y="343660"/>
            <a:ext cx="893064" cy="679704"/>
          </a:xfrm>
          <a:prstGeom prst="rect">
            <a:avLst/>
          </a:prstGeom>
        </p:spPr>
      </p:pic>
    </p:spTree>
    <p:extLst>
      <p:ext uri="{BB962C8B-B14F-4D97-AF65-F5344CB8AC3E}">
        <p14:creationId xmlns:p14="http://schemas.microsoft.com/office/powerpoint/2010/main" val="2180962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a:xfrm>
            <a:off x="7357533" y="6441021"/>
            <a:ext cx="1183218" cy="228600"/>
          </a:xfrm>
          <a:prstGeom prst="rect">
            <a:avLst/>
          </a:prstGeom>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60482400"/>
      </p:ext>
    </p:extLst>
  </p:cSld>
  <p:clrMapOvr>
    <a:masterClrMapping/>
  </p:clrMapOvr>
  <p:extLst mod="1">
    <p:ext uri="{DCECCB84-F9BA-43D5-87BE-67443E8EF086}">
      <p15:sldGuideLst xmlns:p15="http://schemas.microsoft.com/office/powerpoint/2012/main">
        <p15:guide id="1" orient="horz" pos="384">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0369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133549968"/>
      </p:ext>
    </p:extLst>
  </p:cSld>
  <p:clrMapOvr>
    <a:masterClrMapping/>
  </p:clrMapOvr>
  <p:extLst mod="1">
    <p:ext uri="{DCECCB84-F9BA-43D5-87BE-67443E8EF086}">
      <p15:sldGuideLst xmlns:p15="http://schemas.microsoft.com/office/powerpoint/2012/main">
        <p15:guide id="1" orient="horz" pos="3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2732129376"/>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2045425"/>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3572776555"/>
      </p:ext>
    </p:extLst>
  </p:cSld>
  <p:clrMapOvr>
    <a:masterClrMapping/>
  </p:clrMapOvr>
  <p:extLst mod="1">
    <p:ext uri="{DCECCB84-F9BA-43D5-87BE-67443E8EF086}">
      <p15:sldGuideLst xmlns:p15="http://schemas.microsoft.com/office/powerpoint/2012/main">
        <p15:guide id="0" orient="horz" pos="1008" userDrawn="1">
          <p15:clr>
            <a:srgbClr val="FBAE40"/>
          </p15:clr>
        </p15:guide>
        <p15:guide id="1"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9297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a:solidFill>
                  <a:srgbClr val="898989"/>
                </a:solidFill>
              </a:rPr>
              <a:t>CONSULTATION</a:t>
            </a: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3" name="Picture 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0008" y="6420115"/>
            <a:ext cx="200447" cy="237894"/>
          </a:xfrm>
          <a:prstGeom prst="rect">
            <a:avLst/>
          </a:prstGeom>
        </p:spPr>
      </p:pic>
      <p:sp>
        <p:nvSpPr>
          <p:cNvPr id="9" name="Rectangle 8"/>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95352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80" r:id="rId16"/>
    <p:sldLayoutId id="2147483654" r:id="rId17"/>
    <p:sldLayoutId id="2147483671" r:id="rId18"/>
    <p:sldLayoutId id="2147483673" r:id="rId19"/>
    <p:sldLayoutId id="2147483675" r:id="rId20"/>
    <p:sldLayoutId id="2147483681" r:id="rId21"/>
    <p:sldLayoutId id="2147483682" r:id="rId22"/>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Termination Decisions and Meetings</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dirty="0"/>
              <a:t>Employment at Will</a:t>
            </a:r>
          </a:p>
        </p:txBody>
      </p:sp>
      <p:sp>
        <p:nvSpPr>
          <p:cNvPr id="19460" name="Rectangle 3"/>
          <p:cNvSpPr>
            <a:spLocks noGrp="1" noChangeArrowheads="1"/>
          </p:cNvSpPr>
          <p:nvPr>
            <p:ph idx="1"/>
          </p:nvPr>
        </p:nvSpPr>
        <p:spPr/>
        <p:txBody>
          <a:bodyPr/>
          <a:lstStyle/>
          <a:p>
            <a:pPr eaLnBrk="1" hangingPunct="1">
              <a:buFontTx/>
              <a:buNone/>
            </a:pPr>
            <a:r>
              <a:rPr lang="en-US" altLang="en-US" dirty="0"/>
              <a:t>Employment at will is a doctrine. It is not a law.</a:t>
            </a:r>
          </a:p>
          <a:p>
            <a:r>
              <a:rPr lang="en-US" altLang="en-US" dirty="0"/>
              <a:t>Employment at will pertains to the employer’s right to terminate the employment relationship at any time, for any reason, with or without notice, as long as the employer does not violate oral or written contracts, public policy, or covenant of good faith and fair dealing.</a:t>
            </a:r>
          </a:p>
          <a:p>
            <a:pPr eaLnBrk="1" hangingPunct="1">
              <a:buFontTx/>
              <a:buAutoNum type="arabicPeriod" startAt="5"/>
            </a:pPr>
            <a:endParaRPr lang="en-US" altLang="en-US" dirty="0"/>
          </a:p>
        </p:txBody>
      </p:sp>
      <p:sp>
        <p:nvSpPr>
          <p:cNvPr id="1945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1840B0E6-004D-994C-BF04-F26E19F18828}" type="slidenum">
              <a:rPr lang="en-US" altLang="en-US">
                <a:solidFill>
                  <a:srgbClr val="618DD1"/>
                </a:solidFill>
              </a:rPr>
              <a:pPr algn="r"/>
              <a:t>10</a:t>
            </a:fld>
            <a:endParaRPr lang="en-US" altLang="en-US" dirty="0">
              <a:solidFill>
                <a:srgbClr val="618DD1"/>
              </a:solidFill>
            </a:endParaRPr>
          </a:p>
        </p:txBody>
      </p:sp>
    </p:spTree>
    <p:extLst>
      <p:ext uri="{BB962C8B-B14F-4D97-AF65-F5344CB8AC3E}">
        <p14:creationId xmlns:p14="http://schemas.microsoft.com/office/powerpoint/2010/main" val="671596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11</a:t>
            </a:fld>
            <a:endParaRPr lang="en-US" dirty="0">
              <a:solidFill>
                <a:srgbClr val="618DD1"/>
              </a:solidFill>
            </a:endParaRPr>
          </a:p>
        </p:txBody>
      </p:sp>
    </p:spTree>
    <p:extLst>
      <p:ext uri="{BB962C8B-B14F-4D97-AF65-F5344CB8AC3E}">
        <p14:creationId xmlns:p14="http://schemas.microsoft.com/office/powerpoint/2010/main" val="3299411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dirty="0"/>
              <a:t>Our Policy on Involuntary Terminations</a:t>
            </a:r>
          </a:p>
        </p:txBody>
      </p:sp>
      <p:sp>
        <p:nvSpPr>
          <p:cNvPr id="21508" name="Rectangle 3"/>
          <p:cNvSpPr>
            <a:spLocks noGrp="1" noChangeArrowheads="1"/>
          </p:cNvSpPr>
          <p:nvPr>
            <p:ph idx="1"/>
          </p:nvPr>
        </p:nvSpPr>
        <p:spPr/>
        <p:txBody>
          <a:bodyPr/>
          <a:lstStyle/>
          <a:p>
            <a:pPr eaLnBrk="1" hangingPunct="1"/>
            <a:r>
              <a:rPr lang="en-US" altLang="en-US" dirty="0"/>
              <a:t>[Company Name] has a progressive disciplinary policy, which may include:</a:t>
            </a:r>
            <a:endParaRPr lang="en-US" altLang="en-US" b="1" dirty="0"/>
          </a:p>
          <a:p>
            <a:pPr marL="762000" lvl="1" indent="-304800" eaLnBrk="1" hangingPunct="1">
              <a:buFont typeface="Arial" charset="0"/>
              <a:buChar char="•"/>
            </a:pPr>
            <a:r>
              <a:rPr lang="en-US" altLang="en-US" dirty="0"/>
              <a:t>Coaching and counseling.</a:t>
            </a:r>
          </a:p>
          <a:p>
            <a:pPr marL="762000" lvl="1" indent="-304800" eaLnBrk="1" hangingPunct="1">
              <a:buFont typeface="Arial" charset="0"/>
              <a:buChar char="•"/>
            </a:pPr>
            <a:r>
              <a:rPr lang="en-US" altLang="en-US" dirty="0"/>
              <a:t>Verbal warning.</a:t>
            </a:r>
          </a:p>
          <a:p>
            <a:pPr marL="762000" lvl="1" indent="-304800" eaLnBrk="1" hangingPunct="1">
              <a:buFont typeface="Arial" charset="0"/>
              <a:buChar char="•"/>
            </a:pPr>
            <a:r>
              <a:rPr lang="en-US" altLang="en-US" dirty="0"/>
              <a:t>Written warning.</a:t>
            </a:r>
          </a:p>
          <a:p>
            <a:pPr marL="762000" lvl="1" indent="-304800" eaLnBrk="1" hangingPunct="1">
              <a:buFont typeface="Arial" charset="0"/>
              <a:buChar char="•"/>
            </a:pPr>
            <a:r>
              <a:rPr lang="en-US" altLang="en-US" dirty="0"/>
              <a:t>Final written warning.</a:t>
            </a:r>
          </a:p>
          <a:p>
            <a:pPr marL="762000" lvl="1" indent="-304800" eaLnBrk="1" hangingPunct="1">
              <a:buFont typeface="Arial" charset="0"/>
              <a:buChar char="•"/>
            </a:pPr>
            <a:r>
              <a:rPr lang="en-US" altLang="en-US" dirty="0"/>
              <a:t>Termination.</a:t>
            </a:r>
          </a:p>
          <a:p>
            <a:pPr marL="762000" lvl="1" indent="-304800" eaLnBrk="1" hangingPunct="1">
              <a:buFont typeface="Arial" charset="0"/>
              <a:buChar char="•"/>
            </a:pPr>
            <a:endParaRPr lang="en-US" altLang="en-US" dirty="0"/>
          </a:p>
        </p:txBody>
      </p:sp>
      <p:sp>
        <p:nvSpPr>
          <p:cNvPr id="2150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4A501630-8211-0E40-A97E-B37741D27225}" type="slidenum">
              <a:rPr lang="en-US" altLang="en-US">
                <a:solidFill>
                  <a:srgbClr val="618DD1"/>
                </a:solidFill>
              </a:rPr>
              <a:pPr algn="r"/>
              <a:t>12</a:t>
            </a:fld>
            <a:endParaRPr lang="en-US" altLang="en-US" dirty="0">
              <a:solidFill>
                <a:srgbClr val="618DD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dirty="0"/>
              <a:t>Our Policy on Involuntary Terminations (cont.)</a:t>
            </a:r>
          </a:p>
        </p:txBody>
      </p:sp>
      <p:sp>
        <p:nvSpPr>
          <p:cNvPr id="23556" name="Rectangle 3"/>
          <p:cNvSpPr>
            <a:spLocks noGrp="1" noChangeArrowheads="1"/>
          </p:cNvSpPr>
          <p:nvPr>
            <p:ph idx="1"/>
          </p:nvPr>
        </p:nvSpPr>
        <p:spPr/>
        <p:txBody>
          <a:bodyPr/>
          <a:lstStyle/>
          <a:p>
            <a:pPr eaLnBrk="1" hangingPunct="1"/>
            <a:r>
              <a:rPr lang="en-US" altLang="en-US" dirty="0"/>
              <a:t>Procedure for a termination:</a:t>
            </a:r>
          </a:p>
          <a:p>
            <a:pPr marL="685800" lvl="1" indent="-342900" eaLnBrk="1" hangingPunct="1">
              <a:buFont typeface="+mj-lt"/>
              <a:buAutoNum type="arabicPeriod"/>
            </a:pPr>
            <a:r>
              <a:rPr lang="en-US" altLang="en-US" dirty="0"/>
              <a:t>The supervisor obtains written approval from two management levels above and from human resources. </a:t>
            </a:r>
          </a:p>
          <a:p>
            <a:pPr marL="685800" lvl="1" indent="-342900">
              <a:buFont typeface="+mj-lt"/>
              <a:buAutoNum type="arabicPeriod"/>
            </a:pPr>
            <a:r>
              <a:rPr lang="en-US" altLang="en-US" dirty="0"/>
              <a:t>The supervisor completes an employee action form before the day of the termination. </a:t>
            </a:r>
          </a:p>
          <a:p>
            <a:pPr marL="685800" lvl="1" indent="-342900">
              <a:buFont typeface="+mj-lt"/>
              <a:buAutoNum type="arabicPeriod"/>
            </a:pPr>
            <a:r>
              <a:rPr lang="en-US" altLang="en-US" dirty="0"/>
              <a:t>The supervisor meets with the employee and informs him or her of the reason for termination.</a:t>
            </a:r>
          </a:p>
          <a:p>
            <a:pPr marL="685800" lvl="1" indent="-342900" eaLnBrk="1" hangingPunct="1">
              <a:buFont typeface="+mj-lt"/>
              <a:buAutoNum type="arabicPeriod"/>
            </a:pPr>
            <a:r>
              <a:rPr lang="en-US" altLang="en-US" dirty="0"/>
              <a:t>The supervisor collects company property at time of termination.</a:t>
            </a:r>
          </a:p>
          <a:p>
            <a:pPr eaLnBrk="1" hangingPunct="1"/>
            <a:endParaRPr lang="en-US" altLang="en-US" dirty="0"/>
          </a:p>
        </p:txBody>
      </p:sp>
      <p:sp>
        <p:nvSpPr>
          <p:cNvPr id="2355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197274DA-A20C-3D46-8479-E2254FBA1ACC}" type="slidenum">
              <a:rPr lang="en-US" altLang="en-US">
                <a:solidFill>
                  <a:srgbClr val="618DD1"/>
                </a:solidFill>
              </a:rPr>
              <a:pPr algn="r"/>
              <a:t>13</a:t>
            </a:fld>
            <a:endParaRPr lang="en-US" altLang="en-US" dirty="0">
              <a:solidFill>
                <a:srgbClr val="618DD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dirty="0"/>
              <a:t>Our Policy on Involuntary Terminations (cont.)</a:t>
            </a:r>
          </a:p>
        </p:txBody>
      </p:sp>
      <p:sp>
        <p:nvSpPr>
          <p:cNvPr id="23556" name="Rectangle 3"/>
          <p:cNvSpPr>
            <a:spLocks noGrp="1" noChangeArrowheads="1"/>
          </p:cNvSpPr>
          <p:nvPr>
            <p:ph idx="1"/>
          </p:nvPr>
        </p:nvSpPr>
        <p:spPr/>
        <p:txBody>
          <a:bodyPr/>
          <a:lstStyle/>
          <a:p>
            <a:pPr eaLnBrk="1" hangingPunct="1"/>
            <a:r>
              <a:rPr lang="en-US" altLang="en-US" dirty="0"/>
              <a:t>Procedure for a termination (cont.):</a:t>
            </a:r>
          </a:p>
          <a:p>
            <a:pPr marL="685800" lvl="1" indent="-342900">
              <a:buFont typeface="+mj-lt"/>
              <a:buAutoNum type="arabicPeriod" startAt="5"/>
            </a:pPr>
            <a:r>
              <a:rPr lang="en-US" altLang="en-US" dirty="0"/>
              <a:t>The date of separation will be the employee’s last day worked.</a:t>
            </a:r>
          </a:p>
          <a:p>
            <a:pPr marL="685800" lvl="1" indent="-342900" eaLnBrk="1" hangingPunct="1">
              <a:buFont typeface="+mj-lt"/>
              <a:buAutoNum type="arabicPeriod" startAt="5"/>
            </a:pPr>
            <a:r>
              <a:rPr lang="en-US" altLang="en-US" dirty="0"/>
              <a:t>Terminated employees will be paid in accordance with state and federal laws; earned but unused paid time off will be paid in accordance with the company’s policy.</a:t>
            </a:r>
          </a:p>
          <a:p>
            <a:pPr marL="685800" lvl="1" indent="-342900" eaLnBrk="1" hangingPunct="1">
              <a:buFont typeface="+mj-lt"/>
              <a:buAutoNum type="arabicPeriod" startAt="5"/>
            </a:pPr>
            <a:r>
              <a:rPr lang="en-US" altLang="en-US" dirty="0"/>
              <a:t>All insurance coverage and other benefits will terminate according to the company policy and the individual benefits plan. </a:t>
            </a:r>
          </a:p>
          <a:p>
            <a:pPr eaLnBrk="1" hangingPunct="1"/>
            <a:endParaRPr lang="en-US" altLang="en-US" dirty="0"/>
          </a:p>
        </p:txBody>
      </p:sp>
      <p:sp>
        <p:nvSpPr>
          <p:cNvPr id="2355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197274DA-A20C-3D46-8479-E2254FBA1ACC}" type="slidenum">
              <a:rPr lang="en-US" altLang="en-US">
                <a:solidFill>
                  <a:srgbClr val="618DD1"/>
                </a:solidFill>
              </a:rPr>
              <a:pPr algn="r"/>
              <a:t>14</a:t>
            </a:fld>
            <a:endParaRPr lang="en-US" altLang="en-US" dirty="0">
              <a:solidFill>
                <a:srgbClr val="618DD1"/>
              </a:solidFill>
            </a:endParaRPr>
          </a:p>
        </p:txBody>
      </p:sp>
    </p:spTree>
    <p:extLst>
      <p:ext uri="{BB962C8B-B14F-4D97-AF65-F5344CB8AC3E}">
        <p14:creationId xmlns:p14="http://schemas.microsoft.com/office/powerpoint/2010/main" val="339200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altLang="en-US" dirty="0"/>
              <a:t>Questions? Comments?</a:t>
            </a:r>
          </a:p>
        </p:txBody>
      </p:sp>
      <p:sp>
        <p:nvSpPr>
          <p:cNvPr id="2560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0E6C0E9C-EC4D-0543-96F1-3B359A21C048}" type="slidenum">
              <a:rPr lang="en-US" altLang="en-US">
                <a:solidFill>
                  <a:srgbClr val="618DD1"/>
                </a:solidFill>
              </a:rPr>
              <a:pPr algn="r"/>
              <a:t>15</a:t>
            </a:fld>
            <a:endParaRPr lang="en-US" altLang="en-US" dirty="0">
              <a:solidFill>
                <a:srgbClr val="618DD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altLang="en-US" dirty="0"/>
              <a:t>Documentation</a:t>
            </a:r>
          </a:p>
        </p:txBody>
      </p:sp>
      <p:sp>
        <p:nvSpPr>
          <p:cNvPr id="27652" name="Rectangle 3"/>
          <p:cNvSpPr>
            <a:spLocks noGrp="1" noChangeArrowheads="1"/>
          </p:cNvSpPr>
          <p:nvPr>
            <p:ph idx="1"/>
          </p:nvPr>
        </p:nvSpPr>
        <p:spPr/>
        <p:txBody>
          <a:bodyPr/>
          <a:lstStyle/>
          <a:p>
            <a:pPr>
              <a:lnSpc>
                <a:spcPct val="90000"/>
              </a:lnSpc>
            </a:pPr>
            <a:r>
              <a:rPr lang="en-US" dirty="0"/>
              <a:t>To establish credibility and to support your termination decision, you must objectively document incidents, poor performance and conversations with employees. </a:t>
            </a:r>
          </a:p>
          <a:p>
            <a:pPr>
              <a:lnSpc>
                <a:spcPct val="90000"/>
              </a:lnSpc>
            </a:pPr>
            <a:r>
              <a:rPr lang="en-US" altLang="en-US" dirty="0"/>
              <a:t>Be sure to include in your documentation:</a:t>
            </a:r>
          </a:p>
          <a:p>
            <a:pPr marL="285750" indent="-285750">
              <a:lnSpc>
                <a:spcPct val="90000"/>
              </a:lnSpc>
              <a:buFont typeface="Arial" charset="0"/>
              <a:buChar char="•"/>
            </a:pPr>
            <a:r>
              <a:rPr lang="en-US" dirty="0"/>
              <a:t>The dates of any incident or conversation between you and a problem employee. Documenting events shows that the decision to terminate an employee is supported by a record of prior incidents.</a:t>
            </a:r>
          </a:p>
          <a:p>
            <a:pPr marL="285750" indent="-285750">
              <a:lnSpc>
                <a:spcPct val="90000"/>
              </a:lnSpc>
              <a:buFont typeface="Arial" charset="0"/>
              <a:buChar char="•"/>
            </a:pPr>
            <a:r>
              <a:rPr lang="en-US" dirty="0"/>
              <a:t>A record of violations of policies or procedures, such as poor performance, absenteeism, insubordination, disruptive behaviors and unethical behavior. Whenever possible, include the language the employee used and how the incident affected your department or the company as a whole. </a:t>
            </a:r>
          </a:p>
          <a:p>
            <a:pPr>
              <a:lnSpc>
                <a:spcPct val="90000"/>
              </a:lnSpc>
            </a:pPr>
            <a:endParaRPr lang="en-US" altLang="en-US" dirty="0"/>
          </a:p>
        </p:txBody>
      </p:sp>
      <p:sp>
        <p:nvSpPr>
          <p:cNvPr id="2765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65D280FD-48F9-634F-B45C-B087B2A61F9F}" type="slidenum">
              <a:rPr lang="en-US" altLang="en-US">
                <a:solidFill>
                  <a:srgbClr val="618DD1"/>
                </a:solidFill>
              </a:rPr>
              <a:pPr algn="r"/>
              <a:t>16</a:t>
            </a:fld>
            <a:endParaRPr lang="en-US" altLang="en-US" dirty="0">
              <a:solidFill>
                <a:srgbClr val="618DD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altLang="en-US" dirty="0"/>
              <a:t>Documentation (cont.)</a:t>
            </a:r>
          </a:p>
        </p:txBody>
      </p:sp>
      <p:sp>
        <p:nvSpPr>
          <p:cNvPr id="29700" name="Rectangle 3"/>
          <p:cNvSpPr>
            <a:spLocks noGrp="1" noChangeArrowheads="1"/>
          </p:cNvSpPr>
          <p:nvPr>
            <p:ph idx="1"/>
          </p:nvPr>
        </p:nvSpPr>
        <p:spPr/>
        <p:txBody>
          <a:bodyPr/>
          <a:lstStyle/>
          <a:p>
            <a:pPr>
              <a:lnSpc>
                <a:spcPct val="90000"/>
              </a:lnSpc>
            </a:pPr>
            <a:r>
              <a:rPr lang="en-US" altLang="en-US" dirty="0"/>
              <a:t>Be sure to include the following in your documentation (cont.):</a:t>
            </a:r>
          </a:p>
          <a:p>
            <a:pPr marL="285750" indent="-285750">
              <a:lnSpc>
                <a:spcPct val="90000"/>
              </a:lnSpc>
              <a:buFont typeface="Arial" charset="0"/>
              <a:buChar char="•"/>
            </a:pPr>
            <a:r>
              <a:rPr lang="en-US" dirty="0"/>
              <a:t>Details of conversations you had with the employee and any disciplinary actions you took in response to the employee’s performance deficiencies. Also note realistic guidelines you gave the employee and deadlines you set for improvement. </a:t>
            </a:r>
          </a:p>
          <a:p>
            <a:pPr marL="285750" indent="-285750">
              <a:lnSpc>
                <a:spcPct val="90000"/>
              </a:lnSpc>
              <a:buFont typeface="Arial" charset="0"/>
              <a:buChar char="•"/>
            </a:pPr>
            <a:r>
              <a:rPr lang="en-US" dirty="0"/>
              <a:t>Employee appraisals performed, details of meetings that took place to determine an employee’s progress toward established goals and notes regarding the employee’s level of participation throughout the process. </a:t>
            </a:r>
          </a:p>
          <a:p>
            <a:pPr marL="285750" indent="-285750">
              <a:lnSpc>
                <a:spcPct val="90000"/>
              </a:lnSpc>
              <a:buFont typeface="Arial" charset="0"/>
              <a:buChar char="•"/>
            </a:pPr>
            <a:r>
              <a:rPr lang="en-US" dirty="0"/>
              <a:t>A record of giving verbal or written warnings to the employee. The employee must sign a document that acknowledges receipt of each warning. </a:t>
            </a:r>
            <a:endParaRPr lang="en-US" altLang="en-US" b="1" dirty="0"/>
          </a:p>
          <a:p>
            <a:pPr>
              <a:lnSpc>
                <a:spcPct val="90000"/>
              </a:lnSpc>
            </a:pPr>
            <a:endParaRPr lang="en-US" dirty="0"/>
          </a:p>
          <a:p>
            <a:pPr marL="285750" indent="-285750">
              <a:lnSpc>
                <a:spcPct val="90000"/>
              </a:lnSpc>
              <a:buFont typeface="Arial" charset="0"/>
              <a:buChar char="•"/>
            </a:pPr>
            <a:endParaRPr lang="en-US" dirty="0"/>
          </a:p>
        </p:txBody>
      </p:sp>
      <p:sp>
        <p:nvSpPr>
          <p:cNvPr id="2969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24A95FA5-66E4-C04F-A1B5-FFEFC97D21A1}" type="slidenum">
              <a:rPr lang="en-US" altLang="en-US">
                <a:solidFill>
                  <a:srgbClr val="618DD1"/>
                </a:solidFill>
              </a:rPr>
              <a:pPr algn="r"/>
              <a:t>17</a:t>
            </a:fld>
            <a:endParaRPr lang="en-US" altLang="en-US" dirty="0">
              <a:solidFill>
                <a:srgbClr val="618DD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4340" name="Rectangle 3"/>
          <p:cNvSpPr>
            <a:spLocks noGrp="1" noChangeArrowheads="1"/>
          </p:cNvSpPr>
          <p:nvPr>
            <p:ph idx="1"/>
          </p:nvPr>
        </p:nvSpPr>
        <p:spPr/>
        <p:txBody>
          <a:bodyPr/>
          <a:lstStyle/>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p:txBody>
      </p:sp>
      <p:sp>
        <p:nvSpPr>
          <p:cNvPr id="1433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10FC2F0-1942-914B-B0CC-9768C7E90751}" type="slidenum">
              <a:rPr lang="en-US">
                <a:solidFill>
                  <a:srgbClr val="618DD1"/>
                </a:solidFill>
              </a:rPr>
              <a:pPr/>
              <a:t>18</a:t>
            </a:fld>
            <a:endParaRPr lang="en-US" dirty="0">
              <a:solidFill>
                <a:srgbClr val="618DD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altLang="en-US" dirty="0"/>
              <a:t>Guidelines for the Termination Meeting</a:t>
            </a:r>
          </a:p>
        </p:txBody>
      </p:sp>
      <p:sp>
        <p:nvSpPr>
          <p:cNvPr id="58371" name="Rectangle 3"/>
          <p:cNvSpPr>
            <a:spLocks noGrp="1" noChangeArrowheads="1"/>
          </p:cNvSpPr>
          <p:nvPr>
            <p:ph idx="1"/>
          </p:nvPr>
        </p:nvSpPr>
        <p:spPr/>
        <p:txBody>
          <a:bodyPr/>
          <a:lstStyle/>
          <a:p>
            <a:pPr eaLnBrk="1" hangingPunct="1">
              <a:buFontTx/>
              <a:buNone/>
              <a:defRPr/>
            </a:pPr>
            <a:r>
              <a:rPr lang="en-US" dirty="0"/>
              <a:t>Before the termination meeting:</a:t>
            </a:r>
          </a:p>
          <a:p>
            <a:pPr marL="285750" indent="-285750" eaLnBrk="1" hangingPunct="1">
              <a:buFont typeface="Arial" charset="0"/>
              <a:buChar char="•"/>
              <a:defRPr/>
            </a:pPr>
            <a:r>
              <a:rPr lang="en-US" dirty="0"/>
              <a:t>Have written notes for what to communicate.</a:t>
            </a:r>
          </a:p>
          <a:p>
            <a:pPr marL="285750" indent="-285750" eaLnBrk="1" hangingPunct="1">
              <a:buFont typeface="Arial" charset="0"/>
              <a:buChar char="•"/>
              <a:defRPr/>
            </a:pPr>
            <a:r>
              <a:rPr lang="en-US" dirty="0"/>
              <a:t>Time the meeting carefully.</a:t>
            </a:r>
          </a:p>
          <a:p>
            <a:pPr marL="285750" indent="-285750" eaLnBrk="1" hangingPunct="1">
              <a:buFont typeface="Arial" charset="0"/>
              <a:buChar char="•"/>
              <a:defRPr/>
            </a:pPr>
            <a:r>
              <a:rPr lang="en-US" dirty="0"/>
              <a:t>Hold the discussion in private.</a:t>
            </a:r>
          </a:p>
          <a:p>
            <a:pPr marL="285750" indent="-285750" eaLnBrk="1" hangingPunct="1">
              <a:buFont typeface="Arial" charset="0"/>
              <a:buChar char="•"/>
              <a:defRPr/>
            </a:pPr>
            <a:r>
              <a:rPr lang="en-US" dirty="0"/>
              <a:t>Schedule a conference room in advance, if necessary.</a:t>
            </a:r>
          </a:p>
          <a:p>
            <a:pPr marL="285750" indent="-285750" eaLnBrk="1" hangingPunct="1">
              <a:buFont typeface="Arial" charset="0"/>
              <a:buChar char="•"/>
              <a:defRPr/>
            </a:pPr>
            <a:r>
              <a:rPr lang="en-US" dirty="0"/>
              <a:t>Consider having a representative from human resources or another manager in the room.</a:t>
            </a:r>
          </a:p>
          <a:p>
            <a:pPr eaLnBrk="1" hangingPunct="1">
              <a:buFontTx/>
              <a:buNone/>
              <a:defRPr/>
            </a:pPr>
            <a:endParaRPr lang="en-US" dirty="0"/>
          </a:p>
        </p:txBody>
      </p:sp>
      <p:sp>
        <p:nvSpPr>
          <p:cNvPr id="3174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545C2313-E8FB-4241-8503-8D1D38416348}" type="slidenum">
              <a:rPr lang="en-US" altLang="en-US">
                <a:solidFill>
                  <a:srgbClr val="618DD1"/>
                </a:solidFill>
              </a:rPr>
              <a:pPr algn="r"/>
              <a:t>19</a:t>
            </a:fld>
            <a:endParaRPr lang="en-US" altLang="en-US" dirty="0">
              <a:solidFill>
                <a:srgbClr val="618DD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dirty="0"/>
              <a:t>Introduction</a:t>
            </a:r>
          </a:p>
        </p:txBody>
      </p:sp>
      <p:sp>
        <p:nvSpPr>
          <p:cNvPr id="7172" name="Rectangle 3"/>
          <p:cNvSpPr>
            <a:spLocks noGrp="1" noChangeArrowheads="1"/>
          </p:cNvSpPr>
          <p:nvPr>
            <p:ph idx="1"/>
          </p:nvPr>
        </p:nvSpPr>
        <p:spPr/>
        <p:txBody>
          <a:bodyPr/>
          <a:lstStyle/>
          <a:p>
            <a:pPr eaLnBrk="1" hangingPunct="1">
              <a:buFontTx/>
              <a:buNone/>
            </a:pPr>
            <a:r>
              <a:rPr lang="en-US" altLang="en-US" dirty="0"/>
              <a:t>Making the decision to terminate an employee and conducting the termination meeting are two of the most difficult responsibilities managers have. </a:t>
            </a:r>
          </a:p>
          <a:p>
            <a:pPr eaLnBrk="1" hangingPunct="1">
              <a:buFontTx/>
              <a:buNone/>
            </a:pPr>
            <a:r>
              <a:rPr lang="en-US" altLang="en-US" dirty="0"/>
              <a:t>Knowledge of the laws and best practices as well as training help both the manager and the employee end the relationship on a positive note. </a:t>
            </a:r>
          </a:p>
          <a:p>
            <a:pPr eaLnBrk="1" hangingPunct="1">
              <a:buFontTx/>
              <a:buNone/>
            </a:pPr>
            <a:r>
              <a:rPr lang="en-US" altLang="en-US" dirty="0"/>
              <a:t>It is essential that all managers, in addition to human resource staff, acquire appropriate knowledge to make these important decisions and to conduct professional termination meetings. This presentation provides you with that knowledge.</a:t>
            </a:r>
          </a:p>
        </p:txBody>
      </p:sp>
      <p:sp>
        <p:nvSpPr>
          <p:cNvPr id="717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F300B3E0-A32A-C74B-8312-02ED83BF8733}" type="slidenum">
              <a:rPr lang="en-US" altLang="en-US">
                <a:solidFill>
                  <a:srgbClr val="618DD1"/>
                </a:solidFill>
              </a:rPr>
              <a:pPr algn="r"/>
              <a:t>2</a:t>
            </a:fld>
            <a:endParaRPr lang="en-US" altLang="en-US" dirty="0">
              <a:solidFill>
                <a:srgbClr val="618DD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altLang="en-US" dirty="0"/>
              <a:t>Guidelines for the Termination Meeting (cont.)</a:t>
            </a:r>
          </a:p>
        </p:txBody>
      </p:sp>
      <p:sp>
        <p:nvSpPr>
          <p:cNvPr id="33796" name="Rectangle 3"/>
          <p:cNvSpPr>
            <a:spLocks noGrp="1" noChangeArrowheads="1"/>
          </p:cNvSpPr>
          <p:nvPr>
            <p:ph idx="1"/>
          </p:nvPr>
        </p:nvSpPr>
        <p:spPr/>
        <p:txBody>
          <a:bodyPr/>
          <a:lstStyle/>
          <a:p>
            <a:pPr eaLnBrk="1" hangingPunct="1">
              <a:buFontTx/>
              <a:buNone/>
            </a:pPr>
            <a:r>
              <a:rPr lang="en-US" altLang="en-US" dirty="0"/>
              <a:t>During the termination meeting:</a:t>
            </a:r>
          </a:p>
          <a:p>
            <a:pPr marL="285750" indent="-285750" eaLnBrk="1" hangingPunct="1">
              <a:buFont typeface="Arial" charset="0"/>
              <a:buChar char="•"/>
            </a:pPr>
            <a:r>
              <a:rPr lang="en-US" altLang="en-US" dirty="0"/>
              <a:t>Avoid small talk.</a:t>
            </a:r>
          </a:p>
          <a:p>
            <a:pPr marL="285750" indent="-285750" eaLnBrk="1" hangingPunct="1">
              <a:buFont typeface="Arial" charset="0"/>
              <a:buChar char="•"/>
            </a:pPr>
            <a:r>
              <a:rPr lang="en-US" altLang="en-US" dirty="0"/>
              <a:t>Remain calm.</a:t>
            </a:r>
          </a:p>
          <a:p>
            <a:pPr marL="285750" indent="-285750" eaLnBrk="1" hangingPunct="1">
              <a:buFont typeface="Arial" charset="0"/>
              <a:buChar char="•"/>
            </a:pPr>
            <a:r>
              <a:rPr lang="en-US" altLang="en-US" dirty="0"/>
              <a:t>Clearly state the reason for the termination.</a:t>
            </a:r>
          </a:p>
          <a:p>
            <a:pPr marL="285750" indent="-285750" eaLnBrk="1" hangingPunct="1">
              <a:buFont typeface="Arial" charset="0"/>
              <a:buChar char="•"/>
            </a:pPr>
            <a:r>
              <a:rPr lang="en-US" altLang="en-US" dirty="0"/>
              <a:t>Avoid personal references or accusations.</a:t>
            </a:r>
          </a:p>
          <a:p>
            <a:pPr marL="285750" indent="-285750" eaLnBrk="1" hangingPunct="1">
              <a:buFont typeface="Arial" charset="0"/>
              <a:buChar char="•"/>
            </a:pPr>
            <a:r>
              <a:rPr lang="en-US" altLang="en-US" dirty="0"/>
              <a:t>Make it clear that the employee is terminated and that negotiation is not possible. </a:t>
            </a:r>
          </a:p>
        </p:txBody>
      </p:sp>
      <p:sp>
        <p:nvSpPr>
          <p:cNvPr id="3379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783B98D5-9E43-484C-9CA9-7982761DEB80}" type="slidenum">
              <a:rPr lang="en-US" altLang="en-US">
                <a:solidFill>
                  <a:srgbClr val="618DD1"/>
                </a:solidFill>
              </a:rPr>
              <a:pPr algn="r"/>
              <a:t>20</a:t>
            </a:fld>
            <a:endParaRPr lang="en-US" altLang="en-US" dirty="0">
              <a:solidFill>
                <a:srgbClr val="618DD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altLang="en-US" dirty="0"/>
              <a:t>Guidelines for the Termination Meeting (cont.)</a:t>
            </a:r>
          </a:p>
        </p:txBody>
      </p:sp>
      <p:sp>
        <p:nvSpPr>
          <p:cNvPr id="33796" name="Rectangle 3"/>
          <p:cNvSpPr>
            <a:spLocks noGrp="1" noChangeArrowheads="1"/>
          </p:cNvSpPr>
          <p:nvPr>
            <p:ph idx="1"/>
          </p:nvPr>
        </p:nvSpPr>
        <p:spPr/>
        <p:txBody>
          <a:bodyPr/>
          <a:lstStyle/>
          <a:p>
            <a:pPr eaLnBrk="1" hangingPunct="1">
              <a:buFontTx/>
              <a:buNone/>
            </a:pPr>
            <a:r>
              <a:rPr lang="en-US" altLang="en-US" dirty="0"/>
              <a:t>During the termination meeting (cont.):</a:t>
            </a:r>
          </a:p>
          <a:p>
            <a:pPr marL="285750" indent="-285750" eaLnBrk="1" hangingPunct="1">
              <a:buFont typeface="Arial" charset="0"/>
              <a:buChar char="•"/>
            </a:pPr>
            <a:r>
              <a:rPr lang="en-US" altLang="en-US" dirty="0"/>
              <a:t>Be prepared for the employee’s reaction. </a:t>
            </a:r>
          </a:p>
          <a:p>
            <a:pPr marL="285750" indent="-285750" eaLnBrk="1" hangingPunct="1">
              <a:buFont typeface="Arial" charset="0"/>
              <a:buChar char="•"/>
            </a:pPr>
            <a:r>
              <a:rPr lang="en-US" altLang="en-US" dirty="0"/>
              <a:t>Discuss all issues that need to be “closed” (e.g., benefits, final paycheck, company property).</a:t>
            </a:r>
          </a:p>
          <a:p>
            <a:pPr marL="285750" indent="-285750" eaLnBrk="1" hangingPunct="1">
              <a:buFont typeface="Arial" charset="0"/>
              <a:buChar char="•"/>
            </a:pPr>
            <a:r>
              <a:rPr lang="en-US" altLang="en-US" dirty="0"/>
              <a:t>Provide a copy of the separation notice.</a:t>
            </a:r>
          </a:p>
          <a:p>
            <a:pPr marL="285750" indent="-285750" eaLnBrk="1" hangingPunct="1">
              <a:buFont typeface="Arial" charset="0"/>
              <a:buChar char="•"/>
            </a:pPr>
            <a:r>
              <a:rPr lang="en-US" altLang="en-US" dirty="0"/>
              <a:t>Walk employee to the exit of the building if security is not available.</a:t>
            </a:r>
          </a:p>
          <a:p>
            <a:pPr marL="285750" indent="-285750" eaLnBrk="1" hangingPunct="1">
              <a:buFont typeface="Arial" charset="0"/>
              <a:buChar char="•"/>
            </a:pPr>
            <a:endParaRPr lang="en-US" altLang="en-US" dirty="0"/>
          </a:p>
        </p:txBody>
      </p:sp>
      <p:sp>
        <p:nvSpPr>
          <p:cNvPr id="3379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783B98D5-9E43-484C-9CA9-7982761DEB80}" type="slidenum">
              <a:rPr lang="en-US" altLang="en-US">
                <a:solidFill>
                  <a:srgbClr val="618DD1"/>
                </a:solidFill>
              </a:rPr>
              <a:pPr algn="r"/>
              <a:t>21</a:t>
            </a:fld>
            <a:endParaRPr lang="en-US" altLang="en-US" dirty="0">
              <a:solidFill>
                <a:srgbClr val="618DD1"/>
              </a:solidFill>
            </a:endParaRPr>
          </a:p>
        </p:txBody>
      </p:sp>
    </p:spTree>
    <p:extLst>
      <p:ext uri="{BB962C8B-B14F-4D97-AF65-F5344CB8AC3E}">
        <p14:creationId xmlns:p14="http://schemas.microsoft.com/office/powerpoint/2010/main" val="236771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altLang="en-US" dirty="0"/>
              <a:t>Questions? Comments?</a:t>
            </a:r>
          </a:p>
        </p:txBody>
      </p:sp>
      <p:sp>
        <p:nvSpPr>
          <p:cNvPr id="3584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1B6F332E-5D50-C64E-9F2B-2EDF6F6EF429}" type="slidenum">
              <a:rPr lang="en-US" altLang="en-US">
                <a:solidFill>
                  <a:srgbClr val="618DD1"/>
                </a:solidFill>
              </a:rPr>
              <a:pPr algn="r"/>
              <a:t>22</a:t>
            </a:fld>
            <a:endParaRPr lang="en-US" altLang="en-US" dirty="0">
              <a:solidFill>
                <a:srgbClr val="618DD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n-US" altLang="en-US" dirty="0"/>
              <a:t>Summary</a:t>
            </a:r>
          </a:p>
        </p:txBody>
      </p:sp>
      <p:sp>
        <p:nvSpPr>
          <p:cNvPr id="60419" name="Rectangle 3"/>
          <p:cNvSpPr>
            <a:spLocks noGrp="1" noChangeArrowheads="1"/>
          </p:cNvSpPr>
          <p:nvPr>
            <p:ph idx="1"/>
          </p:nvPr>
        </p:nvSpPr>
        <p:spPr/>
        <p:txBody>
          <a:bodyPr/>
          <a:lstStyle/>
          <a:p>
            <a:pPr eaLnBrk="1" hangingPunct="1">
              <a:buFontTx/>
              <a:buNone/>
              <a:defRPr/>
            </a:pPr>
            <a:r>
              <a:rPr lang="en-US" dirty="0"/>
              <a:t>The two types of terminations are voluntary and involuntary.</a:t>
            </a:r>
          </a:p>
          <a:p>
            <a:pPr eaLnBrk="1" hangingPunct="1">
              <a:buFontTx/>
              <a:buNone/>
              <a:defRPr/>
            </a:pPr>
            <a:r>
              <a:rPr lang="en-US" dirty="0"/>
              <a:t>Reasons for termination include unsatisfactory performance, organizational change and misconduct.</a:t>
            </a:r>
          </a:p>
          <a:p>
            <a:pPr eaLnBrk="1" hangingPunct="1">
              <a:buFontTx/>
              <a:buNone/>
              <a:defRPr/>
            </a:pPr>
            <a:r>
              <a:rPr lang="en-US" dirty="0"/>
              <a:t>The primary laws that pertain to terminations are Title VII, the PDA, ADA, the ADEA, USERRA and the FMLA. </a:t>
            </a:r>
          </a:p>
          <a:p>
            <a:pPr eaLnBrk="1" hangingPunct="1">
              <a:buFontTx/>
              <a:buNone/>
              <a:defRPr/>
            </a:pPr>
            <a:r>
              <a:rPr lang="en-US" dirty="0"/>
              <a:t>The employment-at-will doctrine (not a law)</a:t>
            </a:r>
            <a:r>
              <a:rPr lang="en-US" b="1" dirty="0"/>
              <a:t> </a:t>
            </a:r>
            <a:r>
              <a:rPr lang="en-US" dirty="0"/>
              <a:t>pertains to the employer’s right</a:t>
            </a:r>
            <a:r>
              <a:rPr lang="en-US" dirty="0">
                <a:effectLst>
                  <a:outerShdw blurRad="38100" dist="38100" dir="2700000" algn="tl">
                    <a:srgbClr val="C0C0C0"/>
                  </a:outerShdw>
                </a:effectLst>
              </a:rPr>
              <a:t> </a:t>
            </a:r>
            <a:r>
              <a:rPr lang="en-US" dirty="0"/>
              <a:t>to terminate the employment relationship at any time, for any reason, with or without notice, as long as the employer does not violate oral or written contracts, public policy, or covenant of good faith and fair dealing</a:t>
            </a:r>
            <a:r>
              <a:rPr lang="en-US" dirty="0">
                <a:effectLst>
                  <a:outerShdw blurRad="38100" dist="38100" dir="2700000" algn="tl">
                    <a:srgbClr val="C0C0C0"/>
                  </a:outerShdw>
                </a:effectLst>
              </a:rPr>
              <a:t>.</a:t>
            </a:r>
          </a:p>
          <a:p>
            <a:pPr eaLnBrk="1" hangingPunct="1">
              <a:buFontTx/>
              <a:buNone/>
              <a:defRPr/>
            </a:pPr>
            <a:endParaRPr lang="en-US" dirty="0"/>
          </a:p>
          <a:p>
            <a:pPr eaLnBrk="1" hangingPunct="1">
              <a:buFontTx/>
              <a:buAutoNum type="arabicPeriod" startAt="5"/>
              <a:defRPr/>
            </a:pPr>
            <a:endParaRPr lang="en-US" dirty="0"/>
          </a:p>
        </p:txBody>
      </p:sp>
      <p:sp>
        <p:nvSpPr>
          <p:cNvPr id="3789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3981B947-5159-1A42-9E14-E6B1D46E9A2D}" type="slidenum">
              <a:rPr lang="en-US" altLang="en-US">
                <a:solidFill>
                  <a:srgbClr val="618DD1"/>
                </a:solidFill>
              </a:rPr>
              <a:pPr algn="r"/>
              <a:t>23</a:t>
            </a:fld>
            <a:endParaRPr lang="en-US" altLang="en-US" dirty="0">
              <a:solidFill>
                <a:srgbClr val="618DD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en-US" altLang="en-US" dirty="0"/>
              <a:t>Summary (cont.)</a:t>
            </a:r>
          </a:p>
        </p:txBody>
      </p:sp>
      <p:sp>
        <p:nvSpPr>
          <p:cNvPr id="39940" name="Rectangle 3"/>
          <p:cNvSpPr>
            <a:spLocks noGrp="1" noChangeArrowheads="1"/>
          </p:cNvSpPr>
          <p:nvPr>
            <p:ph idx="1"/>
          </p:nvPr>
        </p:nvSpPr>
        <p:spPr/>
        <p:txBody>
          <a:bodyPr/>
          <a:lstStyle/>
          <a:p>
            <a:pPr eaLnBrk="1" hangingPunct="1">
              <a:buFontTx/>
              <a:buNone/>
            </a:pPr>
            <a:r>
              <a:rPr lang="en-US" altLang="en-US" dirty="0"/>
              <a:t>In our company, we have a progressive disciplinary policy and specific procedures to follow in conducting a termination. </a:t>
            </a:r>
          </a:p>
          <a:p>
            <a:pPr eaLnBrk="1" hangingPunct="1">
              <a:buFontTx/>
              <a:buNone/>
            </a:pPr>
            <a:r>
              <a:rPr lang="en-US" altLang="en-US" dirty="0"/>
              <a:t>Documentation needs to include dates of incidents, conversations, violations, disciplinary actions, performance appraisals, a record of any verbal warnings given, all written warnings and written acknowledgement by the employee of receipt of a warning. </a:t>
            </a:r>
          </a:p>
          <a:p>
            <a:pPr eaLnBrk="1" hangingPunct="1">
              <a:buFontTx/>
              <a:buNone/>
            </a:pPr>
            <a:r>
              <a:rPr lang="en-US" altLang="en-US" dirty="0"/>
              <a:t>Our guidelines for a termination cover proper preparation before the termination meeting and how to conduct the actual meeting. </a:t>
            </a:r>
          </a:p>
          <a:p>
            <a:pPr eaLnBrk="1" hangingPunct="1"/>
            <a:endParaRPr lang="en-US" altLang="en-US" sz="1600" dirty="0"/>
          </a:p>
          <a:p>
            <a:pPr eaLnBrk="1" hangingPunct="1"/>
            <a:endParaRPr lang="en-US" altLang="en-US" sz="1600" dirty="0"/>
          </a:p>
        </p:txBody>
      </p:sp>
      <p:sp>
        <p:nvSpPr>
          <p:cNvPr id="3993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5C64F885-052B-BB42-93CB-DF3A60B06DEE}" type="slidenum">
              <a:rPr lang="en-US" altLang="en-US">
                <a:solidFill>
                  <a:srgbClr val="618DD1"/>
                </a:solidFill>
              </a:rPr>
              <a:pPr algn="r"/>
              <a:t>24</a:t>
            </a:fld>
            <a:endParaRPr lang="en-US" altLang="en-US" dirty="0">
              <a:solidFill>
                <a:srgbClr val="618DD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a:t>
            </a:r>
            <a:r>
              <a:rPr lang="en-US" dirty="0"/>
              <a:t>complete the evaluation sheet you received with your handouts</a:t>
            </a:r>
            <a:r>
              <a:rPr lang="en-US" dirty="0">
                <a:latin typeface="Arial" charset="0"/>
              </a:rPr>
              <a:t>.</a:t>
            </a:r>
          </a:p>
          <a:p>
            <a:pPr eaLnBrk="1" hangingPunct="1">
              <a:lnSpc>
                <a:spcPct val="90000"/>
              </a:lnSpc>
            </a:pPr>
            <a:r>
              <a:rPr lang="en-US" dirty="0">
                <a:latin typeface="Arial" charset="0"/>
              </a:rPr>
              <a:t>I 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25</a:t>
            </a:fld>
            <a:endParaRPr lang="en-US" dirty="0">
              <a:solidFill>
                <a:srgbClr val="618DD1"/>
              </a:solidFill>
            </a:endParaRPr>
          </a:p>
        </p:txBody>
      </p:sp>
    </p:spTree>
    <p:extLst>
      <p:ext uri="{BB962C8B-B14F-4D97-AF65-F5344CB8AC3E}">
        <p14:creationId xmlns:p14="http://schemas.microsoft.com/office/powerpoint/2010/main" val="2563437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a:t>Agenda</a:t>
            </a:r>
          </a:p>
        </p:txBody>
      </p:sp>
      <p:sp>
        <p:nvSpPr>
          <p:cNvPr id="9220" name="Rectangle 7"/>
          <p:cNvSpPr>
            <a:spLocks noGrp="1" noChangeArrowheads="1"/>
          </p:cNvSpPr>
          <p:nvPr>
            <p:ph idx="1"/>
          </p:nvPr>
        </p:nvSpPr>
        <p:spPr/>
        <p:txBody>
          <a:bodyPr/>
          <a:lstStyle/>
          <a:p>
            <a:pPr marL="342900" indent="-342900" eaLnBrk="1" hangingPunct="1">
              <a:buFont typeface="+mj-lt"/>
              <a:buAutoNum type="arabicPeriod"/>
            </a:pPr>
            <a:r>
              <a:rPr lang="en-US" altLang="en-US" dirty="0"/>
              <a:t>Types of terminations </a:t>
            </a:r>
          </a:p>
          <a:p>
            <a:pPr marL="342900" indent="-342900" eaLnBrk="1" hangingPunct="1">
              <a:buFont typeface="+mj-lt"/>
              <a:buAutoNum type="arabicPeriod"/>
            </a:pPr>
            <a:r>
              <a:rPr lang="en-US" altLang="en-US" dirty="0"/>
              <a:t>Primary laws that pertain to involuntary terminations</a:t>
            </a:r>
          </a:p>
          <a:p>
            <a:pPr marL="342900" indent="-342900" eaLnBrk="1" hangingPunct="1">
              <a:buFont typeface="+mj-lt"/>
              <a:buAutoNum type="arabicPeriod"/>
            </a:pPr>
            <a:r>
              <a:rPr lang="en-US" altLang="en-US" dirty="0"/>
              <a:t>Employment at will</a:t>
            </a:r>
          </a:p>
          <a:p>
            <a:pPr marL="342900" indent="-342900" eaLnBrk="1" hangingPunct="1">
              <a:buFont typeface="+mj-lt"/>
              <a:buAutoNum type="arabicPeriod"/>
            </a:pPr>
            <a:r>
              <a:rPr lang="en-US" altLang="en-US" dirty="0"/>
              <a:t>Our policy on involuntary terminations</a:t>
            </a:r>
          </a:p>
          <a:p>
            <a:pPr marL="342900" indent="-342900" eaLnBrk="1" hangingPunct="1">
              <a:buFont typeface="+mj-lt"/>
              <a:buAutoNum type="arabicPeriod"/>
            </a:pPr>
            <a:r>
              <a:rPr lang="en-US" altLang="en-US" dirty="0"/>
              <a:t>Documentation</a:t>
            </a:r>
          </a:p>
          <a:p>
            <a:pPr marL="342900" indent="-342900" eaLnBrk="1" hangingPunct="1">
              <a:buFont typeface="+mj-lt"/>
              <a:buAutoNum type="arabicPeriod"/>
            </a:pPr>
            <a:r>
              <a:rPr lang="en-US" altLang="en-US" dirty="0"/>
              <a:t>Guidelines for the termination meeting</a:t>
            </a:r>
          </a:p>
          <a:p>
            <a:pPr eaLnBrk="1" hangingPunct="1">
              <a:buFontTx/>
              <a:buNone/>
            </a:pPr>
            <a:endParaRPr lang="en-US" altLang="en-US" sz="1600" dirty="0"/>
          </a:p>
        </p:txBody>
      </p:sp>
      <p:sp>
        <p:nvSpPr>
          <p:cNvPr id="921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9675FF68-C560-694C-806E-E876A2724B0F}" type="slidenum">
              <a:rPr lang="en-US" altLang="en-US">
                <a:solidFill>
                  <a:srgbClr val="618DD1"/>
                </a:solidFill>
              </a:rPr>
              <a:pPr algn="r"/>
              <a:t>3</a:t>
            </a:fld>
            <a:endParaRPr lang="en-US" altLang="en-US" dirty="0">
              <a:solidFill>
                <a:srgbClr val="618DD1"/>
              </a:solidFill>
            </a:endParaRPr>
          </a:p>
        </p:txBody>
      </p:sp>
      <p:sp>
        <p:nvSpPr>
          <p:cNvPr id="9221" name="Rectangle 8"/>
          <p:cNvSpPr>
            <a:spLocks noChangeArrowheads="1"/>
          </p:cNvSpPr>
          <p:nvPr/>
        </p:nvSpPr>
        <p:spPr bwMode="auto">
          <a:xfrm>
            <a:off x="1828800" y="113347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eaLnBrk="1" hangingPunct="1"/>
            <a:endParaRPr lang="en-US" altLang="en-US" sz="1200" b="0" dirty="0">
              <a:solidFill>
                <a:schemeClr val="bg1"/>
              </a:solidFill>
            </a:endParaRPr>
          </a:p>
        </p:txBody>
      </p:sp>
      <p:sp>
        <p:nvSpPr>
          <p:cNvPr id="9222" name="Rectangle 9"/>
          <p:cNvSpPr>
            <a:spLocks noChangeArrowheads="1"/>
          </p:cNvSpPr>
          <p:nvPr/>
        </p:nvSpPr>
        <p:spPr bwMode="auto">
          <a:xfrm>
            <a:off x="1828800" y="1447800"/>
            <a:ext cx="701040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l" eaLnBrk="1" hangingPunct="1"/>
            <a:endParaRPr lang="en-US" altLang="en-US" sz="2000" b="0" dirty="0">
              <a:solidFill>
                <a:srgbClr val="618DD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dirty="0"/>
              <a:t>Types of Terminations</a:t>
            </a:r>
          </a:p>
        </p:txBody>
      </p:sp>
      <p:sp>
        <p:nvSpPr>
          <p:cNvPr id="11268" name="Rectangle 3"/>
          <p:cNvSpPr>
            <a:spLocks noGrp="1" noChangeArrowheads="1"/>
          </p:cNvSpPr>
          <p:nvPr>
            <p:ph idx="1"/>
          </p:nvPr>
        </p:nvSpPr>
        <p:spPr/>
        <p:txBody>
          <a:bodyPr/>
          <a:lstStyle/>
          <a:p>
            <a:pPr eaLnBrk="1" hangingPunct="1"/>
            <a:r>
              <a:rPr lang="en-US" altLang="en-US" dirty="0"/>
              <a:t>Voluntary</a:t>
            </a:r>
          </a:p>
          <a:p>
            <a:pPr marL="511175" indent="-285750" eaLnBrk="1" hangingPunct="1">
              <a:buFont typeface="Arial" panose="020B0604020202020204" pitchFamily="34" charset="0"/>
              <a:buChar char="•"/>
            </a:pPr>
            <a:r>
              <a:rPr lang="en-US" altLang="en-US" dirty="0"/>
              <a:t>An employee provides a resignation stating his or her intention to leave the organization within a specified period of time.</a:t>
            </a:r>
          </a:p>
          <a:p>
            <a:pPr marL="511175" indent="-285750" eaLnBrk="1" hangingPunct="1">
              <a:buFont typeface="Arial" panose="020B0604020202020204" pitchFamily="34" charset="0"/>
              <a:buChar char="•"/>
            </a:pPr>
            <a:r>
              <a:rPr lang="en-US" altLang="en-US" dirty="0"/>
              <a:t>Reasons for voluntary terminations include: </a:t>
            </a:r>
          </a:p>
          <a:p>
            <a:pPr marL="914400" lvl="1" indent="-225425" eaLnBrk="1" hangingPunct="1">
              <a:buFont typeface="Wingdings" panose="05000000000000000000" pitchFamily="2" charset="2"/>
              <a:buChar char="Ø"/>
            </a:pPr>
            <a:r>
              <a:rPr lang="en-US" altLang="en-US" dirty="0"/>
              <a:t>A new job.</a:t>
            </a:r>
          </a:p>
          <a:p>
            <a:pPr marL="914400" lvl="1" indent="-225425" eaLnBrk="1" hangingPunct="1">
              <a:buFont typeface="Wingdings" panose="05000000000000000000" pitchFamily="2" charset="2"/>
              <a:buChar char="Ø"/>
            </a:pPr>
            <a:r>
              <a:rPr lang="en-US" altLang="en-US" dirty="0"/>
              <a:t>Personal reasons (e.g., relocation, health, family obligations).</a:t>
            </a:r>
          </a:p>
          <a:p>
            <a:pPr marL="914400" lvl="1" indent="-225425" eaLnBrk="1" hangingPunct="1">
              <a:buFont typeface="Wingdings" panose="05000000000000000000" pitchFamily="2" charset="2"/>
              <a:buChar char="Ø"/>
            </a:pPr>
            <a:r>
              <a:rPr lang="en-US" altLang="en-US" dirty="0"/>
              <a:t>Retirement.</a:t>
            </a:r>
          </a:p>
        </p:txBody>
      </p:sp>
      <p:sp>
        <p:nvSpPr>
          <p:cNvPr id="1126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897B237D-A109-A248-B634-8F86C2D4091E}" type="slidenum">
              <a:rPr lang="en-US" altLang="en-US">
                <a:solidFill>
                  <a:srgbClr val="618DD1"/>
                </a:solidFill>
              </a:rPr>
              <a:pPr algn="r"/>
              <a:t>4</a:t>
            </a:fld>
            <a:endParaRPr lang="en-US" altLang="en-US" dirty="0">
              <a:solidFill>
                <a:srgbClr val="618DD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dirty="0"/>
              <a:t>Types of Terminations (cont.)</a:t>
            </a:r>
          </a:p>
        </p:txBody>
      </p:sp>
      <p:sp>
        <p:nvSpPr>
          <p:cNvPr id="13316" name="Rectangle 3"/>
          <p:cNvSpPr>
            <a:spLocks noGrp="1" noChangeArrowheads="1"/>
          </p:cNvSpPr>
          <p:nvPr>
            <p:ph idx="1"/>
          </p:nvPr>
        </p:nvSpPr>
        <p:spPr/>
        <p:txBody>
          <a:bodyPr/>
          <a:lstStyle/>
          <a:p>
            <a:r>
              <a:rPr lang="en-US" altLang="en-US" dirty="0"/>
              <a:t>Involuntary</a:t>
            </a:r>
          </a:p>
          <a:p>
            <a:pPr marL="511175" indent="-285750">
              <a:buFont typeface="Arial" panose="020B0604020202020204" pitchFamily="34" charset="0"/>
              <a:buChar char="•"/>
            </a:pPr>
            <a:r>
              <a:rPr lang="en-US" altLang="en-US" dirty="0"/>
              <a:t>The employer initiates termination of an employee’s employment. </a:t>
            </a:r>
          </a:p>
          <a:p>
            <a:pPr marL="511175" lvl="1" indent="-285750" eaLnBrk="1" hangingPunct="1">
              <a:buSzTx/>
              <a:buFont typeface="Arial" panose="020B0604020202020204" pitchFamily="34" charset="0"/>
              <a:buChar char="•"/>
            </a:pPr>
            <a:r>
              <a:rPr lang="en-US" altLang="en-US" sz="1800" dirty="0"/>
              <a:t>Reasons for involuntary terminations include:</a:t>
            </a:r>
          </a:p>
          <a:p>
            <a:pPr marL="914400" lvl="1" indent="-225425" eaLnBrk="1" hangingPunct="1">
              <a:buSzTx/>
              <a:buFont typeface="Wingdings" panose="05000000000000000000" pitchFamily="2" charset="2"/>
              <a:buChar char="Ø"/>
            </a:pPr>
            <a:r>
              <a:rPr lang="en-US" altLang="en-US" dirty="0"/>
              <a:t>Unsatisfactory performance</a:t>
            </a:r>
          </a:p>
          <a:p>
            <a:pPr marL="1376363" lvl="2" indent="-236538" eaLnBrk="1" hangingPunct="1">
              <a:buFont typeface="Wingdings" panose="05000000000000000000" pitchFamily="2" charset="2"/>
              <a:buChar char="§"/>
            </a:pPr>
            <a:r>
              <a:rPr lang="en-US" altLang="en-US" sz="1800" dirty="0"/>
              <a:t>Includes situations in which the employee fails to satisfactorily perform the essential functions of his or her position and to meet established goals; also includes issues such as excessive absenteeism.</a:t>
            </a:r>
          </a:p>
          <a:p>
            <a:pPr marL="914400" lvl="1" indent="-225425" eaLnBrk="1" hangingPunct="1">
              <a:buSzTx/>
              <a:buFont typeface="Wingdings" panose="05000000000000000000" pitchFamily="2" charset="2"/>
              <a:buChar char="Ø"/>
            </a:pPr>
            <a:r>
              <a:rPr lang="en-US" altLang="en-US" dirty="0"/>
              <a:t>Organizational change</a:t>
            </a:r>
          </a:p>
          <a:p>
            <a:pPr marL="1376363" lvl="2" indent="-236538" eaLnBrk="1" hangingPunct="1">
              <a:buFont typeface="Wingdings" panose="05000000000000000000" pitchFamily="2" charset="2"/>
              <a:buChar char="§"/>
            </a:pPr>
            <a:r>
              <a:rPr lang="en-US" altLang="en-US" sz="1800" dirty="0"/>
              <a:t>Includes layoffs and reductions in force. </a:t>
            </a:r>
          </a:p>
          <a:p>
            <a:pPr marL="914400" lvl="1" indent="-225425" eaLnBrk="1" hangingPunct="1">
              <a:buSzTx/>
              <a:buFont typeface="Wingdings" panose="05000000000000000000" pitchFamily="2" charset="2"/>
              <a:buChar char="Ø"/>
            </a:pPr>
            <a:r>
              <a:rPr lang="en-US" altLang="en-US" dirty="0"/>
              <a:t>Misconduct </a:t>
            </a:r>
          </a:p>
          <a:p>
            <a:pPr marL="1376363" lvl="2" indent="-236538" eaLnBrk="1" hangingPunct="1">
              <a:buFont typeface="Wingdings" panose="05000000000000000000" pitchFamily="2" charset="2"/>
              <a:buChar char="§"/>
            </a:pPr>
            <a:r>
              <a:rPr lang="en-US" altLang="en-US" sz="1800" dirty="0"/>
              <a:t>Includes violations of the employer’s code of ethics and conduct, policies, practices, procedures or rules. </a:t>
            </a:r>
          </a:p>
        </p:txBody>
      </p:sp>
      <p:sp>
        <p:nvSpPr>
          <p:cNvPr id="1331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4E7B324F-BB92-BD45-9209-A77ADBE4E472}" type="slidenum">
              <a:rPr lang="en-US" altLang="en-US">
                <a:solidFill>
                  <a:srgbClr val="618DD1"/>
                </a:solidFill>
              </a:rPr>
              <a:pPr algn="r"/>
              <a:t>5</a:t>
            </a:fld>
            <a:endParaRPr lang="en-US" altLang="en-US" dirty="0">
              <a:solidFill>
                <a:srgbClr val="618DD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dirty="0"/>
              <a:t>Questions? Comments?</a:t>
            </a:r>
          </a:p>
        </p:txBody>
      </p:sp>
      <p:sp>
        <p:nvSpPr>
          <p:cNvPr id="15364" name="Rectangle 3"/>
          <p:cNvSpPr>
            <a:spLocks noGrp="1" noChangeArrowheads="1"/>
          </p:cNvSpPr>
          <p:nvPr>
            <p:ph idx="1"/>
          </p:nvPr>
        </p:nvSpPr>
        <p:spPr/>
        <p:txBody>
          <a:bodyPr/>
          <a:lstStyle/>
          <a:p>
            <a:pPr eaLnBrk="1" hangingPunct="1"/>
            <a:r>
              <a:rPr lang="en-US" altLang="en-US" dirty="0"/>
              <a:t> </a:t>
            </a:r>
          </a:p>
        </p:txBody>
      </p:sp>
      <p:sp>
        <p:nvSpPr>
          <p:cNvPr id="1536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D695B1BB-3CB5-3847-85BD-17770D9B5545}" type="slidenum">
              <a:rPr lang="en-US" altLang="en-US">
                <a:solidFill>
                  <a:srgbClr val="618DD1"/>
                </a:solidFill>
              </a:rPr>
              <a:pPr algn="r"/>
              <a:t>6</a:t>
            </a:fld>
            <a:endParaRPr lang="en-US" altLang="en-US" dirty="0">
              <a:solidFill>
                <a:srgbClr val="618DD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dirty="0"/>
              <a:t>Primary Laws That Pertain to Involuntary Terminations</a:t>
            </a:r>
          </a:p>
        </p:txBody>
      </p:sp>
      <p:sp>
        <p:nvSpPr>
          <p:cNvPr id="17412" name="Rectangle 3"/>
          <p:cNvSpPr>
            <a:spLocks noGrp="1" noChangeArrowheads="1"/>
          </p:cNvSpPr>
          <p:nvPr>
            <p:ph idx="1"/>
          </p:nvPr>
        </p:nvSpPr>
        <p:spPr/>
        <p:txBody>
          <a:bodyPr/>
          <a:lstStyle/>
          <a:p>
            <a:pPr marL="342900" indent="-342900" eaLnBrk="1" hangingPunct="1">
              <a:buFont typeface="Arial" panose="020B0604020202020204" pitchFamily="34" charset="0"/>
              <a:buChar char="•"/>
            </a:pPr>
            <a:r>
              <a:rPr lang="en-US" altLang="en-US" dirty="0"/>
              <a:t>Title VII of the Civil Rights Act of 1964: Prohibits employers from terminating employment based on race, color, religion, gender and national origin.</a:t>
            </a:r>
          </a:p>
          <a:p>
            <a:pPr marL="342900" indent="-342900" eaLnBrk="1" hangingPunct="1">
              <a:buFont typeface="Arial" panose="020B0604020202020204" pitchFamily="34" charset="0"/>
              <a:buChar char="•"/>
            </a:pPr>
            <a:r>
              <a:rPr lang="en-US" altLang="en-US" dirty="0"/>
              <a:t>Pregnancy Discrimination Act (PDA): An amendment to Title VII, prohibits termination of employment based on pregnancy and childbirth.</a:t>
            </a:r>
          </a:p>
          <a:p>
            <a:pPr marL="342900" indent="-342900" eaLnBrk="1" hangingPunct="1">
              <a:buFont typeface="Arial" panose="020B0604020202020204" pitchFamily="34" charset="0"/>
              <a:buChar char="•"/>
            </a:pPr>
            <a:r>
              <a:rPr lang="en-US" altLang="en-US" dirty="0"/>
              <a:t>Americans with Disabilities Act (ADA): Prohibits employers from terminating employment based on disability.</a:t>
            </a:r>
          </a:p>
          <a:p>
            <a:pPr marL="342900" indent="-342900" eaLnBrk="1" hangingPunct="1">
              <a:buFont typeface="Arial" panose="020B0604020202020204" pitchFamily="34" charset="0"/>
              <a:buChar char="•"/>
            </a:pPr>
            <a:r>
              <a:rPr lang="en-US" altLang="en-US" dirty="0"/>
              <a:t>Age Discrimination in Employment Act (ADEA): Prohibits employers from terminating employment based on being age 40 and older.</a:t>
            </a:r>
          </a:p>
          <a:p>
            <a:pPr eaLnBrk="1" hangingPunct="1">
              <a:buFontTx/>
              <a:buAutoNum type="arabicPeriod"/>
            </a:pPr>
            <a:endParaRPr lang="en-US" altLang="en-US" dirty="0"/>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A732ADAC-2A32-A04C-B96A-B362FE76DB1B}" type="slidenum">
              <a:rPr lang="en-US" altLang="en-US">
                <a:solidFill>
                  <a:srgbClr val="618DD1"/>
                </a:solidFill>
              </a:rPr>
              <a:pPr algn="r"/>
              <a:t>7</a:t>
            </a:fld>
            <a:endParaRPr lang="en-US" altLang="en-US" dirty="0">
              <a:solidFill>
                <a:srgbClr val="618DD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dirty="0"/>
              <a:t>Primary Laws That Pertain to Involuntary Terminations (cont.)</a:t>
            </a:r>
          </a:p>
        </p:txBody>
      </p:sp>
      <p:sp>
        <p:nvSpPr>
          <p:cNvPr id="19460" name="Rectangle 3"/>
          <p:cNvSpPr>
            <a:spLocks noGrp="1" noChangeArrowheads="1"/>
          </p:cNvSpPr>
          <p:nvPr>
            <p:ph idx="1"/>
          </p:nvPr>
        </p:nvSpPr>
        <p:spPr/>
        <p:txBody>
          <a:bodyPr/>
          <a:lstStyle/>
          <a:p>
            <a:pPr marL="342900" indent="-342900" eaLnBrk="1" hangingPunct="1">
              <a:buFont typeface="Arial" panose="020B0604020202020204" pitchFamily="34" charset="0"/>
              <a:buChar char="•"/>
            </a:pPr>
            <a:r>
              <a:rPr lang="en-US" altLang="en-US" dirty="0"/>
              <a:t>Uniformed Services Employment and Reemployment Rights Act (USERRA): Prohibits employers from terminating employment based on military service.</a:t>
            </a:r>
          </a:p>
          <a:p>
            <a:pPr marL="342900" indent="-342900" eaLnBrk="1" hangingPunct="1">
              <a:buFont typeface="Arial" panose="020B0604020202020204" pitchFamily="34" charset="0"/>
              <a:buChar char="•"/>
            </a:pPr>
            <a:r>
              <a:rPr lang="en-US" altLang="en-US" dirty="0"/>
              <a:t>Family and Medical Leave Act (FMLA): Prohibits employers from terminating employment based on requesting FMLA leave or use of FMLA leave.</a:t>
            </a:r>
          </a:p>
          <a:p>
            <a:pPr eaLnBrk="1" hangingPunct="1">
              <a:buFontTx/>
              <a:buNone/>
            </a:pPr>
            <a:endParaRPr lang="en-US" altLang="en-US" dirty="0"/>
          </a:p>
        </p:txBody>
      </p:sp>
      <p:sp>
        <p:nvSpPr>
          <p:cNvPr id="1945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defRPr>
            </a:lvl1pPr>
            <a:lvl2pPr marL="742950" indent="-285750" algn="ctr">
              <a:defRPr b="1">
                <a:solidFill>
                  <a:schemeClr val="tx1"/>
                </a:solidFill>
                <a:latin typeface="Arial" charset="0"/>
              </a:defRPr>
            </a:lvl2pPr>
            <a:lvl3pPr marL="1143000" indent="-228600" algn="ctr">
              <a:defRPr b="1">
                <a:solidFill>
                  <a:schemeClr val="tx1"/>
                </a:solidFill>
                <a:latin typeface="Arial" charset="0"/>
              </a:defRPr>
            </a:lvl3pPr>
            <a:lvl4pPr marL="1600200" indent="-228600" algn="ctr">
              <a:defRPr b="1">
                <a:solidFill>
                  <a:schemeClr val="tx1"/>
                </a:solidFill>
                <a:latin typeface="Arial" charset="0"/>
              </a:defRPr>
            </a:lvl4pPr>
            <a:lvl5pPr marL="2057400" indent="-228600" algn="ctr">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r"/>
            <a:fld id="{1840B0E6-004D-994C-BF04-F26E19F18828}" type="slidenum">
              <a:rPr lang="en-US" altLang="en-US">
                <a:solidFill>
                  <a:srgbClr val="618DD1"/>
                </a:solidFill>
              </a:rPr>
              <a:pPr algn="r"/>
              <a:t>8</a:t>
            </a:fld>
            <a:endParaRPr lang="en-US" altLang="en-US" dirty="0">
              <a:solidFill>
                <a:srgbClr val="618DD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9</a:t>
            </a:fld>
            <a:endParaRPr lang="en-US" dirty="0">
              <a:solidFill>
                <a:srgbClr val="618DD1"/>
              </a:solidFill>
            </a:endParaRPr>
          </a:p>
        </p:txBody>
      </p:sp>
    </p:spTree>
    <p:extLst>
      <p:ext uri="{BB962C8B-B14F-4D97-AF65-F5344CB8AC3E}">
        <p14:creationId xmlns:p14="http://schemas.microsoft.com/office/powerpoint/2010/main" val="364542203"/>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sultation - Updated v02" id="{93D19228-21C3-A146-A102-EC192BA54050}" vid="{900BB579-5B76-7144-AAC2-FC221A8515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Consultation2</Template>
  <TotalTime>275</TotalTime>
  <Words>1390</Words>
  <Application>Microsoft Office PowerPoint</Application>
  <PresentationFormat>On-screen Show (4:3)</PresentationFormat>
  <Paragraphs>155</Paragraphs>
  <Slides>25</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ＭＳ Ｐゴシック</vt:lpstr>
      <vt:lpstr>Arial</vt:lpstr>
      <vt:lpstr>Calibri</vt:lpstr>
      <vt:lpstr>Courier New</vt:lpstr>
      <vt:lpstr>Wingdings</vt:lpstr>
      <vt:lpstr>Knowledge Center Design</vt:lpstr>
      <vt:lpstr>Termination Decisions and Meetings</vt:lpstr>
      <vt:lpstr>Introduction</vt:lpstr>
      <vt:lpstr>Agenda</vt:lpstr>
      <vt:lpstr>Types of Terminations</vt:lpstr>
      <vt:lpstr>Types of Terminations (cont.)</vt:lpstr>
      <vt:lpstr>Questions? Comments?</vt:lpstr>
      <vt:lpstr>Primary Laws That Pertain to Involuntary Terminations</vt:lpstr>
      <vt:lpstr>Primary Laws That Pertain to Involuntary Terminations (cont.)</vt:lpstr>
      <vt:lpstr>Questions? Comments?</vt:lpstr>
      <vt:lpstr>Employment at Will</vt:lpstr>
      <vt:lpstr>Questions? Comments?</vt:lpstr>
      <vt:lpstr>Our Policy on Involuntary Terminations</vt:lpstr>
      <vt:lpstr>Our Policy on Involuntary Terminations (cont.)</vt:lpstr>
      <vt:lpstr>Our Policy on Involuntary Terminations (cont.)</vt:lpstr>
      <vt:lpstr>Questions? Comments?</vt:lpstr>
      <vt:lpstr>Documentation</vt:lpstr>
      <vt:lpstr>Documentation (cont.)</vt:lpstr>
      <vt:lpstr>Questions? Comments?</vt:lpstr>
      <vt:lpstr>Guidelines for the Termination Meeting</vt:lpstr>
      <vt:lpstr>Guidelines for the Termination Meeting (cont.)</vt:lpstr>
      <vt:lpstr>Guidelines for the Termination Meeting (cont.)</vt:lpstr>
      <vt:lpstr>Questions? Comments?</vt:lpstr>
      <vt:lpstr>Summary</vt:lpstr>
      <vt:lpstr>Summary (cont.)</vt:lpstr>
      <vt:lpstr>Training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Lacy</dc:creator>
  <cp:lastModifiedBy>Lau, Shari</cp:lastModifiedBy>
  <cp:revision>120</cp:revision>
  <dcterms:created xsi:type="dcterms:W3CDTF">2016-09-06T14:17:25Z</dcterms:created>
  <dcterms:modified xsi:type="dcterms:W3CDTF">2018-07-19T19:19:18Z</dcterms:modified>
</cp:coreProperties>
</file>