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65" r:id="rId3"/>
    <p:sldId id="266" r:id="rId4"/>
    <p:sldId id="267" r:id="rId5"/>
    <p:sldId id="258" r:id="rId6"/>
    <p:sldId id="268" r:id="rId7"/>
    <p:sldId id="269" r:id="rId8"/>
    <p:sldId id="270" r:id="rId9"/>
    <p:sldId id="271" r:id="rId10"/>
    <p:sldId id="272" r:id="rId11"/>
    <p:sldId id="274" r:id="rId12"/>
    <p:sldId id="275" r:id="rId13"/>
    <p:sldId id="276" r:id="rId14"/>
    <p:sldId id="278" r:id="rId15"/>
    <p:sldId id="279" r:id="rId16"/>
    <p:sldId id="280" r:id="rId17"/>
    <p:sldId id="281" r:id="rId18"/>
    <p:sldId id="295" r:id="rId19"/>
    <p:sldId id="282" r:id="rId20"/>
    <p:sldId id="283" r:id="rId21"/>
    <p:sldId id="284" r:id="rId22"/>
    <p:sldId id="285" r:id="rId23"/>
    <p:sldId id="286" r:id="rId24"/>
    <p:sldId id="287" r:id="rId25"/>
    <p:sldId id="288" r:id="rId26"/>
    <p:sldId id="289" r:id="rId27"/>
    <p:sldId id="290" r:id="rId28"/>
    <p:sldId id="291" r:id="rId29"/>
    <p:sldId id="292" r:id="rId30"/>
    <p:sldId id="26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4" autoAdjust="0"/>
    <p:restoredTop sz="82353" autoAdjust="0"/>
  </p:normalViewPr>
  <p:slideViewPr>
    <p:cSldViewPr snapToGrid="0" snapToObjects="1">
      <p:cViewPr varScale="1">
        <p:scale>
          <a:sx n="87" d="100"/>
          <a:sy n="87" d="100"/>
        </p:scale>
        <p:origin x="1171" y="4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D3B-4094-8E63-36E4459566B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D3B-4094-8E63-36E4459566B3}"/>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D3B-4094-8E63-36E4459566B3}"/>
            </c:ext>
          </c:extLst>
        </c:ser>
        <c:dLbls>
          <c:showLegendKey val="0"/>
          <c:showVal val="0"/>
          <c:showCatName val="0"/>
          <c:showSerName val="0"/>
          <c:showPercent val="0"/>
          <c:showBubbleSize val="0"/>
        </c:dLbls>
        <c:gapWidth val="219"/>
        <c:overlap val="-27"/>
        <c:axId val="3871872"/>
        <c:axId val="3871088"/>
      </c:barChart>
      <c:catAx>
        <c:axId val="387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3871088"/>
        <c:crosses val="autoZero"/>
        <c:auto val="1"/>
        <c:lblAlgn val="ctr"/>
        <c:lblOffset val="100"/>
        <c:noMultiLvlLbl val="0"/>
      </c:catAx>
      <c:valAx>
        <c:axId val="3871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71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A8C-4621-9C92-96F779AA96DC}"/>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A8C-4621-9C92-96F779AA96DC}"/>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A8C-4621-9C92-96F779AA96DC}"/>
            </c:ext>
          </c:extLst>
        </c:ser>
        <c:dLbls>
          <c:showLegendKey val="0"/>
          <c:showVal val="0"/>
          <c:showCatName val="0"/>
          <c:showSerName val="0"/>
          <c:showPercent val="0"/>
          <c:showBubbleSize val="0"/>
        </c:dLbls>
        <c:gapWidth val="112"/>
        <c:axId val="3873048"/>
        <c:axId val="399942160"/>
      </c:barChart>
      <c:catAx>
        <c:axId val="3873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399942160"/>
        <c:crosses val="autoZero"/>
        <c:auto val="1"/>
        <c:lblAlgn val="ctr"/>
        <c:lblOffset val="100"/>
        <c:noMultiLvlLbl val="0"/>
      </c:catAx>
      <c:valAx>
        <c:axId val="3999421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73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D9-4D43-B1D9-9CF58E7FF3B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D9-4D43-B1D9-9CF58E7FF3B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D9-4D43-B1D9-9CF58E7FF3B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D9-4D43-B1D9-9CF58E7FF3B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2AD9-4D43-B1D9-9CF58E7FF3B4}"/>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1BC-4FB4-B9B4-C2FD9725159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1BC-4FB4-B9B4-C2FD9725159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1BC-4FB4-B9B4-C2FD9725159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1BC-4FB4-B9B4-C2FD9725159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A1BC-4FB4-B9B4-C2FD97251598}"/>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A1AD5-D8B9-1744-B4A5-9A89C66DAADC}" type="datetimeFigureOut">
              <a:rPr lang="en-US" smtClean="0"/>
              <a:t>7/19/2018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DEF01A-4D07-094C-AE3B-34B578901C6D}" type="slidenum">
              <a:rPr lang="en-US" smtClean="0"/>
              <a:t>‹#›</a:t>
            </a:fld>
            <a:endParaRPr lang="en-US" dirty="0"/>
          </a:p>
        </p:txBody>
      </p:sp>
    </p:spTree>
    <p:extLst>
      <p:ext uri="{BB962C8B-B14F-4D97-AF65-F5344CB8AC3E}">
        <p14:creationId xmlns:p14="http://schemas.microsoft.com/office/powerpoint/2010/main" val="135595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a:t>
            </a:r>
            <a:r>
              <a:rPr lang="en-US" altLang="en-US" dirty="0"/>
              <a:t>This sample presentation is intended for presentation to all employees. It is designed to be presented by an individual who has knowledge of time management principles and techniques.  This is a sample presentation that must be customized to include and match the employer’s own policies and practices. </a:t>
            </a:r>
          </a:p>
          <a:p>
            <a:endParaRPr lang="en-US" dirty="0"/>
          </a:p>
        </p:txBody>
      </p:sp>
      <p:sp>
        <p:nvSpPr>
          <p:cNvPr id="4" name="Slide Number Placeholder 3"/>
          <p:cNvSpPr>
            <a:spLocks noGrp="1"/>
          </p:cNvSpPr>
          <p:nvPr>
            <p:ph type="sldNum" sz="quarter" idx="10"/>
          </p:nvPr>
        </p:nvSpPr>
        <p:spPr/>
        <p:txBody>
          <a:bodyPr/>
          <a:lstStyle/>
          <a:p>
            <a:fld id="{42DEF01A-4D07-094C-AE3B-34B578901C6D}" type="slidenum">
              <a:rPr lang="en-US" smtClean="0"/>
              <a:t>2</a:t>
            </a:fld>
            <a:endParaRPr lang="en-US" dirty="0"/>
          </a:p>
        </p:txBody>
      </p:sp>
    </p:spTree>
    <p:extLst>
      <p:ext uri="{BB962C8B-B14F-4D97-AF65-F5344CB8AC3E}">
        <p14:creationId xmlns:p14="http://schemas.microsoft.com/office/powerpoint/2010/main" val="470467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Note to Presenter</a:t>
            </a:r>
            <a:r>
              <a:rPr lang="en-US" i="1" dirty="0"/>
              <a:t>:  </a:t>
            </a:r>
            <a:r>
              <a:rPr lang="en-US" altLang="en-US" i="0" dirty="0"/>
              <a:t>To make this interactive, you may want to ask these</a:t>
            </a:r>
            <a:r>
              <a:rPr lang="en-US" altLang="en-US" i="0" baseline="0" dirty="0"/>
              <a:t> questions</a:t>
            </a:r>
            <a:r>
              <a:rPr lang="en-US" altLang="en-US" i="0" dirty="0"/>
              <a:t> and put responses on flip chart of white board.</a:t>
            </a:r>
          </a:p>
          <a:p>
            <a:endParaRPr lang="en-US" dirty="0"/>
          </a:p>
        </p:txBody>
      </p:sp>
      <p:sp>
        <p:nvSpPr>
          <p:cNvPr id="4" name="Slide Number Placeholder 3"/>
          <p:cNvSpPr>
            <a:spLocks noGrp="1"/>
          </p:cNvSpPr>
          <p:nvPr>
            <p:ph type="sldNum" sz="quarter" idx="10"/>
          </p:nvPr>
        </p:nvSpPr>
        <p:spPr/>
        <p:txBody>
          <a:bodyPr/>
          <a:lstStyle/>
          <a:p>
            <a:fld id="{42DEF01A-4D07-094C-AE3B-34B578901C6D}" type="slidenum">
              <a:rPr lang="en-US" smtClean="0"/>
              <a:t>6</a:t>
            </a:fld>
            <a:endParaRPr lang="en-US" dirty="0"/>
          </a:p>
        </p:txBody>
      </p:sp>
    </p:spTree>
    <p:extLst>
      <p:ext uri="{BB962C8B-B14F-4D97-AF65-F5344CB8AC3E}">
        <p14:creationId xmlns:p14="http://schemas.microsoft.com/office/powerpoint/2010/main" val="513104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2573079"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718152"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BUSINESS</a:t>
            </a:r>
            <a:r>
              <a:rPr lang="en-US" sz="1200" b="1" i="0" baseline="0" dirty="0">
                <a:solidFill>
                  <a:schemeClr val="bg1"/>
                </a:solidFill>
                <a:latin typeface="Arial" charset="0"/>
                <a:ea typeface="Arial" charset="0"/>
                <a:cs typeface="Arial" charset="0"/>
              </a:rPr>
              <a:t> ACUMEN</a:t>
            </a:r>
            <a:endParaRPr lang="en-US" sz="1200" b="1" i="0" dirty="0">
              <a:solidFill>
                <a:schemeClr val="bg1"/>
              </a:solidFill>
              <a:latin typeface="Arial" charset="0"/>
              <a:ea typeface="Arial" charset="0"/>
              <a:cs typeface="Arial" charset="0"/>
            </a:endParaRP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6" name="Picture 5"/>
          <p:cNvPicPr>
            <a:picLocks noChangeAspect="1"/>
          </p:cNvPicPr>
          <p:nvPr userDrawn="1"/>
        </p:nvPicPr>
        <p:blipFill>
          <a:blip r:embed="rId4"/>
          <a:stretch>
            <a:fillRect/>
          </a:stretch>
        </p:blipFill>
        <p:spPr>
          <a:xfrm>
            <a:off x="320040" y="300220"/>
            <a:ext cx="320040" cy="320040"/>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44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86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2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BUSINESS ACUMEN</a:t>
            </a:r>
          </a:p>
        </p:txBody>
      </p:sp>
      <p:pic>
        <p:nvPicPr>
          <p:cNvPr id="3" name="Picture 2"/>
          <p:cNvPicPr>
            <a:picLocks noChangeAspect="1"/>
          </p:cNvPicPr>
          <p:nvPr userDrawn="1"/>
        </p:nvPicPr>
        <p:blipFill>
          <a:blip r:embed="rId2"/>
          <a:stretch>
            <a:fillRect/>
          </a:stretch>
        </p:blipFill>
        <p:spPr>
          <a:xfrm>
            <a:off x="4123944" y="195203"/>
            <a:ext cx="896112" cy="896112"/>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84476826"/>
      </p:ext>
    </p:extLst>
  </p:cSld>
  <p:clrMapOvr>
    <a:masterClrMapping/>
  </p:clrMapOvr>
  <p:extLst mod="1">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5395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175204161"/>
      </p:ext>
    </p:extLst>
  </p:cSld>
  <p:clrMapOvr>
    <a:masterClrMapping/>
  </p:clrMapOvr>
  <p:extLst mod="1">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7351678"/>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6917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BUSINESS ACUMEN</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4" name="Picture 3"/>
          <p:cNvPicPr>
            <a:picLocks noChangeAspect="1"/>
          </p:cNvPicPr>
          <p:nvPr userDrawn="1"/>
        </p:nvPicPr>
        <p:blipFill>
          <a:blip r:embed="rId17"/>
          <a:stretch>
            <a:fillRect/>
          </a:stretch>
        </p:blipFill>
        <p:spPr>
          <a:xfrm>
            <a:off x="640080" y="6415733"/>
            <a:ext cx="228600" cy="228600"/>
          </a:xfrm>
          <a:prstGeom prst="rect">
            <a:avLst/>
          </a:prstGeom>
        </p:spPr>
      </p:pic>
    </p:spTree>
    <p:extLst>
      <p:ext uri="{BB962C8B-B14F-4D97-AF65-F5344CB8AC3E}">
        <p14:creationId xmlns:p14="http://schemas.microsoft.com/office/powerpoint/2010/main" val="1437075805"/>
      </p:ext>
    </p:extLst>
  </p:cSld>
  <p:clrMap bg1="lt1" tx1="dk1" bg2="lt2" tx2="dk2" accent1="accent1" accent2="accent2" accent3="accent3" accent4="accent4" accent5="accent5" accent6="accent6" hlink="hlink" folHlink="folHlink"/>
  <p:sldLayoutIdLst>
    <p:sldLayoutId id="2147483680" r:id="rId1"/>
    <p:sldLayoutId id="2147483654" r:id="rId2"/>
    <p:sldLayoutId id="2147483649" r:id="rId3"/>
    <p:sldLayoutId id="2147483655" r:id="rId4"/>
    <p:sldLayoutId id="2147483650"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81" r:id="rId14"/>
    <p:sldLayoutId id="2147483682"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404294"/>
            <a:ext cx="6858000" cy="603101"/>
          </a:xfrm>
        </p:spPr>
        <p:txBody>
          <a:bodyPr/>
          <a:lstStyle/>
          <a:p>
            <a:r>
              <a:rPr lang="en-US" sz="3600" dirty="0"/>
              <a:t>Time Management</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1FFC4F4D-B9B3-EF4F-8FD7-3487F4935AA1}" type="slidenum">
              <a:rPr lang="en-US" altLang="en-US">
                <a:solidFill>
                  <a:srgbClr val="618DD1"/>
                </a:solidFill>
              </a:rPr>
              <a:pPr>
                <a:spcBef>
                  <a:spcPct val="0"/>
                </a:spcBef>
                <a:buFontTx/>
                <a:buNone/>
              </a:pPr>
              <a:t>10</a:t>
            </a:fld>
            <a:endParaRPr lang="en-US" altLang="en-US" dirty="0">
              <a:solidFill>
                <a:srgbClr val="618DD1"/>
              </a:solidFill>
            </a:endParaRPr>
          </a:p>
        </p:txBody>
      </p:sp>
      <p:sp>
        <p:nvSpPr>
          <p:cNvPr id="23554" name="Rectangle 2"/>
          <p:cNvSpPr>
            <a:spLocks noGrp="1" noChangeArrowheads="1"/>
          </p:cNvSpPr>
          <p:nvPr>
            <p:ph type="title"/>
          </p:nvPr>
        </p:nvSpPr>
        <p:spPr/>
        <p:txBody>
          <a:bodyPr/>
          <a:lstStyle/>
          <a:p>
            <a:pPr eaLnBrk="1" hangingPunct="1"/>
            <a:r>
              <a:rPr lang="en-US" altLang="en-US" dirty="0"/>
              <a:t>Tips for Effective Time Management</a:t>
            </a:r>
          </a:p>
        </p:txBody>
      </p:sp>
      <p:sp>
        <p:nvSpPr>
          <p:cNvPr id="23555" name="Rectangle 3"/>
          <p:cNvSpPr>
            <a:spLocks noGrp="1" noChangeArrowheads="1"/>
          </p:cNvSpPr>
          <p:nvPr>
            <p:ph type="body" idx="1"/>
          </p:nvPr>
        </p:nvSpPr>
        <p:spPr/>
        <p:txBody>
          <a:bodyPr/>
          <a:lstStyle/>
          <a:p>
            <a:pPr eaLnBrk="1" hangingPunct="1">
              <a:buClr>
                <a:schemeClr val="tx1"/>
              </a:buClr>
              <a:buFontTx/>
              <a:buNone/>
            </a:pPr>
            <a:r>
              <a:rPr lang="en-US" altLang="en-US" dirty="0"/>
              <a:t>To manage your time effectively: </a:t>
            </a:r>
          </a:p>
          <a:p>
            <a:pPr marL="285750" indent="-285750" eaLnBrk="1" hangingPunct="1">
              <a:buFont typeface="Arial" charset="0"/>
              <a:buChar char="•"/>
            </a:pPr>
            <a:r>
              <a:rPr lang="en-US" altLang="en-US" dirty="0"/>
              <a:t>Plan and organize your day and week</a:t>
            </a:r>
          </a:p>
          <a:p>
            <a:pPr marL="285750" indent="-285750" eaLnBrk="1" hangingPunct="1">
              <a:buFont typeface="Arial" charset="0"/>
              <a:buChar char="•"/>
            </a:pPr>
            <a:r>
              <a:rPr lang="en-US" altLang="en-US" dirty="0"/>
              <a:t>Manage and control interruptions.</a:t>
            </a:r>
          </a:p>
          <a:p>
            <a:r>
              <a:rPr lang="en-US" altLang="en-US" dirty="0"/>
              <a:t>Above all, planning is the most important activity in managing your time effectively. </a:t>
            </a:r>
          </a:p>
          <a:p>
            <a:r>
              <a:rPr lang="en-US" altLang="en-US" dirty="0"/>
              <a:t>As the old quote goes, </a:t>
            </a:r>
          </a:p>
          <a:p>
            <a:pPr algn="ctr"/>
            <a:r>
              <a:rPr lang="en-US" altLang="en-US" i="1" dirty="0"/>
              <a:t>“Failing to plan is planning to fail”</a:t>
            </a:r>
          </a:p>
          <a:p>
            <a:pPr eaLnBrk="1" hangingPunct="1"/>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53169A3-5214-1E46-BC2E-35D22A1EBD80}" type="slidenum">
              <a:rPr lang="en-US" altLang="en-US">
                <a:solidFill>
                  <a:srgbClr val="618DD1"/>
                </a:solidFill>
              </a:rPr>
              <a:pPr>
                <a:spcBef>
                  <a:spcPct val="0"/>
                </a:spcBef>
                <a:buFontTx/>
                <a:buNone/>
              </a:pPr>
              <a:t>11</a:t>
            </a:fld>
            <a:endParaRPr lang="en-US" altLang="en-US" dirty="0">
              <a:solidFill>
                <a:srgbClr val="618DD1"/>
              </a:solidFill>
            </a:endParaRPr>
          </a:p>
        </p:txBody>
      </p:sp>
      <p:sp>
        <p:nvSpPr>
          <p:cNvPr id="25602" name="Rectangle 2"/>
          <p:cNvSpPr>
            <a:spLocks noGrp="1" noChangeArrowheads="1"/>
          </p:cNvSpPr>
          <p:nvPr>
            <p:ph type="body" idx="1"/>
          </p:nvPr>
        </p:nvSpPr>
        <p:spPr/>
        <p:txBody>
          <a:bodyPr/>
          <a:lstStyle/>
          <a:p>
            <a:pPr eaLnBrk="1" hangingPunct="1">
              <a:lnSpc>
                <a:spcPct val="90000"/>
              </a:lnSpc>
              <a:buClr>
                <a:schemeClr val="tx1"/>
              </a:buClr>
            </a:pPr>
            <a:r>
              <a:rPr lang="en-US" altLang="en-US" dirty="0"/>
              <a:t>Plan each day in as much detail as possible. Do this ideally at the end of the preceding day or the first thing at the beginning of your day. (Plan your week on a “big picture” basis making notes in your calendar/planner or app.)</a:t>
            </a:r>
          </a:p>
          <a:p>
            <a:pPr eaLnBrk="1" hangingPunct="1">
              <a:lnSpc>
                <a:spcPct val="90000"/>
              </a:lnSpc>
              <a:buClr>
                <a:schemeClr val="tx1"/>
              </a:buClr>
            </a:pPr>
            <a:r>
              <a:rPr lang="en-US" altLang="en-US" dirty="0"/>
              <a:t>Make a daily to-do list of your objectives in order of priority. Use whatever system you prefer to record this list – sticky note, calendar/planner, or app on your phone. </a:t>
            </a:r>
          </a:p>
          <a:p>
            <a:pPr eaLnBrk="1" hangingPunct="1">
              <a:lnSpc>
                <a:spcPct val="90000"/>
              </a:lnSpc>
              <a:buClr>
                <a:schemeClr val="tx1"/>
              </a:buClr>
            </a:pPr>
            <a:r>
              <a:rPr lang="en-US" altLang="en-US" dirty="0"/>
              <a:t>Cross out items as they are completed. Move items that cannot be done that day to another day in the week.</a:t>
            </a:r>
          </a:p>
        </p:txBody>
      </p:sp>
      <p:sp>
        <p:nvSpPr>
          <p:cNvPr id="25603" name="Rectangle 3"/>
          <p:cNvSpPr>
            <a:spLocks noGrp="1" noChangeArrowheads="1"/>
          </p:cNvSpPr>
          <p:nvPr>
            <p:ph type="title"/>
          </p:nvPr>
        </p:nvSpPr>
        <p:spPr>
          <a:noFill/>
        </p:spPr>
        <p:txBody>
          <a:bodyPr/>
          <a:lstStyle/>
          <a:p>
            <a:pPr eaLnBrk="1" hangingPunct="1"/>
            <a:r>
              <a:rPr lang="en-US" altLang="en-US" dirty="0"/>
              <a:t>Tips for Effective Time Management (cont’d)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92BE38C0-2141-B34F-A9AA-1EF3C7129829}" type="slidenum">
              <a:rPr lang="en-US" altLang="en-US">
                <a:solidFill>
                  <a:srgbClr val="618DD1"/>
                </a:solidFill>
              </a:rPr>
              <a:pPr>
                <a:spcBef>
                  <a:spcPct val="0"/>
                </a:spcBef>
                <a:buFontTx/>
                <a:buNone/>
              </a:pPr>
              <a:t>12</a:t>
            </a:fld>
            <a:endParaRPr lang="en-US" altLang="en-US" dirty="0">
              <a:solidFill>
                <a:srgbClr val="618DD1"/>
              </a:solidFill>
            </a:endParaRPr>
          </a:p>
        </p:txBody>
      </p:sp>
      <p:sp>
        <p:nvSpPr>
          <p:cNvPr id="26626" name="Rectangle 2"/>
          <p:cNvSpPr>
            <a:spLocks noGrp="1" noChangeArrowheads="1"/>
          </p:cNvSpPr>
          <p:nvPr>
            <p:ph type="body" idx="1"/>
          </p:nvPr>
        </p:nvSpPr>
        <p:spPr/>
        <p:txBody>
          <a:bodyPr/>
          <a:lstStyle/>
          <a:p>
            <a:pPr eaLnBrk="1" hangingPunct="1">
              <a:lnSpc>
                <a:spcPct val="90000"/>
              </a:lnSpc>
            </a:pPr>
            <a:r>
              <a:rPr lang="en-US" altLang="en-US" dirty="0"/>
              <a:t>Batch routine tasks together – separate from your high priority tasks </a:t>
            </a:r>
          </a:p>
          <a:p>
            <a:pPr eaLnBrk="1" hangingPunct="1">
              <a:lnSpc>
                <a:spcPct val="90000"/>
              </a:lnSpc>
            </a:pPr>
            <a:r>
              <a:rPr lang="en-US" altLang="en-US" dirty="0"/>
              <a:t>Break any large task or project into smaller pieces</a:t>
            </a:r>
          </a:p>
          <a:p>
            <a:pPr eaLnBrk="1" hangingPunct="1">
              <a:lnSpc>
                <a:spcPct val="90000"/>
              </a:lnSpc>
            </a:pPr>
            <a:r>
              <a:rPr lang="en-US" altLang="en-US" dirty="0"/>
              <a:t>Work on priority or routine items during that time of day which matches your work habit preferences.</a:t>
            </a:r>
            <a:r>
              <a:rPr lang="en-US" altLang="en-US" sz="1600" dirty="0"/>
              <a:t>  </a:t>
            </a:r>
          </a:p>
          <a:p>
            <a:pPr lvl="1" eaLnBrk="1" hangingPunct="1">
              <a:lnSpc>
                <a:spcPct val="90000"/>
              </a:lnSpc>
            </a:pPr>
            <a:r>
              <a:rPr lang="en-US" altLang="en-US" dirty="0"/>
              <a:t>For example, if you are a morning person and like to tackle tough assignments when you first start working, batch your priority and harder tasks in the morning hours. Do more routine tasks in the afternoon.</a:t>
            </a:r>
          </a:p>
          <a:p>
            <a:pPr eaLnBrk="1" hangingPunct="1">
              <a:lnSpc>
                <a:spcPct val="90000"/>
              </a:lnSpc>
            </a:pPr>
            <a:endParaRPr lang="en-US" altLang="en-US" sz="1600" dirty="0"/>
          </a:p>
        </p:txBody>
      </p:sp>
      <p:sp>
        <p:nvSpPr>
          <p:cNvPr id="26627" name="Rectangle 3"/>
          <p:cNvSpPr>
            <a:spLocks noGrp="1" noChangeArrowheads="1"/>
          </p:cNvSpPr>
          <p:nvPr>
            <p:ph type="title"/>
          </p:nvPr>
        </p:nvSpPr>
        <p:spPr>
          <a:noFill/>
        </p:spPr>
        <p:txBody>
          <a:bodyPr/>
          <a:lstStyle/>
          <a:p>
            <a:pPr eaLnBrk="1" hangingPunct="1"/>
            <a:r>
              <a:rPr lang="en-US" altLang="en-US" dirty="0"/>
              <a:t>Tips for Effective Time Management (cont’d)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57FE6256-26AD-424B-8B33-DD9A7089F1BF}" type="slidenum">
              <a:rPr lang="en-US" altLang="en-US">
                <a:solidFill>
                  <a:srgbClr val="618DD1"/>
                </a:solidFill>
              </a:rPr>
              <a:pPr>
                <a:spcBef>
                  <a:spcPct val="0"/>
                </a:spcBef>
                <a:buFontTx/>
                <a:buNone/>
              </a:pPr>
              <a:t>13</a:t>
            </a:fld>
            <a:endParaRPr lang="en-US" altLang="en-US" dirty="0">
              <a:solidFill>
                <a:srgbClr val="618DD1"/>
              </a:solidFill>
            </a:endParaRPr>
          </a:p>
        </p:txBody>
      </p:sp>
      <p:sp>
        <p:nvSpPr>
          <p:cNvPr id="27650" name="Rectangle 2"/>
          <p:cNvSpPr>
            <a:spLocks noGrp="1" noChangeArrowheads="1"/>
          </p:cNvSpPr>
          <p:nvPr>
            <p:ph type="body" idx="1"/>
          </p:nvPr>
        </p:nvSpPr>
        <p:spPr/>
        <p:txBody>
          <a:bodyPr/>
          <a:lstStyle/>
          <a:p>
            <a:pPr eaLnBrk="1" hangingPunct="1"/>
            <a:r>
              <a:rPr lang="en-US" altLang="en-US" dirty="0"/>
              <a:t>Handle each email, piece of paper or document </a:t>
            </a:r>
            <a:r>
              <a:rPr lang="en-US" altLang="en-US" u="sng" dirty="0"/>
              <a:t>only once</a:t>
            </a:r>
            <a:r>
              <a:rPr lang="en-US" altLang="en-US" dirty="0"/>
              <a:t> if at all possible. </a:t>
            </a:r>
          </a:p>
          <a:p>
            <a:pPr eaLnBrk="1" hangingPunct="1"/>
            <a:r>
              <a:rPr lang="en-US" altLang="en-US" dirty="0"/>
              <a:t>Delegate to others if appropriate and possible.</a:t>
            </a:r>
          </a:p>
          <a:p>
            <a:r>
              <a:rPr lang="en-US" altLang="en-US" dirty="0"/>
              <a:t>Set aside uninterrupted blocks of time for difficult and lengthy projects.  Close your door, forward your calls to your phone mailbox, refrain from checking e-mails. </a:t>
            </a:r>
          </a:p>
          <a:p>
            <a:r>
              <a:rPr lang="en-US" altLang="en-US" dirty="0"/>
              <a:t>Throughout the day review your objectives for that day and update or reprioritize.</a:t>
            </a:r>
          </a:p>
        </p:txBody>
      </p:sp>
      <p:sp>
        <p:nvSpPr>
          <p:cNvPr id="27651" name="Rectangle 3"/>
          <p:cNvSpPr>
            <a:spLocks noGrp="1" noChangeArrowheads="1"/>
          </p:cNvSpPr>
          <p:nvPr>
            <p:ph type="title"/>
          </p:nvPr>
        </p:nvSpPr>
        <p:spPr>
          <a:noFill/>
        </p:spPr>
        <p:txBody>
          <a:bodyPr/>
          <a:lstStyle/>
          <a:p>
            <a:pPr eaLnBrk="1" hangingPunct="1"/>
            <a:r>
              <a:rPr lang="en-US" altLang="en-US" dirty="0"/>
              <a:t>Tips for Effective Time Management (cont’d)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0BF7A53-AE51-8942-BBC3-399536C1FB80}" type="slidenum">
              <a:rPr lang="en-US" altLang="en-US">
                <a:solidFill>
                  <a:srgbClr val="618DD1"/>
                </a:solidFill>
              </a:rPr>
              <a:pPr>
                <a:spcBef>
                  <a:spcPct val="0"/>
                </a:spcBef>
                <a:buFontTx/>
                <a:buNone/>
              </a:pPr>
              <a:t>14</a:t>
            </a:fld>
            <a:endParaRPr lang="en-US" altLang="en-US" dirty="0">
              <a:solidFill>
                <a:srgbClr val="618DD1"/>
              </a:solidFill>
            </a:endParaRPr>
          </a:p>
        </p:txBody>
      </p:sp>
      <p:sp>
        <p:nvSpPr>
          <p:cNvPr id="29698" name="Rectangle 2"/>
          <p:cNvSpPr>
            <a:spLocks noGrp="1" noChangeArrowheads="1"/>
          </p:cNvSpPr>
          <p:nvPr>
            <p:ph type="body" idx="1"/>
          </p:nvPr>
        </p:nvSpPr>
        <p:spPr/>
        <p:txBody>
          <a:bodyPr/>
          <a:lstStyle/>
          <a:p>
            <a:pPr eaLnBrk="1" hangingPunct="1"/>
            <a:r>
              <a:rPr lang="en-US" altLang="en-US" dirty="0"/>
              <a:t>Give yourself a break or several breaks during the day.  Get up and stretch, leave your desk for lunch.  Getting away even for a few minutes from your work will help you return alert and refreshed.</a:t>
            </a:r>
          </a:p>
          <a:p>
            <a:pPr eaLnBrk="1" hangingPunct="1"/>
            <a:r>
              <a:rPr lang="en-US" altLang="en-US" dirty="0"/>
              <a:t>And Last but Not Least -- Maintain your work/life balance.  Put family and other social activities on your daily and weekly lists. Avoid the habit of ignoring these for work!</a:t>
            </a:r>
          </a:p>
          <a:p>
            <a:pPr eaLnBrk="1" hangingPunct="1">
              <a:buFontTx/>
              <a:buNone/>
            </a:pPr>
            <a:endParaRPr lang="en-US" altLang="en-US" dirty="0"/>
          </a:p>
        </p:txBody>
      </p:sp>
      <p:sp>
        <p:nvSpPr>
          <p:cNvPr id="29699" name="Rectangle 3"/>
          <p:cNvSpPr>
            <a:spLocks noGrp="1" noChangeArrowheads="1"/>
          </p:cNvSpPr>
          <p:nvPr>
            <p:ph type="title"/>
          </p:nvPr>
        </p:nvSpPr>
        <p:spPr>
          <a:noFill/>
        </p:spPr>
        <p:txBody>
          <a:bodyPr/>
          <a:lstStyle/>
          <a:p>
            <a:pPr eaLnBrk="1" hangingPunct="1"/>
            <a:r>
              <a:rPr lang="en-US" altLang="en-US" dirty="0"/>
              <a:t>Tips for Effective Time Management (cont’d)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EC633F7-73DB-1240-85EC-6602481EAE2A}" type="slidenum">
              <a:rPr lang="en-US" altLang="en-US">
                <a:solidFill>
                  <a:srgbClr val="618DD1"/>
                </a:solidFill>
              </a:rPr>
              <a:pPr>
                <a:spcBef>
                  <a:spcPct val="0"/>
                </a:spcBef>
                <a:buFontTx/>
                <a:buNone/>
              </a:pPr>
              <a:t>15</a:t>
            </a:fld>
            <a:endParaRPr lang="en-US" altLang="en-US" dirty="0">
              <a:solidFill>
                <a:srgbClr val="618DD1"/>
              </a:solidFill>
            </a:endParaRPr>
          </a:p>
        </p:txBody>
      </p:sp>
      <p:sp>
        <p:nvSpPr>
          <p:cNvPr id="30722" name="Rectangle 2"/>
          <p:cNvSpPr>
            <a:spLocks noGrp="1" noChangeArrowheads="1"/>
          </p:cNvSpPr>
          <p:nvPr>
            <p:ph type="title"/>
          </p:nvPr>
        </p:nvSpPr>
        <p:spPr/>
        <p:txBody>
          <a:bodyPr/>
          <a:lstStyle/>
          <a:p>
            <a:pPr eaLnBrk="1" hangingPunct="1"/>
            <a:r>
              <a:rPr lang="en-US" altLang="en-US" dirty="0"/>
              <a:t>Questions?	Comments?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ED9B396-5B25-5643-9506-C75BC4E0D48C}" type="slidenum">
              <a:rPr lang="en-US" altLang="en-US">
                <a:solidFill>
                  <a:srgbClr val="618DD1"/>
                </a:solidFill>
              </a:rPr>
              <a:pPr>
                <a:spcBef>
                  <a:spcPct val="0"/>
                </a:spcBef>
                <a:buFontTx/>
                <a:buNone/>
              </a:pPr>
              <a:t>16</a:t>
            </a:fld>
            <a:endParaRPr lang="en-US" altLang="en-US" dirty="0">
              <a:solidFill>
                <a:srgbClr val="618DD1"/>
              </a:solidFill>
            </a:endParaRPr>
          </a:p>
        </p:txBody>
      </p:sp>
      <p:sp>
        <p:nvSpPr>
          <p:cNvPr id="31746" name="Rectangle 2"/>
          <p:cNvSpPr>
            <a:spLocks noGrp="1" noChangeArrowheads="1"/>
          </p:cNvSpPr>
          <p:nvPr>
            <p:ph type="title"/>
          </p:nvPr>
        </p:nvSpPr>
        <p:spPr/>
        <p:txBody>
          <a:bodyPr/>
          <a:lstStyle/>
          <a:p>
            <a:pPr eaLnBrk="1" hangingPunct="1"/>
            <a:r>
              <a:rPr lang="en-US" altLang="en-US" dirty="0"/>
              <a:t>Challenges to Effective Time Management</a:t>
            </a:r>
          </a:p>
        </p:txBody>
      </p:sp>
      <p:sp>
        <p:nvSpPr>
          <p:cNvPr id="31747" name="Rectangle 3"/>
          <p:cNvSpPr>
            <a:spLocks noGrp="1" noChangeArrowheads="1"/>
          </p:cNvSpPr>
          <p:nvPr>
            <p:ph type="body" idx="1"/>
          </p:nvPr>
        </p:nvSpPr>
        <p:spPr/>
        <p:txBody>
          <a:bodyPr/>
          <a:lstStyle/>
          <a:p>
            <a:pPr eaLnBrk="1" hangingPunct="1">
              <a:buFontTx/>
              <a:buNone/>
            </a:pPr>
            <a:r>
              <a:rPr lang="en-US" altLang="en-US" dirty="0"/>
              <a:t>Two workplace challenges to effective time management within our control are:</a:t>
            </a:r>
            <a:endParaRPr lang="en-US" altLang="en-US" b="1" dirty="0"/>
          </a:p>
          <a:p>
            <a:pPr marL="628650" lvl="1" indent="-285750" eaLnBrk="1" hangingPunct="1">
              <a:buFont typeface="Arial" charset="0"/>
              <a:buChar char="•"/>
            </a:pPr>
            <a:r>
              <a:rPr lang="en-US" altLang="en-US" dirty="0"/>
              <a:t>Meetings</a:t>
            </a:r>
          </a:p>
          <a:p>
            <a:pPr marL="628650" lvl="1" indent="-285750" eaLnBrk="1" hangingPunct="1">
              <a:buFont typeface="Arial" charset="0"/>
              <a:buChar char="•"/>
            </a:pPr>
            <a:r>
              <a:rPr lang="en-US" altLang="en-US" dirty="0"/>
              <a:t>E-mails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3F13A43-230D-BA44-A710-8FA5B88D055E}" type="slidenum">
              <a:rPr lang="en-US" altLang="en-US">
                <a:solidFill>
                  <a:srgbClr val="618DD1"/>
                </a:solidFill>
              </a:rPr>
              <a:pPr>
                <a:spcBef>
                  <a:spcPct val="0"/>
                </a:spcBef>
                <a:buFontTx/>
                <a:buNone/>
              </a:pPr>
              <a:t>17</a:t>
            </a:fld>
            <a:endParaRPr lang="en-US" altLang="en-US" dirty="0">
              <a:solidFill>
                <a:srgbClr val="618DD1"/>
              </a:solidFill>
            </a:endParaRPr>
          </a:p>
        </p:txBody>
      </p:sp>
      <p:sp>
        <p:nvSpPr>
          <p:cNvPr id="32770" name="Rectangle 2"/>
          <p:cNvSpPr>
            <a:spLocks noGrp="1" noChangeArrowheads="1"/>
          </p:cNvSpPr>
          <p:nvPr>
            <p:ph type="title"/>
          </p:nvPr>
        </p:nvSpPr>
        <p:spPr>
          <a:xfrm>
            <a:off x="561089" y="404036"/>
            <a:ext cx="7957436" cy="1139604"/>
          </a:xfrm>
        </p:spPr>
        <p:txBody>
          <a:bodyPr/>
          <a:lstStyle/>
          <a:p>
            <a:pPr eaLnBrk="1" hangingPunct="1"/>
            <a:r>
              <a:rPr lang="en-US" altLang="en-US" dirty="0"/>
              <a:t>Challenges to Effective Time Management (cont’d) - Meetings</a:t>
            </a:r>
          </a:p>
        </p:txBody>
      </p:sp>
      <p:sp>
        <p:nvSpPr>
          <p:cNvPr id="32771" name="Rectangle 3"/>
          <p:cNvSpPr>
            <a:spLocks noGrp="1" noChangeArrowheads="1"/>
          </p:cNvSpPr>
          <p:nvPr>
            <p:ph type="body" idx="1"/>
          </p:nvPr>
        </p:nvSpPr>
        <p:spPr>
          <a:xfrm>
            <a:off x="710609" y="1753848"/>
            <a:ext cx="7010400" cy="4209391"/>
          </a:xfrm>
        </p:spPr>
        <p:txBody>
          <a:bodyPr/>
          <a:lstStyle/>
          <a:p>
            <a:pPr eaLnBrk="1" hangingPunct="1"/>
            <a:r>
              <a:rPr lang="en-US" altLang="en-US" dirty="0"/>
              <a:t>Determine if the meeting is really necessary</a:t>
            </a:r>
          </a:p>
          <a:p>
            <a:pPr eaLnBrk="1" hangingPunct="1">
              <a:lnSpc>
                <a:spcPct val="90000"/>
              </a:lnSpc>
              <a:buFontTx/>
              <a:buNone/>
            </a:pPr>
            <a:r>
              <a:rPr lang="en-US" altLang="en-US" dirty="0"/>
              <a:t>Reasons NOT to have a meeting:</a:t>
            </a:r>
          </a:p>
          <a:p>
            <a:pPr marL="285750" indent="-285750" eaLnBrk="1" hangingPunct="1">
              <a:lnSpc>
                <a:spcPct val="90000"/>
              </a:lnSpc>
              <a:buFont typeface="Arial" charset="0"/>
              <a:buChar char="•"/>
            </a:pPr>
            <a:r>
              <a:rPr lang="en-US" altLang="en-US" dirty="0"/>
              <a:t>You can more effectively accomplish your purpose by telephone, memo, report, e-mail, or a one-on-one discussion.</a:t>
            </a:r>
          </a:p>
          <a:p>
            <a:pPr marL="285750" indent="-285750" eaLnBrk="1" hangingPunct="1">
              <a:lnSpc>
                <a:spcPct val="90000"/>
              </a:lnSpc>
              <a:buFont typeface="Arial" charset="0"/>
              <a:buChar char="•"/>
            </a:pPr>
            <a:r>
              <a:rPr lang="en-US" altLang="en-US" dirty="0"/>
              <a:t>It is premature to meet – the subject is too uncertain or too insignificant to justify a meeting.</a:t>
            </a:r>
          </a:p>
          <a:p>
            <a:pPr marL="285750" indent="-285750" eaLnBrk="1" hangingPunct="1">
              <a:lnSpc>
                <a:spcPct val="90000"/>
              </a:lnSpc>
              <a:buFont typeface="Arial" charset="0"/>
              <a:buChar char="•"/>
            </a:pPr>
            <a:r>
              <a:rPr lang="en-US" altLang="en-US" dirty="0"/>
              <a:t>The group needs a cooling off period – currently too much anger or hostility among members.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3F13A43-230D-BA44-A710-8FA5B88D055E}" type="slidenum">
              <a:rPr lang="en-US" altLang="en-US">
                <a:solidFill>
                  <a:srgbClr val="618DD1"/>
                </a:solidFill>
              </a:rPr>
              <a:pPr>
                <a:spcBef>
                  <a:spcPct val="0"/>
                </a:spcBef>
                <a:buFontTx/>
                <a:buNone/>
              </a:pPr>
              <a:t>18</a:t>
            </a:fld>
            <a:endParaRPr lang="en-US" altLang="en-US" dirty="0">
              <a:solidFill>
                <a:srgbClr val="618DD1"/>
              </a:solidFill>
            </a:endParaRPr>
          </a:p>
        </p:txBody>
      </p:sp>
      <p:sp>
        <p:nvSpPr>
          <p:cNvPr id="32770" name="Rectangle 2"/>
          <p:cNvSpPr>
            <a:spLocks noGrp="1" noChangeArrowheads="1"/>
          </p:cNvSpPr>
          <p:nvPr>
            <p:ph type="title"/>
          </p:nvPr>
        </p:nvSpPr>
        <p:spPr>
          <a:xfrm>
            <a:off x="561089" y="404036"/>
            <a:ext cx="7957436" cy="1139604"/>
          </a:xfrm>
        </p:spPr>
        <p:txBody>
          <a:bodyPr/>
          <a:lstStyle/>
          <a:p>
            <a:pPr eaLnBrk="1" hangingPunct="1"/>
            <a:r>
              <a:rPr lang="en-US" altLang="en-US" dirty="0"/>
              <a:t>Challenges to Effective Time Management (cont’d) – Meetings (cont’d)</a:t>
            </a:r>
          </a:p>
        </p:txBody>
      </p:sp>
      <p:sp>
        <p:nvSpPr>
          <p:cNvPr id="32771" name="Rectangle 3"/>
          <p:cNvSpPr>
            <a:spLocks noGrp="1" noChangeArrowheads="1"/>
          </p:cNvSpPr>
          <p:nvPr>
            <p:ph type="body" idx="1"/>
          </p:nvPr>
        </p:nvSpPr>
        <p:spPr>
          <a:xfrm>
            <a:off x="668079" y="1858779"/>
            <a:ext cx="7010400" cy="4274581"/>
          </a:xfrm>
        </p:spPr>
        <p:txBody>
          <a:bodyPr/>
          <a:lstStyle/>
          <a:p>
            <a:pPr eaLnBrk="1" hangingPunct="1">
              <a:lnSpc>
                <a:spcPct val="90000"/>
              </a:lnSpc>
            </a:pPr>
            <a:r>
              <a:rPr lang="en-US" altLang="en-US" dirty="0"/>
              <a:t>Also, consider having one day each week when no meetings are held.</a:t>
            </a:r>
          </a:p>
          <a:p>
            <a:pPr eaLnBrk="1" hangingPunct="1">
              <a:buFontTx/>
              <a:buNone/>
            </a:pPr>
            <a:r>
              <a:rPr lang="en-US" altLang="en-US" dirty="0"/>
              <a:t>Reasons </a:t>
            </a:r>
            <a:r>
              <a:rPr lang="en-US" altLang="en-US" i="1" dirty="0"/>
              <a:t>to </a:t>
            </a:r>
            <a:r>
              <a:rPr lang="en-US" altLang="en-US" dirty="0"/>
              <a:t>have a meeting:</a:t>
            </a:r>
          </a:p>
          <a:p>
            <a:pPr marL="285750" indent="-285750" eaLnBrk="1" hangingPunct="1">
              <a:buFont typeface="Arial" charset="0"/>
              <a:buChar char="•"/>
            </a:pPr>
            <a:r>
              <a:rPr lang="en-US" altLang="en-US" dirty="0"/>
              <a:t>To allow attendees to collaborate – review, evaluate, discuss, problem-solve, decide – with each other</a:t>
            </a:r>
          </a:p>
          <a:p>
            <a:pPr marL="285750" indent="-285750" eaLnBrk="1" hangingPunct="1">
              <a:buFont typeface="Arial" charset="0"/>
              <a:buChar char="•"/>
            </a:pPr>
            <a:r>
              <a:rPr lang="en-US" altLang="en-US" dirty="0"/>
              <a:t>To present significant information</a:t>
            </a:r>
          </a:p>
          <a:p>
            <a:pPr eaLnBrk="1" hangingPunct="1"/>
            <a:endParaRPr lang="en-US" altLang="en-US" dirty="0"/>
          </a:p>
        </p:txBody>
      </p:sp>
    </p:spTree>
    <p:extLst>
      <p:ext uri="{BB962C8B-B14F-4D97-AF65-F5344CB8AC3E}">
        <p14:creationId xmlns:p14="http://schemas.microsoft.com/office/powerpoint/2010/main" val="849358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D952CFC-143F-E544-B460-E175AB104A10}" type="slidenum">
              <a:rPr lang="en-US" altLang="en-US">
                <a:solidFill>
                  <a:srgbClr val="618DD1"/>
                </a:solidFill>
              </a:rPr>
              <a:pPr>
                <a:spcBef>
                  <a:spcPct val="0"/>
                </a:spcBef>
                <a:buFontTx/>
                <a:buNone/>
              </a:pPr>
              <a:t>19</a:t>
            </a:fld>
            <a:endParaRPr lang="en-US" altLang="en-US" dirty="0">
              <a:solidFill>
                <a:srgbClr val="618DD1"/>
              </a:solidFill>
            </a:endParaRPr>
          </a:p>
        </p:txBody>
      </p:sp>
      <p:sp>
        <p:nvSpPr>
          <p:cNvPr id="33794" name="Rectangle 2"/>
          <p:cNvSpPr>
            <a:spLocks noGrp="1" noChangeArrowheads="1"/>
          </p:cNvSpPr>
          <p:nvPr>
            <p:ph type="body" idx="1"/>
          </p:nvPr>
        </p:nvSpPr>
        <p:spPr/>
        <p:txBody>
          <a:bodyPr/>
          <a:lstStyle/>
          <a:p>
            <a:pPr eaLnBrk="1" hangingPunct="1">
              <a:lnSpc>
                <a:spcPct val="90000"/>
              </a:lnSpc>
            </a:pPr>
            <a:r>
              <a:rPr lang="en-US" altLang="en-US" dirty="0"/>
              <a:t>Start meetings on time.  </a:t>
            </a:r>
            <a:endParaRPr lang="en-US" altLang="en-US" b="1" dirty="0"/>
          </a:p>
          <a:p>
            <a:pPr eaLnBrk="1" hangingPunct="1">
              <a:lnSpc>
                <a:spcPct val="90000"/>
              </a:lnSpc>
            </a:pPr>
            <a:r>
              <a:rPr lang="en-US" altLang="en-US" dirty="0"/>
              <a:t>Always make and follow an agenda.  With each agenda item, include:</a:t>
            </a:r>
            <a:r>
              <a:rPr lang="en-US" altLang="en-US" b="1" dirty="0"/>
              <a:t> </a:t>
            </a:r>
          </a:p>
          <a:p>
            <a:pPr marL="628650" lvl="1" indent="-285750" eaLnBrk="1" hangingPunct="1">
              <a:lnSpc>
                <a:spcPct val="90000"/>
              </a:lnSpc>
              <a:buFont typeface="Arial" charset="0"/>
              <a:buChar char="•"/>
            </a:pPr>
            <a:r>
              <a:rPr lang="en-US" altLang="en-US" dirty="0"/>
              <a:t>the topic stated in question form</a:t>
            </a:r>
          </a:p>
          <a:p>
            <a:pPr marL="628650" lvl="1" indent="-285750" eaLnBrk="1" hangingPunct="1">
              <a:lnSpc>
                <a:spcPct val="90000"/>
              </a:lnSpc>
              <a:buFont typeface="Arial" charset="0"/>
              <a:buChar char="•"/>
            </a:pPr>
            <a:r>
              <a:rPr lang="en-US" altLang="en-US" dirty="0"/>
              <a:t>the person responsible for leading the discussion </a:t>
            </a:r>
          </a:p>
          <a:p>
            <a:pPr marL="628650" lvl="1" indent="-285750" eaLnBrk="1" hangingPunct="1">
              <a:lnSpc>
                <a:spcPct val="90000"/>
              </a:lnSpc>
              <a:buFont typeface="Arial" charset="0"/>
              <a:buChar char="•"/>
            </a:pPr>
            <a:r>
              <a:rPr lang="en-US" altLang="en-US" dirty="0"/>
              <a:t>the information relative to the issue</a:t>
            </a:r>
          </a:p>
          <a:p>
            <a:pPr marL="628650" lvl="1" indent="-285750" eaLnBrk="1" hangingPunct="1">
              <a:lnSpc>
                <a:spcPct val="90000"/>
              </a:lnSpc>
              <a:buFont typeface="Arial" charset="0"/>
              <a:buChar char="•"/>
            </a:pPr>
            <a:r>
              <a:rPr lang="en-US" altLang="en-US" dirty="0"/>
              <a:t>the time allotted for that issue</a:t>
            </a:r>
          </a:p>
          <a:p>
            <a:pPr marL="628650" lvl="1" indent="-285750" eaLnBrk="1" hangingPunct="1">
              <a:lnSpc>
                <a:spcPct val="90000"/>
              </a:lnSpc>
              <a:buFont typeface="Arial" charset="0"/>
              <a:buChar char="•"/>
            </a:pPr>
            <a:r>
              <a:rPr lang="en-US" altLang="en-US" dirty="0"/>
              <a:t>the action/reason/purpose of the exchange</a:t>
            </a:r>
          </a:p>
          <a:p>
            <a:pPr lvl="1"/>
            <a:r>
              <a:rPr lang="en-US" altLang="en-US" dirty="0"/>
              <a:t>You may also want to include with the agenda a not-on-agenda list of topics that are off limits for this meeting. Indicate when these items might be expected to be on a future agenda. </a:t>
            </a:r>
          </a:p>
          <a:p>
            <a:endParaRPr lang="en-US" altLang="en-US" sz="1400" dirty="0"/>
          </a:p>
        </p:txBody>
      </p:sp>
      <p:sp>
        <p:nvSpPr>
          <p:cNvPr id="33795" name="Rectangle 3"/>
          <p:cNvSpPr>
            <a:spLocks noGrp="1" noChangeArrowheads="1"/>
          </p:cNvSpPr>
          <p:nvPr>
            <p:ph type="title"/>
          </p:nvPr>
        </p:nvSpPr>
        <p:spPr>
          <a:noFill/>
        </p:spPr>
        <p:txBody>
          <a:bodyPr/>
          <a:lstStyle/>
          <a:p>
            <a:pPr eaLnBrk="1" hangingPunct="1"/>
            <a:r>
              <a:rPr lang="en-US" altLang="en-US" dirty="0"/>
              <a:t>Challenges to Effective Time Management (cont’d) – Meetings (cont’d)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9F803FB5-2E79-EF49-8528-EF9365A5A706}" type="slidenum">
              <a:rPr lang="en-US" altLang="en-US">
                <a:solidFill>
                  <a:srgbClr val="618DD1"/>
                </a:solidFill>
              </a:rPr>
              <a:pPr>
                <a:spcBef>
                  <a:spcPct val="0"/>
                </a:spcBef>
                <a:buFontTx/>
                <a:buNone/>
              </a:pPr>
              <a:t>2</a:t>
            </a:fld>
            <a:endParaRPr lang="en-US" altLang="en-US" dirty="0">
              <a:solidFill>
                <a:srgbClr val="618DD1"/>
              </a:solidFill>
            </a:endParaRPr>
          </a:p>
        </p:txBody>
      </p:sp>
      <p:sp>
        <p:nvSpPr>
          <p:cNvPr id="16386" name="Rectangle 2"/>
          <p:cNvSpPr>
            <a:spLocks noGrp="1" noChangeArrowheads="1"/>
          </p:cNvSpPr>
          <p:nvPr>
            <p:ph type="title"/>
          </p:nvPr>
        </p:nvSpPr>
        <p:spPr>
          <a:xfrm>
            <a:off x="691899" y="914399"/>
            <a:ext cx="7826626" cy="656029"/>
          </a:xfrm>
        </p:spPr>
        <p:txBody>
          <a:bodyPr/>
          <a:lstStyle/>
          <a:p>
            <a:pPr eaLnBrk="1" hangingPunct="1"/>
            <a:r>
              <a:rPr lang="en-US" altLang="en-US" dirty="0"/>
              <a:t>Introduction</a:t>
            </a:r>
          </a:p>
        </p:txBody>
      </p:sp>
      <p:sp>
        <p:nvSpPr>
          <p:cNvPr id="16387" name="Rectangle 3"/>
          <p:cNvSpPr>
            <a:spLocks noGrp="1" noChangeArrowheads="1"/>
          </p:cNvSpPr>
          <p:nvPr>
            <p:ph type="body" idx="1"/>
          </p:nvPr>
        </p:nvSpPr>
        <p:spPr>
          <a:xfrm>
            <a:off x="770890" y="1635286"/>
            <a:ext cx="7909560" cy="4114800"/>
          </a:xfrm>
        </p:spPr>
        <p:txBody>
          <a:bodyPr/>
          <a:lstStyle/>
          <a:p>
            <a:pPr eaLnBrk="1" hangingPunct="1">
              <a:buFontTx/>
              <a:buNone/>
            </a:pPr>
            <a:r>
              <a:rPr lang="en-US" altLang="en-US" dirty="0"/>
              <a:t>In these days of increasing global competition, rising health care costs, and labor shortages, employers are constantly striving to increase productivity.  </a:t>
            </a:r>
          </a:p>
          <a:p>
            <a:pPr eaLnBrk="1" hangingPunct="1">
              <a:buFontTx/>
              <a:buNone/>
            </a:pPr>
            <a:r>
              <a:rPr lang="en-US" altLang="en-US" dirty="0"/>
              <a:t>One of the best ways to increase productivity is to make sure that employees are effectively managing their time at work.  </a:t>
            </a:r>
          </a:p>
          <a:p>
            <a:pPr eaLnBrk="1" hangingPunct="1">
              <a:buFontTx/>
              <a:buNone/>
            </a:pPr>
            <a:r>
              <a:rPr lang="en-US" altLang="en-US" dirty="0"/>
              <a:t>Training all new and retraining current employees in the principles and techniques of effective time management is essential. This presentation provides that training and will help you make the most of that most precious commodity – your time.</a:t>
            </a:r>
          </a:p>
          <a:p>
            <a:pPr eaLnBrk="1" hangingPunct="1">
              <a:buFontTx/>
              <a:buNone/>
            </a:pPr>
            <a:r>
              <a:rPr lang="en-US" altLang="en-US"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F02DBF03-FA4D-2D43-A97B-7C7BDBE1C433}" type="slidenum">
              <a:rPr lang="en-US" altLang="en-US">
                <a:solidFill>
                  <a:srgbClr val="618DD1"/>
                </a:solidFill>
              </a:rPr>
              <a:pPr>
                <a:spcBef>
                  <a:spcPct val="0"/>
                </a:spcBef>
                <a:buFontTx/>
                <a:buNone/>
              </a:pPr>
              <a:t>20</a:t>
            </a:fld>
            <a:endParaRPr lang="en-US" altLang="en-US" dirty="0">
              <a:solidFill>
                <a:srgbClr val="618DD1"/>
              </a:solidFill>
            </a:endParaRPr>
          </a:p>
        </p:txBody>
      </p:sp>
      <p:sp>
        <p:nvSpPr>
          <p:cNvPr id="34818" name="Rectangle 2"/>
          <p:cNvSpPr>
            <a:spLocks noGrp="1" noChangeArrowheads="1"/>
          </p:cNvSpPr>
          <p:nvPr>
            <p:ph type="body" idx="1"/>
          </p:nvPr>
        </p:nvSpPr>
        <p:spPr>
          <a:xfrm>
            <a:off x="640080" y="2128602"/>
            <a:ext cx="7909560" cy="3952157"/>
          </a:xfrm>
        </p:spPr>
        <p:txBody>
          <a:bodyPr/>
          <a:lstStyle/>
          <a:p>
            <a:pPr eaLnBrk="1" hangingPunct="1">
              <a:lnSpc>
                <a:spcPct val="80000"/>
              </a:lnSpc>
            </a:pPr>
            <a:r>
              <a:rPr lang="en-US" altLang="en-US" dirty="0"/>
              <a:t>Avoid attending your subordinates' meetings unless specifically invited to discuss a topic and limit your time attending to the discussion of that topic </a:t>
            </a:r>
          </a:p>
          <a:p>
            <a:pPr eaLnBrk="1" hangingPunct="1">
              <a:lnSpc>
                <a:spcPct val="80000"/>
              </a:lnSpc>
            </a:pPr>
            <a:r>
              <a:rPr lang="en-US" altLang="en-US" dirty="0"/>
              <a:t>Limit presentations to 10 minutes.  If a presentation is longer than 10 minutes, schedule the presentation separately as such and not as part of a meeting.</a:t>
            </a:r>
          </a:p>
          <a:p>
            <a:pPr eaLnBrk="1" hangingPunct="1">
              <a:lnSpc>
                <a:spcPct val="80000"/>
              </a:lnSpc>
            </a:pPr>
            <a:r>
              <a:rPr lang="en-US" altLang="en-US" dirty="0"/>
              <a:t>Avoid having a meeting lasting over 90 minutes.</a:t>
            </a:r>
          </a:p>
          <a:p>
            <a:pPr eaLnBrk="1" hangingPunct="1">
              <a:buFontTx/>
              <a:buNone/>
            </a:pPr>
            <a:endParaRPr lang="en-US" altLang="en-US" dirty="0"/>
          </a:p>
        </p:txBody>
      </p:sp>
      <p:sp>
        <p:nvSpPr>
          <p:cNvPr id="34819" name="Rectangle 3"/>
          <p:cNvSpPr>
            <a:spLocks noGrp="1" noChangeArrowheads="1"/>
          </p:cNvSpPr>
          <p:nvPr>
            <p:ph type="title"/>
          </p:nvPr>
        </p:nvSpPr>
        <p:spPr>
          <a:noFill/>
        </p:spPr>
        <p:txBody>
          <a:bodyPr/>
          <a:lstStyle/>
          <a:p>
            <a:pPr eaLnBrk="1" hangingPunct="1"/>
            <a:r>
              <a:rPr lang="en-US" altLang="en-US" dirty="0"/>
              <a:t>Challenges to Effective Time Management (cont’d) – Meetings (cont’d)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580E60F6-F1E9-8C45-ABFD-26118A5DF616}" type="slidenum">
              <a:rPr lang="en-US" altLang="en-US">
                <a:solidFill>
                  <a:srgbClr val="618DD1"/>
                </a:solidFill>
              </a:rPr>
              <a:pPr>
                <a:spcBef>
                  <a:spcPct val="0"/>
                </a:spcBef>
                <a:buFontTx/>
                <a:buNone/>
              </a:pPr>
              <a:t>21</a:t>
            </a:fld>
            <a:endParaRPr lang="en-US" altLang="en-US" dirty="0">
              <a:solidFill>
                <a:srgbClr val="618DD1"/>
              </a:solidFill>
            </a:endParaRPr>
          </a:p>
        </p:txBody>
      </p:sp>
      <p:sp>
        <p:nvSpPr>
          <p:cNvPr id="35842" name="Rectangle 2"/>
          <p:cNvSpPr>
            <a:spLocks noGrp="1" noChangeArrowheads="1"/>
          </p:cNvSpPr>
          <p:nvPr>
            <p:ph type="title"/>
          </p:nvPr>
        </p:nvSpPr>
        <p:spPr/>
        <p:txBody>
          <a:bodyPr/>
          <a:lstStyle/>
          <a:p>
            <a:pPr eaLnBrk="1" hangingPunct="1"/>
            <a:r>
              <a:rPr lang="en-US" altLang="en-US" dirty="0"/>
              <a:t>Questions?	Comments?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02714E9-9856-894C-964B-A690B71E8028}" type="slidenum">
              <a:rPr lang="en-US" altLang="en-US">
                <a:solidFill>
                  <a:srgbClr val="618DD1"/>
                </a:solidFill>
              </a:rPr>
              <a:pPr>
                <a:spcBef>
                  <a:spcPct val="0"/>
                </a:spcBef>
                <a:buFontTx/>
                <a:buNone/>
              </a:pPr>
              <a:t>22</a:t>
            </a:fld>
            <a:endParaRPr lang="en-US" altLang="en-US" dirty="0">
              <a:solidFill>
                <a:srgbClr val="618DD1"/>
              </a:solidFill>
            </a:endParaRPr>
          </a:p>
        </p:txBody>
      </p:sp>
      <p:sp>
        <p:nvSpPr>
          <p:cNvPr id="36866" name="Rectangle 2"/>
          <p:cNvSpPr>
            <a:spLocks noGrp="1" noChangeArrowheads="1"/>
          </p:cNvSpPr>
          <p:nvPr>
            <p:ph type="title"/>
          </p:nvPr>
        </p:nvSpPr>
        <p:spPr>
          <a:xfrm>
            <a:off x="523122" y="753140"/>
            <a:ext cx="7010400" cy="577850"/>
          </a:xfrm>
        </p:spPr>
        <p:txBody>
          <a:bodyPr/>
          <a:lstStyle/>
          <a:p>
            <a:pPr eaLnBrk="1" hangingPunct="1"/>
            <a:r>
              <a:rPr lang="en-US" altLang="en-US" dirty="0"/>
              <a:t>Challenges to Effective Time Management (cont’d) - E-mail</a:t>
            </a:r>
          </a:p>
        </p:txBody>
      </p:sp>
      <p:sp>
        <p:nvSpPr>
          <p:cNvPr id="36867" name="Rectangle 3"/>
          <p:cNvSpPr>
            <a:spLocks noGrp="1" noChangeArrowheads="1"/>
          </p:cNvSpPr>
          <p:nvPr>
            <p:ph type="body" idx="1"/>
          </p:nvPr>
        </p:nvSpPr>
        <p:spPr>
          <a:xfrm>
            <a:off x="640080" y="1693889"/>
            <a:ext cx="7909560" cy="3919038"/>
          </a:xfrm>
        </p:spPr>
        <p:txBody>
          <a:bodyPr/>
          <a:lstStyle/>
          <a:p>
            <a:pPr eaLnBrk="1" hangingPunct="1">
              <a:lnSpc>
                <a:spcPct val="90000"/>
              </a:lnSpc>
            </a:pPr>
            <a:r>
              <a:rPr lang="en-US" altLang="en-US" dirty="0"/>
              <a:t>Unless you are awaiting an urgent message, check e-mails only at specified times during the day.  When you have planned to devote a block of time to work on a project, do not interrupt it by checking e-mails.</a:t>
            </a:r>
          </a:p>
          <a:p>
            <a:pPr eaLnBrk="1" hangingPunct="1">
              <a:lnSpc>
                <a:spcPct val="90000"/>
              </a:lnSpc>
            </a:pPr>
            <a:r>
              <a:rPr lang="en-US" altLang="en-US" dirty="0"/>
              <a:t>Set up folders to save appropriate e-mails – possibly one folder for messages to review later and delete or respond to and another folder for reference/retention. </a:t>
            </a:r>
          </a:p>
          <a:p>
            <a:pPr eaLnBrk="1" hangingPunct="1">
              <a:lnSpc>
                <a:spcPct val="90000"/>
              </a:lnSpc>
            </a:pPr>
            <a:r>
              <a:rPr lang="en-US" altLang="en-US" dirty="0"/>
              <a:t>Touch each e-mail just once – same as for paper documents.  Decide whether to delete, save to respond to later, save for reference or retention, or to respond to immediately. </a:t>
            </a:r>
          </a:p>
          <a:p>
            <a:pPr eaLnBrk="1" hangingPunct="1">
              <a:lnSpc>
                <a:spcPct val="90000"/>
              </a:lnSpc>
              <a:buClr>
                <a:schemeClr val="tx1"/>
              </a:buClr>
            </a:pPr>
            <a:endParaRPr lang="en-US" altLang="en-US" dirty="0"/>
          </a:p>
          <a:p>
            <a:pPr eaLnBrk="1" hangingPunct="1">
              <a:lnSpc>
                <a:spcPct val="90000"/>
              </a:lnSpc>
              <a:buFontTx/>
              <a:buNone/>
            </a:pPr>
            <a:endParaRPr lang="en-US" alt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10D3705-2216-8441-856B-AF37710B7717}" type="slidenum">
              <a:rPr lang="en-US" altLang="en-US">
                <a:solidFill>
                  <a:srgbClr val="618DD1"/>
                </a:solidFill>
              </a:rPr>
              <a:pPr>
                <a:spcBef>
                  <a:spcPct val="0"/>
                </a:spcBef>
                <a:buFontTx/>
                <a:buNone/>
              </a:pPr>
              <a:t>23</a:t>
            </a:fld>
            <a:endParaRPr lang="en-US" altLang="en-US" dirty="0">
              <a:solidFill>
                <a:srgbClr val="618DD1"/>
              </a:solidFill>
            </a:endParaRPr>
          </a:p>
        </p:txBody>
      </p:sp>
      <p:sp>
        <p:nvSpPr>
          <p:cNvPr id="37890" name="Rectangle 2"/>
          <p:cNvSpPr>
            <a:spLocks noGrp="1" noChangeArrowheads="1"/>
          </p:cNvSpPr>
          <p:nvPr>
            <p:ph type="body" idx="1"/>
          </p:nvPr>
        </p:nvSpPr>
        <p:spPr/>
        <p:txBody>
          <a:bodyPr/>
          <a:lstStyle/>
          <a:p>
            <a:pPr eaLnBrk="1" hangingPunct="1">
              <a:lnSpc>
                <a:spcPct val="90000"/>
              </a:lnSpc>
            </a:pPr>
            <a:r>
              <a:rPr lang="en-US" altLang="en-US" dirty="0"/>
              <a:t>Agree within your own department or company-wide on subject-line protocols.</a:t>
            </a:r>
            <a:endParaRPr lang="en-US" altLang="en-US" sz="1600" b="1" dirty="0"/>
          </a:p>
          <a:p>
            <a:pPr eaLnBrk="1" hangingPunct="1">
              <a:lnSpc>
                <a:spcPct val="90000"/>
              </a:lnSpc>
            </a:pPr>
            <a:r>
              <a:rPr lang="en-US" altLang="en-US" dirty="0"/>
              <a:t>Some suggestions:</a:t>
            </a:r>
          </a:p>
          <a:p>
            <a:pPr marL="628650" lvl="1" indent="-285750" eaLnBrk="1" hangingPunct="1">
              <a:lnSpc>
                <a:spcPct val="90000"/>
              </a:lnSpc>
              <a:buFont typeface="Arial" charset="0"/>
              <a:buChar char="•"/>
            </a:pPr>
            <a:r>
              <a:rPr lang="en-US" altLang="en-US" dirty="0"/>
              <a:t>No reply needed – NRN</a:t>
            </a:r>
          </a:p>
          <a:p>
            <a:pPr marL="628650" lvl="1" indent="-285750" eaLnBrk="1" hangingPunct="1">
              <a:lnSpc>
                <a:spcPct val="90000"/>
              </a:lnSpc>
              <a:buFont typeface="Arial" charset="0"/>
              <a:buChar char="•"/>
            </a:pPr>
            <a:r>
              <a:rPr lang="en-US" altLang="en-US" dirty="0"/>
              <a:t>Thank you – TY</a:t>
            </a:r>
          </a:p>
          <a:p>
            <a:pPr marL="628650" lvl="1" indent="-285750" eaLnBrk="1" hangingPunct="1">
              <a:lnSpc>
                <a:spcPct val="90000"/>
              </a:lnSpc>
              <a:buFont typeface="Arial" charset="0"/>
              <a:buChar char="•"/>
            </a:pPr>
            <a:r>
              <a:rPr lang="en-US" altLang="en-US" dirty="0"/>
              <a:t>Need response by date and time – NRB (date) (time)</a:t>
            </a:r>
          </a:p>
          <a:p>
            <a:pPr marL="628650" lvl="1" indent="-285750" eaLnBrk="1" hangingPunct="1">
              <a:lnSpc>
                <a:spcPct val="90000"/>
              </a:lnSpc>
              <a:buFont typeface="Arial" charset="0"/>
              <a:buChar char="•"/>
            </a:pPr>
            <a:r>
              <a:rPr lang="en-US" altLang="en-US" dirty="0"/>
              <a:t>End of message (EOM) – sometimes it makes sense to use a subject line for entire message, example Meet 10 am on 03/01  Okay? (EOM)</a:t>
            </a:r>
          </a:p>
        </p:txBody>
      </p:sp>
      <p:sp>
        <p:nvSpPr>
          <p:cNvPr id="37891" name="Rectangle 3"/>
          <p:cNvSpPr>
            <a:spLocks noGrp="1" noChangeArrowheads="1"/>
          </p:cNvSpPr>
          <p:nvPr>
            <p:ph type="title"/>
          </p:nvPr>
        </p:nvSpPr>
        <p:spPr>
          <a:noFill/>
        </p:spPr>
        <p:txBody>
          <a:bodyPr/>
          <a:lstStyle/>
          <a:p>
            <a:pPr eaLnBrk="1" hangingPunct="1"/>
            <a:r>
              <a:rPr lang="en-US" altLang="en-US" dirty="0"/>
              <a:t>Challenges to Effective Time Management (cont’d) - E-mail (cont’d)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5C5342F9-BC9C-874A-B471-337C12C021C9}" type="slidenum">
              <a:rPr lang="en-US" altLang="en-US">
                <a:solidFill>
                  <a:srgbClr val="618DD1"/>
                </a:solidFill>
              </a:rPr>
              <a:pPr>
                <a:spcBef>
                  <a:spcPct val="0"/>
                </a:spcBef>
                <a:buFontTx/>
                <a:buNone/>
              </a:pPr>
              <a:t>24</a:t>
            </a:fld>
            <a:endParaRPr lang="en-US" altLang="en-US" dirty="0">
              <a:solidFill>
                <a:srgbClr val="618DD1"/>
              </a:solidFill>
            </a:endParaRPr>
          </a:p>
        </p:txBody>
      </p:sp>
      <p:sp>
        <p:nvSpPr>
          <p:cNvPr id="38914" name="Rectangle 2"/>
          <p:cNvSpPr>
            <a:spLocks noGrp="1" noChangeArrowheads="1"/>
          </p:cNvSpPr>
          <p:nvPr>
            <p:ph type="body" idx="1"/>
          </p:nvPr>
        </p:nvSpPr>
        <p:spPr/>
        <p:txBody>
          <a:bodyPr/>
          <a:lstStyle/>
          <a:p>
            <a:pPr eaLnBrk="1" hangingPunct="1">
              <a:lnSpc>
                <a:spcPct val="90000"/>
              </a:lnSpc>
            </a:pPr>
            <a:r>
              <a:rPr lang="en-US" altLang="en-US" dirty="0"/>
              <a:t>Keep e-mails short – no more than 1-10 sentences.  Communicate main point in first or second sentence. </a:t>
            </a:r>
          </a:p>
          <a:p>
            <a:pPr eaLnBrk="1" hangingPunct="1">
              <a:lnSpc>
                <a:spcPct val="90000"/>
              </a:lnSpc>
            </a:pPr>
            <a:r>
              <a:rPr lang="en-US" altLang="en-US" dirty="0"/>
              <a:t>After two rounds of trying to solve a problem via e-mail, use phone or talk in person.</a:t>
            </a:r>
          </a:p>
          <a:p>
            <a:pPr eaLnBrk="1" hangingPunct="1">
              <a:lnSpc>
                <a:spcPct val="90000"/>
              </a:lnSpc>
            </a:pPr>
            <a:r>
              <a:rPr lang="en-US" altLang="en-US" dirty="0"/>
              <a:t>If you can’t respond immediately, let the other party know when you can respond to avoid repeat messages</a:t>
            </a:r>
          </a:p>
        </p:txBody>
      </p:sp>
      <p:sp>
        <p:nvSpPr>
          <p:cNvPr id="38915" name="Rectangle 3"/>
          <p:cNvSpPr>
            <a:spLocks noGrp="1" noChangeArrowheads="1"/>
          </p:cNvSpPr>
          <p:nvPr>
            <p:ph type="title"/>
          </p:nvPr>
        </p:nvSpPr>
        <p:spPr>
          <a:noFill/>
        </p:spPr>
        <p:txBody>
          <a:bodyPr/>
          <a:lstStyle/>
          <a:p>
            <a:pPr eaLnBrk="1" hangingPunct="1"/>
            <a:r>
              <a:rPr lang="en-US" altLang="en-US" dirty="0"/>
              <a:t>Challenges to Effective Time Management (cont’d) - E-mail (cont’d)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B402F72-2818-E744-939D-F5079A3530D8}" type="slidenum">
              <a:rPr lang="en-US" altLang="en-US">
                <a:solidFill>
                  <a:srgbClr val="618DD1"/>
                </a:solidFill>
              </a:rPr>
              <a:pPr>
                <a:spcBef>
                  <a:spcPct val="0"/>
                </a:spcBef>
                <a:buFontTx/>
                <a:buNone/>
              </a:pPr>
              <a:t>25</a:t>
            </a:fld>
            <a:endParaRPr lang="en-US" altLang="en-US" dirty="0">
              <a:solidFill>
                <a:srgbClr val="618DD1"/>
              </a:solidFill>
            </a:endParaRPr>
          </a:p>
        </p:txBody>
      </p:sp>
      <p:sp>
        <p:nvSpPr>
          <p:cNvPr id="39938" name="Rectangle 2"/>
          <p:cNvSpPr>
            <a:spLocks noGrp="1" noChangeArrowheads="1"/>
          </p:cNvSpPr>
          <p:nvPr>
            <p:ph type="body" idx="1"/>
          </p:nvPr>
        </p:nvSpPr>
        <p:spPr/>
        <p:txBody>
          <a:bodyPr/>
          <a:lstStyle/>
          <a:p>
            <a:pPr eaLnBrk="1" hangingPunct="1"/>
            <a:r>
              <a:rPr lang="en-US" altLang="en-US" dirty="0"/>
              <a:t>Remove yourself from as many distribution lists as possible.</a:t>
            </a:r>
          </a:p>
          <a:p>
            <a:pPr eaLnBrk="1" hangingPunct="1"/>
            <a:r>
              <a:rPr lang="en-US" altLang="en-US" dirty="0"/>
              <a:t>Use filters or rules to eliminate or assign junk e-mails to a special folder.</a:t>
            </a:r>
          </a:p>
          <a:p>
            <a:pPr eaLnBrk="1" hangingPunct="1"/>
            <a:r>
              <a:rPr lang="en-US" altLang="en-US" dirty="0"/>
              <a:t>Use “No response required” to end messages and discourage unnecessary replies.</a:t>
            </a:r>
          </a:p>
          <a:p>
            <a:pPr eaLnBrk="1" hangingPunct="1"/>
            <a:r>
              <a:rPr lang="en-US" altLang="en-US" dirty="0"/>
              <a:t>If someone is sending you messages or jokes that you do not need and want, ask them politely to stop.</a:t>
            </a:r>
          </a:p>
        </p:txBody>
      </p:sp>
      <p:sp>
        <p:nvSpPr>
          <p:cNvPr id="39939" name="Rectangle 3"/>
          <p:cNvSpPr>
            <a:spLocks noGrp="1" noChangeArrowheads="1"/>
          </p:cNvSpPr>
          <p:nvPr>
            <p:ph type="title"/>
          </p:nvPr>
        </p:nvSpPr>
        <p:spPr>
          <a:noFill/>
        </p:spPr>
        <p:txBody>
          <a:bodyPr/>
          <a:lstStyle/>
          <a:p>
            <a:pPr eaLnBrk="1" hangingPunct="1"/>
            <a:r>
              <a:rPr lang="en-US" altLang="en-US" dirty="0"/>
              <a:t>Challenges to Effective Time Management (cont’d) - E-mail (cont’d)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9E56077-C916-6146-8AE0-F2941CC3B536}" type="slidenum">
              <a:rPr lang="en-US" altLang="en-US">
                <a:solidFill>
                  <a:srgbClr val="618DD1"/>
                </a:solidFill>
              </a:rPr>
              <a:pPr>
                <a:spcBef>
                  <a:spcPct val="0"/>
                </a:spcBef>
                <a:buFontTx/>
                <a:buNone/>
              </a:pPr>
              <a:t>26</a:t>
            </a:fld>
            <a:endParaRPr lang="en-US" altLang="en-US" dirty="0">
              <a:solidFill>
                <a:srgbClr val="618DD1"/>
              </a:solidFill>
            </a:endParaRPr>
          </a:p>
        </p:txBody>
      </p:sp>
      <p:sp>
        <p:nvSpPr>
          <p:cNvPr id="40962" name="Rectangle 2"/>
          <p:cNvSpPr>
            <a:spLocks noGrp="1" noChangeArrowheads="1"/>
          </p:cNvSpPr>
          <p:nvPr>
            <p:ph type="body" idx="1"/>
          </p:nvPr>
        </p:nvSpPr>
        <p:spPr/>
        <p:txBody>
          <a:bodyPr/>
          <a:lstStyle/>
          <a:p>
            <a:pPr eaLnBrk="1" hangingPunct="1"/>
            <a:r>
              <a:rPr lang="en-US" altLang="en-US" dirty="0"/>
              <a:t>Develop boilerplate or stock responses for frequently used messages and save them in your draft folder using the subject line for easy recognition and retrieval.</a:t>
            </a:r>
          </a:p>
        </p:txBody>
      </p:sp>
      <p:sp>
        <p:nvSpPr>
          <p:cNvPr id="40963" name="Rectangle 3"/>
          <p:cNvSpPr>
            <a:spLocks noGrp="1" noChangeArrowheads="1"/>
          </p:cNvSpPr>
          <p:nvPr>
            <p:ph type="title"/>
          </p:nvPr>
        </p:nvSpPr>
        <p:spPr>
          <a:noFill/>
        </p:spPr>
        <p:txBody>
          <a:bodyPr/>
          <a:lstStyle/>
          <a:p>
            <a:pPr eaLnBrk="1" hangingPunct="1"/>
            <a:r>
              <a:rPr lang="en-US" altLang="en-US" dirty="0"/>
              <a:t>Challenges to Effective Time Management (cont’d) - E-mail (cont’d)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2C0F996-3994-0C4D-A57A-C4D2EB3CE834}" type="slidenum">
              <a:rPr lang="en-US" altLang="en-US">
                <a:solidFill>
                  <a:srgbClr val="618DD1"/>
                </a:solidFill>
              </a:rPr>
              <a:pPr>
                <a:spcBef>
                  <a:spcPct val="0"/>
                </a:spcBef>
                <a:buFontTx/>
                <a:buNone/>
              </a:pPr>
              <a:t>27</a:t>
            </a:fld>
            <a:endParaRPr lang="en-US" altLang="en-US" dirty="0">
              <a:solidFill>
                <a:srgbClr val="618DD1"/>
              </a:solidFill>
            </a:endParaRPr>
          </a:p>
        </p:txBody>
      </p:sp>
      <p:sp>
        <p:nvSpPr>
          <p:cNvPr id="41986" name="Rectangle 2"/>
          <p:cNvSpPr>
            <a:spLocks noGrp="1" noChangeArrowheads="1"/>
          </p:cNvSpPr>
          <p:nvPr>
            <p:ph type="title"/>
          </p:nvPr>
        </p:nvSpPr>
        <p:spPr/>
        <p:txBody>
          <a:bodyPr/>
          <a:lstStyle/>
          <a:p>
            <a:pPr eaLnBrk="1" hangingPunct="1"/>
            <a:r>
              <a:rPr lang="en-US" altLang="en-US" dirty="0"/>
              <a:t>Questions?	Comments?</a:t>
            </a:r>
          </a:p>
        </p:txBody>
      </p:sp>
      <p:sp>
        <p:nvSpPr>
          <p:cNvPr id="41987" name="Rectangle 3"/>
          <p:cNvSpPr>
            <a:spLocks noGrp="1" noChangeArrowheads="1"/>
          </p:cNvSpPr>
          <p:nvPr>
            <p:ph type="body" idx="1"/>
          </p:nvPr>
        </p:nvSpPr>
        <p:spPr>
          <a:xfrm flipH="1">
            <a:off x="8839200" y="5867400"/>
            <a:ext cx="76200" cy="152400"/>
          </a:xfrm>
        </p:spPr>
        <p:txBody>
          <a:bodyPr/>
          <a:lstStyle/>
          <a:p>
            <a:pPr eaLnBrk="1" hangingPunct="1">
              <a:lnSpc>
                <a:spcPct val="80000"/>
              </a:lnSpc>
              <a:buFontTx/>
              <a:buNone/>
            </a:pPr>
            <a:endParaRPr lang="en-US" altLang="en-US" sz="5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BCE9332-E2E9-F047-81AC-5F7ACB6F481C}" type="slidenum">
              <a:rPr lang="en-US" altLang="en-US">
                <a:solidFill>
                  <a:srgbClr val="618DD1"/>
                </a:solidFill>
              </a:rPr>
              <a:pPr>
                <a:spcBef>
                  <a:spcPct val="0"/>
                </a:spcBef>
                <a:buFontTx/>
                <a:buNone/>
              </a:pPr>
              <a:t>28</a:t>
            </a:fld>
            <a:endParaRPr lang="en-US" altLang="en-US" dirty="0">
              <a:solidFill>
                <a:srgbClr val="618DD1"/>
              </a:solidFill>
            </a:endParaRPr>
          </a:p>
        </p:txBody>
      </p:sp>
      <p:sp>
        <p:nvSpPr>
          <p:cNvPr id="43010" name="Rectangle 2"/>
          <p:cNvSpPr>
            <a:spLocks noGrp="1" noChangeArrowheads="1"/>
          </p:cNvSpPr>
          <p:nvPr>
            <p:ph type="title"/>
          </p:nvPr>
        </p:nvSpPr>
        <p:spPr>
          <a:xfrm>
            <a:off x="608965" y="374267"/>
            <a:ext cx="7909560" cy="1143000"/>
          </a:xfrm>
        </p:spPr>
        <p:txBody>
          <a:bodyPr/>
          <a:lstStyle/>
          <a:p>
            <a:pPr eaLnBrk="1" hangingPunct="1"/>
            <a:r>
              <a:rPr lang="en-US" altLang="en-US" dirty="0"/>
              <a:t>Summary</a:t>
            </a:r>
          </a:p>
        </p:txBody>
      </p:sp>
      <p:sp>
        <p:nvSpPr>
          <p:cNvPr id="43011" name="Rectangle 3"/>
          <p:cNvSpPr>
            <a:spLocks noGrp="1" noChangeArrowheads="1"/>
          </p:cNvSpPr>
          <p:nvPr>
            <p:ph type="body" idx="1"/>
          </p:nvPr>
        </p:nvSpPr>
        <p:spPr>
          <a:xfrm>
            <a:off x="608965" y="1678881"/>
            <a:ext cx="7909560" cy="4114800"/>
          </a:xfrm>
        </p:spPr>
        <p:txBody>
          <a:bodyPr/>
          <a:lstStyle/>
          <a:p>
            <a:pPr eaLnBrk="1" hangingPunct="1"/>
            <a:r>
              <a:rPr lang="en-US" altLang="en-US" dirty="0"/>
              <a:t>Time is finite – there is only so much of it.  That is why it is so important for us to manage our time effectively at work.</a:t>
            </a:r>
          </a:p>
          <a:p>
            <a:pPr eaLnBrk="1" hangingPunct="1"/>
            <a:r>
              <a:rPr lang="en-US" altLang="en-US" dirty="0"/>
              <a:t>By effectively managing our time, we can avoid a stressed and less productive workplace and avoid cramming work and family and other personal needs into finite hours.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CEEB2258-AC83-1243-A516-1EDF2AB4087C}" type="slidenum">
              <a:rPr lang="en-US" altLang="en-US">
                <a:solidFill>
                  <a:srgbClr val="618DD1"/>
                </a:solidFill>
              </a:rPr>
              <a:pPr>
                <a:spcBef>
                  <a:spcPct val="0"/>
                </a:spcBef>
                <a:buFontTx/>
                <a:buNone/>
              </a:pPr>
              <a:t>29</a:t>
            </a:fld>
            <a:endParaRPr lang="en-US" altLang="en-US" dirty="0">
              <a:solidFill>
                <a:srgbClr val="618DD1"/>
              </a:solidFill>
            </a:endParaRPr>
          </a:p>
        </p:txBody>
      </p:sp>
      <p:sp>
        <p:nvSpPr>
          <p:cNvPr id="44034" name="Rectangle 2"/>
          <p:cNvSpPr>
            <a:spLocks noGrp="1" noChangeArrowheads="1"/>
          </p:cNvSpPr>
          <p:nvPr>
            <p:ph type="title"/>
          </p:nvPr>
        </p:nvSpPr>
        <p:spPr>
          <a:xfrm>
            <a:off x="608965" y="416796"/>
            <a:ext cx="7909560" cy="1143000"/>
          </a:xfrm>
        </p:spPr>
        <p:txBody>
          <a:bodyPr/>
          <a:lstStyle/>
          <a:p>
            <a:pPr eaLnBrk="1" hangingPunct="1"/>
            <a:r>
              <a:rPr lang="en-US" altLang="en-US" dirty="0"/>
              <a:t>Summary (cont’d)</a:t>
            </a:r>
          </a:p>
        </p:txBody>
      </p:sp>
      <p:sp>
        <p:nvSpPr>
          <p:cNvPr id="44035" name="Rectangle 3"/>
          <p:cNvSpPr>
            <a:spLocks noGrp="1" noChangeArrowheads="1"/>
          </p:cNvSpPr>
          <p:nvPr>
            <p:ph type="body" idx="1"/>
          </p:nvPr>
        </p:nvSpPr>
        <p:spPr>
          <a:xfrm>
            <a:off x="608965" y="1710778"/>
            <a:ext cx="7909560" cy="4114800"/>
          </a:xfrm>
        </p:spPr>
        <p:txBody>
          <a:bodyPr/>
          <a:lstStyle/>
          <a:p>
            <a:pPr eaLnBrk="1" hangingPunct="1"/>
            <a:r>
              <a:rPr lang="en-US" altLang="en-US" dirty="0"/>
              <a:t>There are ways in which we all waste time.  Some are beyond our control.  But many are within our control and these are the ones we need to work on.</a:t>
            </a:r>
          </a:p>
          <a:p>
            <a:pPr eaLnBrk="1" hangingPunct="1"/>
            <a:r>
              <a:rPr lang="en-US" altLang="en-US" dirty="0"/>
              <a:t>To manage your time effectively plan and organize your day and week.</a:t>
            </a:r>
          </a:p>
          <a:p>
            <a:pPr eaLnBrk="1" hangingPunct="1"/>
            <a:r>
              <a:rPr lang="en-US" altLang="en-US" dirty="0"/>
              <a:t>Manage and control interruptions paying special attention to meetings and e-mail. </a:t>
            </a:r>
          </a:p>
          <a:p>
            <a:pPr eaLnBrk="1" hangingPunct="1">
              <a:buClr>
                <a:schemeClr val="tx1"/>
              </a:buClr>
            </a:pPr>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EEE2EC5-AFC9-FF40-946E-731B27A534C2}" type="slidenum">
              <a:rPr lang="en-US" altLang="en-US">
                <a:solidFill>
                  <a:srgbClr val="618DD1"/>
                </a:solidFill>
              </a:rPr>
              <a:pPr>
                <a:spcBef>
                  <a:spcPct val="0"/>
                </a:spcBef>
                <a:buFontTx/>
                <a:buNone/>
              </a:pPr>
              <a:t>3</a:t>
            </a:fld>
            <a:endParaRPr lang="en-US" altLang="en-US" dirty="0">
              <a:solidFill>
                <a:srgbClr val="618DD1"/>
              </a:solidFill>
            </a:endParaRPr>
          </a:p>
        </p:txBody>
      </p:sp>
      <p:sp>
        <p:nvSpPr>
          <p:cNvPr id="17410" name="Rectangle 2"/>
          <p:cNvSpPr>
            <a:spLocks noGrp="1" noChangeArrowheads="1"/>
          </p:cNvSpPr>
          <p:nvPr>
            <p:ph type="title"/>
          </p:nvPr>
        </p:nvSpPr>
        <p:spPr>
          <a:xfrm>
            <a:off x="770890" y="808073"/>
            <a:ext cx="7826626" cy="804885"/>
          </a:xfrm>
        </p:spPr>
        <p:txBody>
          <a:bodyPr/>
          <a:lstStyle/>
          <a:p>
            <a:pPr eaLnBrk="1" hangingPunct="1"/>
            <a:r>
              <a:rPr lang="en-US" altLang="en-US" dirty="0"/>
              <a:t>Agenda</a:t>
            </a:r>
          </a:p>
        </p:txBody>
      </p:sp>
      <p:sp>
        <p:nvSpPr>
          <p:cNvPr id="17411" name="Rectangle 3"/>
          <p:cNvSpPr>
            <a:spLocks noGrp="1" noChangeArrowheads="1"/>
          </p:cNvSpPr>
          <p:nvPr>
            <p:ph type="body" idx="1"/>
          </p:nvPr>
        </p:nvSpPr>
        <p:spPr>
          <a:xfrm>
            <a:off x="770890" y="1934816"/>
            <a:ext cx="7909560" cy="3965189"/>
          </a:xfrm>
        </p:spPr>
        <p:txBody>
          <a:bodyPr/>
          <a:lstStyle/>
          <a:p>
            <a:pPr marL="342900" indent="-342900" eaLnBrk="1" hangingPunct="1">
              <a:buFont typeface="+mj-lt"/>
              <a:buAutoNum type="arabicPeriod"/>
            </a:pPr>
            <a:r>
              <a:rPr lang="en-US" altLang="en-US" dirty="0"/>
              <a:t>The importance of managing time effectively</a:t>
            </a:r>
          </a:p>
          <a:p>
            <a:pPr marL="342900" indent="-342900" eaLnBrk="1" hangingPunct="1">
              <a:buFont typeface="+mj-lt"/>
              <a:buAutoNum type="arabicPeriod"/>
            </a:pPr>
            <a:r>
              <a:rPr lang="en-US" altLang="en-US" dirty="0"/>
              <a:t>The ways we waste time</a:t>
            </a:r>
          </a:p>
          <a:p>
            <a:pPr marL="342900" indent="-342900" eaLnBrk="1" hangingPunct="1">
              <a:buFont typeface="+mj-lt"/>
              <a:buAutoNum type="arabicPeriod"/>
            </a:pPr>
            <a:r>
              <a:rPr lang="en-US" altLang="en-US" dirty="0"/>
              <a:t>Tips for effective time management</a:t>
            </a:r>
          </a:p>
          <a:p>
            <a:pPr marL="342900" indent="-342900" eaLnBrk="1" hangingPunct="1">
              <a:buFont typeface="+mj-lt"/>
              <a:buAutoNum type="arabicPeriod"/>
            </a:pPr>
            <a:r>
              <a:rPr lang="en-US" altLang="en-US" dirty="0"/>
              <a:t>Challenges to effective time management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4294967295"/>
          </p:nvPr>
        </p:nvSpPr>
        <p:spPr>
          <a:xfrm>
            <a:off x="8518525" y="6629400"/>
            <a:ext cx="323850" cy="228600"/>
          </a:xfrm>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30</a:t>
            </a:fld>
            <a:endParaRPr lang="en-US" dirty="0">
              <a:solidFill>
                <a:srgbClr val="618DD1"/>
              </a:solidFill>
            </a:endParaRPr>
          </a:p>
        </p:txBody>
      </p:sp>
      <p:sp>
        <p:nvSpPr>
          <p:cNvPr id="17411" name="Rectangle 2"/>
          <p:cNvSpPr>
            <a:spLocks noGrp="1" noChangeArrowheads="1"/>
          </p:cNvSpPr>
          <p:nvPr>
            <p:ph type="title"/>
          </p:nvPr>
        </p:nvSpPr>
        <p:spPr>
          <a:xfrm>
            <a:off x="608965" y="416796"/>
            <a:ext cx="7909560" cy="1143000"/>
          </a:xfrm>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type="body" idx="1"/>
          </p:nvPr>
        </p:nvSpPr>
        <p:spPr>
          <a:xfrm>
            <a:off x="640080" y="1783080"/>
            <a:ext cx="7191587" cy="4978400"/>
          </a:xfrm>
        </p:spPr>
        <p:txBody>
          <a:bodyPr/>
          <a:lstStyle/>
          <a:p>
            <a:pPr eaLnBrk="1" hangingPunct="1">
              <a:lnSpc>
                <a:spcPct val="90000"/>
              </a:lnSpc>
            </a:pPr>
            <a:r>
              <a:rPr lang="en-US" dirty="0">
                <a:latin typeface="Arial" charset="0"/>
              </a:rPr>
              <a:t>Please be sure to complete and leave the training evaluation included in the handouts.</a:t>
            </a:r>
          </a:p>
          <a:p>
            <a:pPr eaLnBrk="1" hangingPunct="1">
              <a:lnSpc>
                <a:spcPct val="90000"/>
              </a:lnSpc>
            </a:pPr>
            <a:r>
              <a:rPr lang="en-US" dirty="0">
                <a:latin typeface="Arial" charset="0"/>
              </a:rPr>
              <a:t>I thank you for your interest and attention! </a:t>
            </a:r>
          </a:p>
        </p:txBody>
      </p:sp>
    </p:spTree>
    <p:extLst>
      <p:ext uri="{BB962C8B-B14F-4D97-AF65-F5344CB8AC3E}">
        <p14:creationId xmlns:p14="http://schemas.microsoft.com/office/powerpoint/2010/main" val="2563437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BA26687-606A-AC43-AAC6-F261FB884154}" type="slidenum">
              <a:rPr lang="en-US" altLang="en-US">
                <a:solidFill>
                  <a:srgbClr val="618DD1"/>
                </a:solidFill>
              </a:rPr>
              <a:pPr>
                <a:spcBef>
                  <a:spcPct val="0"/>
                </a:spcBef>
                <a:buFontTx/>
                <a:buNone/>
              </a:pPr>
              <a:t>4</a:t>
            </a:fld>
            <a:endParaRPr lang="en-US" altLang="en-US" dirty="0">
              <a:solidFill>
                <a:srgbClr val="618DD1"/>
              </a:solidFill>
            </a:endParaRPr>
          </a:p>
        </p:txBody>
      </p:sp>
      <p:sp>
        <p:nvSpPr>
          <p:cNvPr id="18434" name="Rectangle 2"/>
          <p:cNvSpPr>
            <a:spLocks noGrp="1" noChangeArrowheads="1"/>
          </p:cNvSpPr>
          <p:nvPr>
            <p:ph type="title"/>
          </p:nvPr>
        </p:nvSpPr>
        <p:spPr>
          <a:xfrm>
            <a:off x="680484" y="542260"/>
            <a:ext cx="7127358" cy="1042065"/>
          </a:xfrm>
        </p:spPr>
        <p:txBody>
          <a:bodyPr/>
          <a:lstStyle/>
          <a:p>
            <a:pPr eaLnBrk="1" hangingPunct="1"/>
            <a:r>
              <a:rPr lang="en-US" altLang="en-US" dirty="0"/>
              <a:t>The Importance of Managing Time Effectively</a:t>
            </a:r>
            <a:r>
              <a:rPr lang="en-US" altLang="en-US" sz="2000" dirty="0"/>
              <a:t> </a:t>
            </a:r>
          </a:p>
        </p:txBody>
      </p:sp>
      <p:sp>
        <p:nvSpPr>
          <p:cNvPr id="18435" name="Rectangle 3"/>
          <p:cNvSpPr>
            <a:spLocks noGrp="1" noChangeArrowheads="1"/>
          </p:cNvSpPr>
          <p:nvPr>
            <p:ph type="body" idx="1"/>
          </p:nvPr>
        </p:nvSpPr>
        <p:spPr>
          <a:xfrm>
            <a:off x="889590" y="1720702"/>
            <a:ext cx="7391400" cy="4419600"/>
          </a:xfrm>
        </p:spPr>
        <p:txBody>
          <a:bodyPr/>
          <a:lstStyle/>
          <a:p>
            <a:pPr eaLnBrk="1" hangingPunct="1">
              <a:buFontTx/>
              <a:buNone/>
            </a:pPr>
            <a:r>
              <a:rPr lang="en-US" altLang="en-US" dirty="0"/>
              <a:t>	“By labor we can find food and water, but all of our labor will not find for us another hour.”</a:t>
            </a:r>
          </a:p>
          <a:p>
            <a:pPr eaLnBrk="1" hangingPunct="1">
              <a:buFontTx/>
              <a:buNone/>
            </a:pPr>
            <a:r>
              <a:rPr lang="en-US" altLang="en-US" dirty="0"/>
              <a:t>				 Kenneth Patton, Author</a:t>
            </a:r>
          </a:p>
          <a:p>
            <a:pPr eaLnBrk="1" hangingPunct="1">
              <a:buFontTx/>
              <a:buNone/>
            </a:pPr>
            <a:r>
              <a:rPr lang="en-US" altLang="en-US" dirty="0"/>
              <a:t>In other words, time is finite – there’s only so much of it. </a:t>
            </a:r>
          </a:p>
          <a:p>
            <a:pPr eaLnBrk="1" hangingPunct="1">
              <a:buFontTx/>
              <a:buNone/>
            </a:pPr>
            <a:r>
              <a:rPr lang="en-US" altLang="en-US" dirty="0"/>
              <a:t>By effectively managing our time, we can avoid a stressed and less productive workplace and avoid cramming work and family and other personal needs into finite hours. </a:t>
            </a:r>
          </a:p>
          <a:p>
            <a:pPr eaLnBrk="1" hangingPunct="1">
              <a:buFontTx/>
              <a:buNone/>
            </a:pPr>
            <a:r>
              <a:rPr lang="en-US" altLang="en-US" dirty="0"/>
              <a:t>Just as we spend so much effort managing money, we need to spend equivalent effort managing time.  </a:t>
            </a:r>
          </a:p>
          <a:p>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4294967295"/>
          </p:nvPr>
        </p:nvSpPr>
        <p:spPr>
          <a:xfrm>
            <a:off x="8518525" y="6629400"/>
            <a:ext cx="323850" cy="228600"/>
          </a:xfrm>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5</a:t>
            </a:fld>
            <a:endParaRPr lang="en-US" dirty="0">
              <a:solidFill>
                <a:srgbClr val="618DD1"/>
              </a:solidFill>
            </a:endParaRPr>
          </a:p>
        </p:txBody>
      </p:sp>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Tree>
    <p:extLst>
      <p:ext uri="{BB962C8B-B14F-4D97-AF65-F5344CB8AC3E}">
        <p14:creationId xmlns:p14="http://schemas.microsoft.com/office/powerpoint/2010/main" val="329941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9951FDA-6937-9C4D-8076-578BCB59374F}" type="slidenum">
              <a:rPr lang="en-US" altLang="en-US">
                <a:solidFill>
                  <a:srgbClr val="618DD1"/>
                </a:solidFill>
              </a:rPr>
              <a:pPr>
                <a:spcBef>
                  <a:spcPct val="0"/>
                </a:spcBef>
                <a:buFontTx/>
                <a:buNone/>
              </a:pPr>
              <a:t>6</a:t>
            </a:fld>
            <a:endParaRPr lang="en-US" altLang="en-US" dirty="0">
              <a:solidFill>
                <a:srgbClr val="618DD1"/>
              </a:solidFill>
            </a:endParaRPr>
          </a:p>
        </p:txBody>
      </p:sp>
      <p:sp>
        <p:nvSpPr>
          <p:cNvPr id="19458" name="Rectangle 2"/>
          <p:cNvSpPr>
            <a:spLocks noGrp="1" noChangeArrowheads="1"/>
          </p:cNvSpPr>
          <p:nvPr>
            <p:ph type="title"/>
          </p:nvPr>
        </p:nvSpPr>
        <p:spPr>
          <a:xfrm>
            <a:off x="640080" y="595423"/>
            <a:ext cx="7223051" cy="958850"/>
          </a:xfrm>
        </p:spPr>
        <p:txBody>
          <a:bodyPr/>
          <a:lstStyle/>
          <a:p>
            <a:pPr eaLnBrk="1" hangingPunct="1"/>
            <a:r>
              <a:rPr lang="en-US" altLang="en-US" dirty="0"/>
              <a:t>The Ways We Waste Time </a:t>
            </a:r>
          </a:p>
        </p:txBody>
      </p:sp>
      <p:sp>
        <p:nvSpPr>
          <p:cNvPr id="19459" name="Rectangle 3"/>
          <p:cNvSpPr>
            <a:spLocks noGrp="1" noChangeArrowheads="1"/>
          </p:cNvSpPr>
          <p:nvPr>
            <p:ph type="body" idx="1"/>
          </p:nvPr>
        </p:nvSpPr>
        <p:spPr>
          <a:xfrm>
            <a:off x="640080" y="1842051"/>
            <a:ext cx="7909560" cy="4004791"/>
          </a:xfrm>
        </p:spPr>
        <p:txBody>
          <a:bodyPr/>
          <a:lstStyle/>
          <a:p>
            <a:pPr eaLnBrk="1" hangingPunct="1">
              <a:lnSpc>
                <a:spcPct val="90000"/>
              </a:lnSpc>
              <a:buFontTx/>
              <a:buNone/>
            </a:pPr>
            <a:r>
              <a:rPr lang="en-US" altLang="en-US" dirty="0"/>
              <a:t>We waste time due to factors </a:t>
            </a:r>
            <a:r>
              <a:rPr lang="en-US" altLang="en-US" u="sng" dirty="0"/>
              <a:t>beyond our control</a:t>
            </a:r>
            <a:r>
              <a:rPr lang="en-US" altLang="en-US" dirty="0"/>
              <a:t> but also due to factors </a:t>
            </a:r>
            <a:r>
              <a:rPr lang="en-US" altLang="en-US" u="sng" dirty="0"/>
              <a:t>within our control</a:t>
            </a:r>
            <a:r>
              <a:rPr lang="en-US" altLang="en-US" dirty="0"/>
              <a:t>.  </a:t>
            </a:r>
          </a:p>
          <a:p>
            <a:pPr marL="285750" indent="-285750" eaLnBrk="1" hangingPunct="1">
              <a:lnSpc>
                <a:spcPct val="90000"/>
              </a:lnSpc>
              <a:buFont typeface="Arial" charset="0"/>
              <a:buChar char="•"/>
            </a:pPr>
            <a:r>
              <a:rPr lang="en-US" altLang="en-US" dirty="0"/>
              <a:t>What are some of the factors </a:t>
            </a:r>
            <a:r>
              <a:rPr lang="en-US" altLang="en-US" u="sng" dirty="0"/>
              <a:t>beyond our control</a:t>
            </a:r>
            <a:r>
              <a:rPr lang="en-US" altLang="en-US" dirty="0"/>
              <a:t> that result in our wasting time? </a:t>
            </a:r>
          </a:p>
          <a:p>
            <a:pPr marL="285750" indent="-285750" eaLnBrk="1" hangingPunct="1">
              <a:lnSpc>
                <a:spcPct val="90000"/>
              </a:lnSpc>
              <a:buFont typeface="Arial" charset="0"/>
              <a:buChar char="•"/>
            </a:pPr>
            <a:r>
              <a:rPr lang="en-US" altLang="en-US" dirty="0"/>
              <a:t>What are some of the factors </a:t>
            </a:r>
            <a:r>
              <a:rPr lang="en-US" altLang="en-US" u="sng" dirty="0"/>
              <a:t>within our control </a:t>
            </a:r>
            <a:r>
              <a:rPr lang="en-US" altLang="en-US" dirty="0"/>
              <a:t>that result in our wasting time?</a:t>
            </a:r>
          </a:p>
          <a:p>
            <a:pPr eaLnBrk="1" hangingPunct="1">
              <a:lnSpc>
                <a:spcPct val="90000"/>
              </a:lnSpc>
              <a:buFontTx/>
              <a:buNone/>
            </a:pPr>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777D7CB-EA0F-8B49-AA24-EF9295244E9A}" type="slidenum">
              <a:rPr lang="en-US" altLang="en-US">
                <a:solidFill>
                  <a:srgbClr val="618DD1"/>
                </a:solidFill>
              </a:rPr>
              <a:pPr>
                <a:spcBef>
                  <a:spcPct val="0"/>
                </a:spcBef>
                <a:buFontTx/>
                <a:buNone/>
              </a:pPr>
              <a:t>7</a:t>
            </a:fld>
            <a:endParaRPr lang="en-US" altLang="en-US" dirty="0">
              <a:solidFill>
                <a:srgbClr val="618DD1"/>
              </a:solidFill>
            </a:endParaRPr>
          </a:p>
        </p:txBody>
      </p:sp>
      <p:sp>
        <p:nvSpPr>
          <p:cNvPr id="20482" name="Rectangle 2"/>
          <p:cNvSpPr>
            <a:spLocks noGrp="1" noChangeArrowheads="1"/>
          </p:cNvSpPr>
          <p:nvPr>
            <p:ph type="title"/>
          </p:nvPr>
        </p:nvSpPr>
        <p:spPr>
          <a:xfrm>
            <a:off x="627321" y="297712"/>
            <a:ext cx="8053129" cy="1084520"/>
          </a:xfrm>
        </p:spPr>
        <p:txBody>
          <a:bodyPr/>
          <a:lstStyle/>
          <a:p>
            <a:pPr eaLnBrk="1" hangingPunct="1"/>
            <a:r>
              <a:rPr lang="en-US" altLang="en-US" dirty="0"/>
              <a:t>The Ways We Waste Time: Factors </a:t>
            </a:r>
            <a:r>
              <a:rPr lang="en-US" altLang="en-US" u="sng" dirty="0"/>
              <a:t>Beyond Our Control</a:t>
            </a:r>
          </a:p>
        </p:txBody>
      </p:sp>
      <p:sp>
        <p:nvSpPr>
          <p:cNvPr id="20483" name="Rectangle 3"/>
          <p:cNvSpPr>
            <a:spLocks noGrp="1" noChangeArrowheads="1"/>
          </p:cNvSpPr>
          <p:nvPr>
            <p:ph type="body" idx="1"/>
          </p:nvPr>
        </p:nvSpPr>
        <p:spPr>
          <a:xfrm>
            <a:off x="806301" y="1573618"/>
            <a:ext cx="7010400" cy="4419600"/>
          </a:xfrm>
        </p:spPr>
        <p:txBody>
          <a:bodyPr/>
          <a:lstStyle/>
          <a:p>
            <a:pPr eaLnBrk="1" hangingPunct="1"/>
            <a:r>
              <a:rPr lang="en-US" altLang="en-US" dirty="0"/>
              <a:t>Interruptions – phone calls, questions from coworkers and customers</a:t>
            </a:r>
          </a:p>
          <a:p>
            <a:pPr eaLnBrk="1" hangingPunct="1"/>
            <a:r>
              <a:rPr lang="en-US" altLang="en-US" dirty="0"/>
              <a:t>Computer and other equipment problems</a:t>
            </a:r>
          </a:p>
          <a:p>
            <a:pPr eaLnBrk="1" hangingPunct="1"/>
            <a:r>
              <a:rPr lang="en-US" altLang="en-US" dirty="0"/>
              <a:t>Attending unnecessary and unproductive meetings</a:t>
            </a:r>
          </a:p>
          <a:p>
            <a:pPr eaLnBrk="1" hangingPunct="1"/>
            <a:r>
              <a:rPr lang="en-US" altLang="en-US" dirty="0"/>
              <a:t>Staffing shortages – covering for absent coworkers</a:t>
            </a:r>
          </a:p>
          <a:p>
            <a:pPr eaLnBrk="1" hangingPunct="1"/>
            <a:r>
              <a:rPr lang="en-US" altLang="en-US" dirty="0"/>
              <a:t>Unplanned work and changed priorities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8924E8E-7683-4E4C-986B-9A98E857DBA0}" type="slidenum">
              <a:rPr lang="en-US" altLang="en-US">
                <a:solidFill>
                  <a:srgbClr val="618DD1"/>
                </a:solidFill>
              </a:rPr>
              <a:pPr>
                <a:spcBef>
                  <a:spcPct val="0"/>
                </a:spcBef>
                <a:buFontTx/>
                <a:buNone/>
              </a:pPr>
              <a:t>8</a:t>
            </a:fld>
            <a:endParaRPr lang="en-US" altLang="en-US" dirty="0">
              <a:solidFill>
                <a:srgbClr val="618DD1"/>
              </a:solidFill>
            </a:endParaRPr>
          </a:p>
        </p:txBody>
      </p:sp>
      <p:sp>
        <p:nvSpPr>
          <p:cNvPr id="21506" name="Rectangle 2"/>
          <p:cNvSpPr>
            <a:spLocks noGrp="1" noChangeArrowheads="1"/>
          </p:cNvSpPr>
          <p:nvPr>
            <p:ph type="title"/>
          </p:nvPr>
        </p:nvSpPr>
        <p:spPr>
          <a:xfrm>
            <a:off x="712381" y="297712"/>
            <a:ext cx="8129994" cy="1020724"/>
          </a:xfrm>
        </p:spPr>
        <p:txBody>
          <a:bodyPr/>
          <a:lstStyle/>
          <a:p>
            <a:pPr eaLnBrk="1" hangingPunct="1"/>
            <a:r>
              <a:rPr lang="en-US" altLang="en-US" dirty="0"/>
              <a:t>The Ways We Waste Time: Factors </a:t>
            </a:r>
            <a:r>
              <a:rPr lang="en-US" altLang="en-US" u="sng" dirty="0"/>
              <a:t>Within Our Control</a:t>
            </a:r>
          </a:p>
        </p:txBody>
      </p:sp>
      <p:sp>
        <p:nvSpPr>
          <p:cNvPr id="21507" name="Rectangle 3"/>
          <p:cNvSpPr>
            <a:spLocks noGrp="1" noChangeArrowheads="1"/>
          </p:cNvSpPr>
          <p:nvPr>
            <p:ph type="body" idx="1"/>
          </p:nvPr>
        </p:nvSpPr>
        <p:spPr>
          <a:xfrm>
            <a:off x="843516" y="1497418"/>
            <a:ext cx="6858000" cy="4953000"/>
          </a:xfrm>
        </p:spPr>
        <p:txBody>
          <a:bodyPr/>
          <a:lstStyle/>
          <a:p>
            <a:pPr eaLnBrk="1" hangingPunct="1">
              <a:lnSpc>
                <a:spcPct val="90000"/>
              </a:lnSpc>
            </a:pPr>
            <a:r>
              <a:rPr lang="en-US" altLang="en-US" dirty="0"/>
              <a:t>Lack of good planning and organization, failing to set and maintain priorities, losing focus on task at hand – jumping from project to project without completing any</a:t>
            </a:r>
          </a:p>
          <a:p>
            <a:pPr eaLnBrk="1" hangingPunct="1">
              <a:lnSpc>
                <a:spcPct val="90000"/>
              </a:lnSpc>
            </a:pPr>
            <a:r>
              <a:rPr lang="en-US" altLang="en-US" dirty="0"/>
              <a:t>Holding unnecessary and unproductive meetings</a:t>
            </a:r>
          </a:p>
          <a:p>
            <a:pPr eaLnBrk="1" hangingPunct="1">
              <a:lnSpc>
                <a:spcPct val="90000"/>
              </a:lnSpc>
            </a:pPr>
            <a:r>
              <a:rPr lang="en-US" altLang="en-US" dirty="0"/>
              <a:t>Spending too much time on phone calls, e-mails and the internet</a:t>
            </a:r>
          </a:p>
          <a:p>
            <a:pPr eaLnBrk="1" hangingPunct="1">
              <a:lnSpc>
                <a:spcPct val="90000"/>
              </a:lnSpc>
            </a:pPr>
            <a:r>
              <a:rPr lang="en-US" altLang="en-US" dirty="0"/>
              <a:t>Procrastinating until a project becomes urgent</a:t>
            </a:r>
          </a:p>
          <a:p>
            <a:pPr eaLnBrk="1" hangingPunct="1">
              <a:lnSpc>
                <a:spcPct val="90000"/>
              </a:lnSpc>
            </a:pPr>
            <a:r>
              <a:rPr lang="en-US" altLang="en-US" dirty="0"/>
              <a:t>Inability to say “No” when appropriate – taking on too much</a:t>
            </a:r>
          </a:p>
          <a:p>
            <a:pPr eaLnBrk="1" hangingPunct="1">
              <a:lnSpc>
                <a:spcPct val="90000"/>
              </a:lnSpc>
            </a:pPr>
            <a:r>
              <a:rPr lang="en-US" altLang="en-US" dirty="0"/>
              <a:t>Failure to delegate when possible</a:t>
            </a:r>
          </a:p>
          <a:p>
            <a:pPr eaLnBrk="1" hangingPunct="1">
              <a:lnSpc>
                <a:spcPct val="90000"/>
              </a:lnSpc>
            </a:pPr>
            <a:r>
              <a:rPr lang="en-US" altLang="en-US" dirty="0"/>
              <a:t>Socializing too much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4294967295"/>
          </p:nvPr>
        </p:nvSpPr>
        <p:spPr>
          <a:xfrm>
            <a:off x="8518525" y="6629400"/>
            <a:ext cx="3238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6CE882F-0D23-944D-B642-E8A4217AD5ED}" type="slidenum">
              <a:rPr lang="en-US" altLang="en-US">
                <a:solidFill>
                  <a:srgbClr val="618DD1"/>
                </a:solidFill>
              </a:rPr>
              <a:pPr>
                <a:spcBef>
                  <a:spcPct val="0"/>
                </a:spcBef>
                <a:buFontTx/>
                <a:buNone/>
              </a:pPr>
              <a:t>9</a:t>
            </a:fld>
            <a:endParaRPr lang="en-US" altLang="en-US" dirty="0">
              <a:solidFill>
                <a:srgbClr val="618DD1"/>
              </a:solidFill>
            </a:endParaRPr>
          </a:p>
        </p:txBody>
      </p:sp>
      <p:sp>
        <p:nvSpPr>
          <p:cNvPr id="22530" name="Rectangle 2"/>
          <p:cNvSpPr>
            <a:spLocks noGrp="1" noChangeArrowheads="1"/>
          </p:cNvSpPr>
          <p:nvPr>
            <p:ph type="title"/>
          </p:nvPr>
        </p:nvSpPr>
        <p:spPr/>
        <p:txBody>
          <a:bodyPr/>
          <a:lstStyle/>
          <a:p>
            <a:pPr eaLnBrk="1" hangingPunct="1"/>
            <a:r>
              <a:rPr lang="en-US" altLang="en-US" dirty="0"/>
              <a:t>Questions?	Comments?</a:t>
            </a:r>
          </a:p>
        </p:txBody>
      </p:sp>
    </p:spTree>
  </p:cSld>
  <p:clrMapOvr>
    <a:masterClrMapping/>
  </p:clrMapOvr>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13CB7F81-0EBB-0749-A5B1-8DD61C2FFD3C}" vid="{ABB6E05A-5D97-2646-923F-6B118248B5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BusinessAcumenTemplate</Template>
  <TotalTime>88</TotalTime>
  <Words>1695</Words>
  <Application>Microsoft Office PowerPoint</Application>
  <PresentationFormat>On-screen Show (4:3)</PresentationFormat>
  <Paragraphs>157</Paragraphs>
  <Slides>30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ＭＳ Ｐゴシック</vt:lpstr>
      <vt:lpstr>Arial</vt:lpstr>
      <vt:lpstr>Calibri</vt:lpstr>
      <vt:lpstr>Courier New</vt:lpstr>
      <vt:lpstr>Knowledge Center Design</vt:lpstr>
      <vt:lpstr>Time Management</vt:lpstr>
      <vt:lpstr>Introduction</vt:lpstr>
      <vt:lpstr>Agenda</vt:lpstr>
      <vt:lpstr>The Importance of Managing Time Effectively </vt:lpstr>
      <vt:lpstr>Questions? Comments?</vt:lpstr>
      <vt:lpstr>The Ways We Waste Time </vt:lpstr>
      <vt:lpstr>The Ways We Waste Time: Factors Beyond Our Control</vt:lpstr>
      <vt:lpstr>The Ways We Waste Time: Factors Within Our Control</vt:lpstr>
      <vt:lpstr>Questions? Comments?</vt:lpstr>
      <vt:lpstr>Tips for Effective Time Management</vt:lpstr>
      <vt:lpstr>Tips for Effective Time Management (cont’d)</vt:lpstr>
      <vt:lpstr>Tips for Effective Time Management (cont’d)</vt:lpstr>
      <vt:lpstr>Tips for Effective Time Management (cont’d)</vt:lpstr>
      <vt:lpstr>Tips for Effective Time Management (cont’d)</vt:lpstr>
      <vt:lpstr>Questions? Comments?</vt:lpstr>
      <vt:lpstr>Challenges to Effective Time Management</vt:lpstr>
      <vt:lpstr>Challenges to Effective Time Management (cont’d) - Meetings</vt:lpstr>
      <vt:lpstr>Challenges to Effective Time Management (cont’d) – Meetings (cont’d)</vt:lpstr>
      <vt:lpstr>Challenges to Effective Time Management (cont’d) – Meetings (cont’d)</vt:lpstr>
      <vt:lpstr>Challenges to Effective Time Management (cont’d) – Meetings (cont’d)</vt:lpstr>
      <vt:lpstr>Questions? Comments?</vt:lpstr>
      <vt:lpstr>Challenges to Effective Time Management (cont’d) - E-mail</vt:lpstr>
      <vt:lpstr>Challenges to Effective Time Management (cont’d) - E-mail (cont’d)</vt:lpstr>
      <vt:lpstr>Challenges to Effective Time Management (cont’d) - E-mail (cont’d)</vt:lpstr>
      <vt:lpstr>Challenges to Effective Time Management (cont’d) - E-mail (cont’d)</vt:lpstr>
      <vt:lpstr>Challenges to Effective Time Management (cont’d) - E-mail (cont’d)</vt:lpstr>
      <vt:lpstr>Questions? Comments?</vt:lpstr>
      <vt:lpstr>Summary</vt:lpstr>
      <vt:lpstr>Summary (cont’d)</vt:lpstr>
      <vt:lpstr>Training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Lacy</dc:creator>
  <cp:lastModifiedBy>Lau, Shari</cp:lastModifiedBy>
  <cp:revision>57</cp:revision>
  <dcterms:created xsi:type="dcterms:W3CDTF">2016-09-06T14:18:44Z</dcterms:created>
  <dcterms:modified xsi:type="dcterms:W3CDTF">2018-07-19T23:46:01Z</dcterms:modified>
</cp:coreProperties>
</file>