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56" r:id="rId2"/>
    <p:sldId id="257" r:id="rId3"/>
    <p:sldId id="258" r:id="rId4"/>
    <p:sldId id="259" r:id="rId5"/>
    <p:sldId id="260" r:id="rId6"/>
    <p:sldId id="301" r:id="rId7"/>
    <p:sldId id="305" r:id="rId8"/>
    <p:sldId id="306" r:id="rId9"/>
    <p:sldId id="299" r:id="rId10"/>
    <p:sldId id="302" r:id="rId11"/>
    <p:sldId id="300" r:id="rId12"/>
    <p:sldId id="303" r:id="rId13"/>
    <p:sldId id="316" r:id="rId14"/>
    <p:sldId id="317" r:id="rId15"/>
    <p:sldId id="307" r:id="rId16"/>
    <p:sldId id="308" r:id="rId17"/>
    <p:sldId id="309" r:id="rId18"/>
    <p:sldId id="310" r:id="rId19"/>
    <p:sldId id="311" r:id="rId20"/>
    <p:sldId id="312" r:id="rId21"/>
    <p:sldId id="304" r:id="rId22"/>
    <p:sldId id="313" r:id="rId23"/>
    <p:sldId id="314" r:id="rId24"/>
    <p:sldId id="318" r:id="rId25"/>
    <p:sldId id="289" r:id="rId26"/>
    <p:sldId id="315" r:id="rId27"/>
    <p:sldId id="297" r:id="rId28"/>
    <p:sldId id="28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90201" autoAdjust="0"/>
  </p:normalViewPr>
  <p:slideViewPr>
    <p:cSldViewPr snapToGrid="0">
      <p:cViewPr varScale="1">
        <p:scale>
          <a:sx n="77" d="100"/>
          <a:sy n="77" d="100"/>
        </p:scale>
        <p:origin x="749" y="67"/>
      </p:cViewPr>
      <p:guideLst/>
    </p:cSldViewPr>
  </p:slideViewPr>
  <p:outlineViewPr>
    <p:cViewPr>
      <p:scale>
        <a:sx n="33" d="100"/>
        <a:sy n="33" d="100"/>
      </p:scale>
      <p:origin x="0" y="-11534"/>
    </p:cViewPr>
  </p:outlineViewPr>
  <p:notesTextViewPr>
    <p:cViewPr>
      <p:scale>
        <a:sx n="1" d="1"/>
        <a:sy n="1" d="1"/>
      </p:scale>
      <p:origin x="0" y="0"/>
    </p:cViewPr>
  </p:notesTextViewPr>
  <p:sorterViewPr>
    <p:cViewPr>
      <p:scale>
        <a:sx n="100" d="100"/>
        <a:sy n="100" d="100"/>
      </p:scale>
      <p:origin x="0" y="-1843"/>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9/20/2021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522731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2181228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3188911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12409367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3737479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17391688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6186314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6521588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21421528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1431550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21709160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19783882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18693987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2444541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17643442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37340792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16941091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27</a:t>
            </a:fld>
            <a:endParaRPr lang="en-US" dirty="0"/>
          </a:p>
        </p:txBody>
      </p:sp>
    </p:spTree>
    <p:extLst>
      <p:ext uri="{BB962C8B-B14F-4D97-AF65-F5344CB8AC3E}">
        <p14:creationId xmlns:p14="http://schemas.microsoft.com/office/powerpoint/2010/main" val="42099984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28</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1765399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1583935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70836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113711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9/20/2021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9/20/2021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9/20/2021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9/20/2021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9/20/2021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9/20/2021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9/20/2021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9/20/2021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9/20/2021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9/20/2021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9/20/2021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Male worker in a hard hat and safety glasses standing in a warehouse with his arms crossed.">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409" r="10409"/>
          <a:stretch/>
        </p:blipFill>
        <p:spPr>
          <a:xfrm>
            <a:off x="4037721" y="38232"/>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65088" y="1101725"/>
            <a:ext cx="3557587" cy="13827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Workers’ Compensation Training</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Workers’ Compensation Liability Insurance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67948"/>
            <a:ext cx="10515600" cy="4388402"/>
          </a:xfrm>
        </p:spPr>
        <p:txBody>
          <a:bodyPr>
            <a:normAutofit/>
          </a:bodyPr>
          <a:lstStyle/>
          <a:p>
            <a:pPr marL="0" indent="0">
              <a:buNone/>
            </a:pPr>
            <a:r>
              <a:rPr lang="en-US" dirty="0"/>
              <a:t>Employers have three methods of securing workers’ compensation liability insurance:</a:t>
            </a:r>
          </a:p>
          <a:p>
            <a:pPr lvl="1"/>
            <a:r>
              <a:rPr lang="en-US" sz="2800" dirty="0"/>
              <a:t>Through an approved private compensation insurance carrier.</a:t>
            </a:r>
          </a:p>
          <a:p>
            <a:pPr lvl="1"/>
            <a:r>
              <a:rPr lang="en-US" sz="2800" dirty="0"/>
              <a:t>Through self-insurance. This is only an option for large employers that have the financial resources to provide workers’ compensation benefits in good times and bad. There must be a guarantee that the injured employee will not lose his or her benefits in the event of bankruptcy of the employer.</a:t>
            </a:r>
          </a:p>
          <a:p>
            <a:pPr lvl="1"/>
            <a:r>
              <a:rPr lang="en-US" sz="2800" dirty="0"/>
              <a:t>Through state-funded insurance. This is an option in some states and required in others.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655648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3083905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Work-Related Injuries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fontScale="92500"/>
          </a:bodyPr>
          <a:lstStyle/>
          <a:p>
            <a:pPr marL="0" indent="0">
              <a:buNone/>
            </a:pPr>
            <a:r>
              <a:rPr lang="en-US" dirty="0"/>
              <a:t>Workers’ compensation laws contain a coverage formula stating that, to be compensable, an injury must “arise out of and in the course of employment.”</a:t>
            </a:r>
          </a:p>
          <a:p>
            <a:pPr marL="0" indent="0">
              <a:buNone/>
            </a:pPr>
            <a:r>
              <a:rPr lang="en-US" dirty="0"/>
              <a:t>“Arising out of employment” refers to the cause and origin of the injury.</a:t>
            </a:r>
          </a:p>
          <a:p>
            <a:pPr marL="0" indent="0">
              <a:buNone/>
            </a:pPr>
            <a:r>
              <a:rPr lang="en-US" dirty="0"/>
              <a:t>“In the course of employment” refers to the time, place and circumstances of the injury.</a:t>
            </a:r>
          </a:p>
          <a:p>
            <a:pPr marL="0" indent="0">
              <a:buNone/>
            </a:pPr>
            <a:r>
              <a:rPr lang="en-US" dirty="0"/>
              <a:t>Going to and from work: The general rule is that an employee is not covered during normal commute time. However, an exception exists when an employee is going to and from work and is on the employer’s premises (such as in the employer’s parking lot) or the employee is performing work during his or her commute. </a:t>
            </a:r>
          </a:p>
          <a:p>
            <a:pPr marL="0" indent="0">
              <a:buNone/>
            </a:pPr>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2724180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Work-Related Injuries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05877"/>
            <a:ext cx="10515600" cy="3871085"/>
          </a:xfrm>
        </p:spPr>
        <p:txBody>
          <a:bodyPr>
            <a:normAutofit/>
          </a:bodyPr>
          <a:lstStyle/>
          <a:p>
            <a:pPr marL="0" indent="0">
              <a:buNone/>
            </a:pPr>
            <a:r>
              <a:rPr lang="en-US" dirty="0"/>
              <a:t>Example:</a:t>
            </a:r>
          </a:p>
          <a:p>
            <a:pPr marL="0" indent="0">
              <a:buNone/>
            </a:pPr>
            <a:r>
              <a:rPr lang="en-US" dirty="0"/>
              <a:t>Bree is in a car accident during her commute to work. Before the accident occurred, Bree stopped at the office supply store to purchase copy paper and printer ink at the request of her manager. Because Bree was performing work-related duties during her commute, her injuries and lost time from work may be covered by workers’ compensation insurance.</a:t>
            </a:r>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3911946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Work-Related Injuries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66121"/>
            <a:ext cx="10515600" cy="3910841"/>
          </a:xfrm>
        </p:spPr>
        <p:txBody>
          <a:bodyPr>
            <a:normAutofit/>
          </a:bodyPr>
          <a:lstStyle/>
          <a:p>
            <a:pPr marL="0" indent="0">
              <a:buNone/>
            </a:pPr>
            <a:r>
              <a:rPr lang="en-US" dirty="0"/>
              <a:t>Example:</a:t>
            </a:r>
          </a:p>
          <a:p>
            <a:pPr marL="0" indent="0">
              <a:buNone/>
            </a:pPr>
            <a:r>
              <a:rPr lang="en-US" dirty="0"/>
              <a:t>Vince is bitten by a dog while taking a walk during his lunch break and requires medical care. Because Vince was completely relieved of all work-related duties during his lunch hour and was not on the employer’s premises, Vince’s workers’ compensation claim is denied. </a:t>
            </a:r>
          </a:p>
          <a:p>
            <a:pPr marL="0" indent="0">
              <a:buNone/>
            </a:pPr>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3157483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Interplay of Workers’ Compensation with the ADA and the FMLA</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lnSpcReduction="10000"/>
          </a:bodyPr>
          <a:lstStyle/>
          <a:p>
            <a:pPr marL="0" indent="0">
              <a:buNone/>
            </a:pPr>
            <a:r>
              <a:rPr lang="en-US" dirty="0"/>
              <a:t>In some circumstances the employer must consider not only workers’ compensation laws but also the Americans with Disabilities Act (ADA), the Family and Medical Leave Act (FMLA) or both.</a:t>
            </a:r>
          </a:p>
          <a:p>
            <a:pPr marL="0" indent="0">
              <a:buNone/>
            </a:pPr>
            <a:r>
              <a:rPr lang="en-US" dirty="0"/>
              <a:t>To determine whether the ADA or the FMLA come into play with an employee’s workers’ compensation injury, employers must consider the following for both laws:</a:t>
            </a:r>
          </a:p>
          <a:p>
            <a:r>
              <a:rPr lang="en-US" dirty="0"/>
              <a:t>Employer coverage (threshold number of employees).</a:t>
            </a:r>
          </a:p>
          <a:p>
            <a:r>
              <a:rPr lang="en-US" dirty="0"/>
              <a:t>Employee eligibility.</a:t>
            </a:r>
          </a:p>
          <a:p>
            <a:r>
              <a:rPr lang="en-US" dirty="0"/>
              <a:t>The type and severity of the injury or illness.</a:t>
            </a:r>
          </a:p>
          <a:p>
            <a:r>
              <a:rPr lang="en-US" dirty="0"/>
              <a:t>The length of the absence.</a:t>
            </a:r>
          </a:p>
          <a:p>
            <a:pPr marL="0" indent="0">
              <a:buNone/>
            </a:pPr>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2102776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Interplay of Workers’ Compensation with the ADA and the FMLA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a:bodyPr>
          <a:lstStyle/>
          <a:p>
            <a:pPr marL="0" indent="0">
              <a:buNone/>
            </a:pPr>
            <a:r>
              <a:rPr lang="en-US" dirty="0"/>
              <a:t>If either or both the ADA and the FMLA come into play with an employee’s workers’ compensation injury, employers must also consider the following requirements:</a:t>
            </a:r>
          </a:p>
          <a:p>
            <a:pPr marL="0" indent="0">
              <a:buNone/>
            </a:pPr>
            <a:endParaRPr lang="en-US" dirty="0"/>
          </a:p>
          <a:p>
            <a:pPr lvl="1"/>
            <a:r>
              <a:rPr lang="en-US" sz="2800" dirty="0"/>
              <a:t>Medical documentation.</a:t>
            </a:r>
          </a:p>
          <a:p>
            <a:pPr lvl="1"/>
            <a:r>
              <a:rPr lang="en-US" sz="2800" dirty="0"/>
              <a:t>Fitness to return to work clearances.</a:t>
            </a:r>
          </a:p>
          <a:p>
            <a:pPr lvl="1"/>
            <a:r>
              <a:rPr lang="en-US" sz="2800" dirty="0"/>
              <a:t>Light duty or other accommodation.</a:t>
            </a:r>
          </a:p>
          <a:p>
            <a:pPr lvl="1"/>
            <a:r>
              <a:rPr lang="en-US" sz="2800" dirty="0"/>
              <a:t>Benefit continuation during absence.</a:t>
            </a:r>
          </a:p>
          <a:p>
            <a:pPr lvl="1"/>
            <a:r>
              <a:rPr lang="en-US" sz="2800" dirty="0"/>
              <a:t>Job reinstatement.</a:t>
            </a:r>
          </a:p>
          <a:p>
            <a:pPr marL="0" indent="0">
              <a:buNone/>
            </a:pPr>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849736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Interplay of Workers’ Compensation with the ADA and the FMLA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604051"/>
            <a:ext cx="10515600" cy="3572911"/>
          </a:xfrm>
        </p:spPr>
        <p:txBody>
          <a:bodyPr>
            <a:normAutofit/>
          </a:bodyPr>
          <a:lstStyle/>
          <a:p>
            <a:pPr marL="0" indent="0">
              <a:buNone/>
            </a:pPr>
            <a:r>
              <a:rPr lang="en-US" dirty="0"/>
              <a:t>An example of a workers’ compensation injury with ADA and FMLA interaction:</a:t>
            </a:r>
          </a:p>
          <a:p>
            <a:pPr marL="0" indent="0">
              <a:buNone/>
            </a:pPr>
            <a:r>
              <a:rPr lang="en-US" dirty="0"/>
              <a:t>Randall was seriously injured on the job when the forklift he was operating overturned. He had multiple open fractures on his left leg and serious injury to his left eye. He was hospitalized immediately and underwent surgery but will need to walk with a cane the rest of his life and will have limited vision in his left eye.</a:t>
            </a:r>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1915471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Interplay of Workers’ Compensation with the ADA and the FMLA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681427"/>
            <a:ext cx="10515600" cy="3490774"/>
          </a:xfrm>
        </p:spPr>
        <p:txBody>
          <a:bodyPr>
            <a:normAutofit/>
          </a:bodyPr>
          <a:lstStyle/>
          <a:p>
            <a:pPr marL="0" indent="0">
              <a:buNone/>
            </a:pPr>
            <a:r>
              <a:rPr lang="en-US" dirty="0"/>
              <a:t>The company Randall works for employs over 200 people at the site where Randall works. It must comply with both the ADA and the FMLA.</a:t>
            </a:r>
          </a:p>
          <a:p>
            <a:pPr marL="0" indent="0">
              <a:buNone/>
            </a:pPr>
            <a:r>
              <a:rPr lang="en-US" dirty="0"/>
              <a:t>Randall has been with the company for three years and has worked full time with few absences. </a:t>
            </a:r>
          </a:p>
          <a:p>
            <a:pPr marL="0" indent="0">
              <a:buNone/>
            </a:pPr>
            <a:r>
              <a:rPr lang="en-US" dirty="0"/>
              <a:t>The injury Randall suffered qualifies as a disability under the ADA and as a serious health condition under the FMLA.</a:t>
            </a:r>
          </a:p>
          <a:p>
            <a:pPr marL="0" indent="0">
              <a:buNone/>
            </a:pPr>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23000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Interplay of Workers’ Compensation with the ADA and the FMLA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52826"/>
            <a:ext cx="10515600" cy="4040049"/>
          </a:xfrm>
        </p:spPr>
        <p:txBody>
          <a:bodyPr>
            <a:normAutofit/>
          </a:bodyPr>
          <a:lstStyle/>
          <a:p>
            <a:pPr marL="0" indent="0">
              <a:buNone/>
            </a:pPr>
            <a:r>
              <a:rPr lang="en-US" dirty="0"/>
              <a:t>Randall needs to be absent from work for at least four months. His first three months are designated as FMLA leave. The fourth month is covered as an accommodation under the ADA. </a:t>
            </a:r>
          </a:p>
          <a:p>
            <a:pPr marL="0" indent="0">
              <a:buNone/>
            </a:pPr>
            <a:r>
              <a:rPr lang="en-US" dirty="0"/>
              <a:t>At the end of his fourth month of absence, when Randall was cleared to return to work but with permanent restrictions on the work he could perform, his company provided light duty and a job accommodation. His job was changed from forklift operator to warehouse dispatcher. </a:t>
            </a:r>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2672118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a:t>Workers’ Compensation Training</a:t>
            </a:r>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Interplay of Workers’ Compensation with the ADA and the FMLA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52826"/>
            <a:ext cx="10515600" cy="4040049"/>
          </a:xfrm>
        </p:spPr>
        <p:txBody>
          <a:bodyPr>
            <a:normAutofit/>
          </a:bodyPr>
          <a:lstStyle/>
          <a:p>
            <a:pPr marL="0" indent="0">
              <a:buNone/>
            </a:pPr>
            <a:r>
              <a:rPr lang="en-US" dirty="0"/>
              <a:t>All of Randall’s benefits were continued at the same level as required under the FMLA for his first three months of absence and for the fourth month under the company’s workers’ compensation policy. </a:t>
            </a:r>
          </a:p>
          <a:p>
            <a:pPr marL="0" indent="0">
              <a:buNone/>
            </a:pPr>
            <a:r>
              <a:rPr lang="en-US" dirty="0"/>
              <a:t>Because Randall exhausted his FMLA leave prior to when he was able to return to work in his previous job, the employer was not required to provide FMLA reinstatement in the same or equivalent job Randall had prior to the injury. The fact that Randall was unable to perform the functions of his previous job also removed the employer’s obligation to reinstate him in the same or an equivalent position. </a:t>
            </a:r>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3341878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3905794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to Do When On-the-Job Accidents Happen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914"/>
            <a:ext cx="10515600" cy="4355962"/>
          </a:xfrm>
        </p:spPr>
        <p:txBody>
          <a:bodyPr>
            <a:normAutofit/>
          </a:bodyPr>
          <a:lstStyle/>
          <a:p>
            <a:pPr marL="0" indent="0">
              <a:buNone/>
            </a:pPr>
            <a:r>
              <a:rPr lang="en-US" dirty="0"/>
              <a:t>Promptly provide first aid to the injured employee. If the employee requires emergency medical treatment, accompany the employee to a health care provider. Once the situation is stable, take the following actions:</a:t>
            </a:r>
          </a:p>
          <a:p>
            <a:r>
              <a:rPr lang="en-US" dirty="0"/>
              <a:t>Obtain facts from the employee about the accident. </a:t>
            </a:r>
          </a:p>
          <a:p>
            <a:r>
              <a:rPr lang="en-US" dirty="0"/>
              <a:t>Inform the employee of his or her workers’ compensation coverage for job-related injuries.</a:t>
            </a:r>
          </a:p>
          <a:p>
            <a:r>
              <a:rPr lang="en-US" dirty="0"/>
              <a:t>File a workers’ compensation claim according to the procedures required by your workers’ compensation insurance carrier.</a:t>
            </a:r>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516308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to Do When On-the-Job Accidents Happen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914"/>
            <a:ext cx="10515600" cy="4355962"/>
          </a:xfrm>
        </p:spPr>
        <p:txBody>
          <a:bodyPr>
            <a:normAutofit/>
          </a:bodyPr>
          <a:lstStyle/>
          <a:p>
            <a:r>
              <a:rPr lang="en-US" dirty="0"/>
              <a:t>Investigate and document the accident as soon as possible. </a:t>
            </a:r>
          </a:p>
          <a:p>
            <a:r>
              <a:rPr lang="en-US" dirty="0"/>
              <a:t>Obtain statements from witnesses to the accident.</a:t>
            </a:r>
          </a:p>
          <a:p>
            <a:r>
              <a:rPr lang="en-US" dirty="0"/>
              <a:t>Direct the employee’s immediate supervisor to stay in touch with the employee and/or a family member during the employee’s absence.</a:t>
            </a:r>
          </a:p>
          <a:p>
            <a:r>
              <a:rPr lang="en-US" dirty="0"/>
              <a:t>Identify and implement any actions that can be taken to prevent similar accidents in the future.</a:t>
            </a:r>
          </a:p>
          <a:p>
            <a:endParaRPr lang="en-US" dirty="0"/>
          </a:p>
          <a:p>
            <a:endParaRPr lang="en-US" dirty="0"/>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23</a:t>
            </a:fld>
            <a:endParaRPr lang="en-US" dirty="0"/>
          </a:p>
        </p:txBody>
      </p:sp>
    </p:spTree>
    <p:extLst>
      <p:ext uri="{BB962C8B-B14F-4D97-AF65-F5344CB8AC3E}">
        <p14:creationId xmlns:p14="http://schemas.microsoft.com/office/powerpoint/2010/main" val="3059352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24</a:t>
            </a:fld>
            <a:endParaRPr lang="en-US" dirty="0"/>
          </a:p>
        </p:txBody>
      </p:sp>
    </p:spTree>
    <p:extLst>
      <p:ext uri="{BB962C8B-B14F-4D97-AF65-F5344CB8AC3E}">
        <p14:creationId xmlns:p14="http://schemas.microsoft.com/office/powerpoint/2010/main" val="34646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25</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046978"/>
            <a:ext cx="9856304" cy="5258876"/>
          </a:xfrm>
          <a:prstGeom prst="rect">
            <a:avLst/>
          </a:prstGeom>
          <a:noFill/>
        </p:spPr>
        <p:txBody>
          <a:bodyPr wrap="square" rtlCol="0">
            <a:spAutoFit/>
          </a:bodyPr>
          <a:lstStyle/>
          <a:p>
            <a:pPr marL="0" indent="0">
              <a:buNone/>
            </a:pPr>
            <a:r>
              <a:rPr lang="en-US" dirty="0"/>
              <a:t>Workers’ compensation laws provide coverage for medical expenses and income protection for employees injured on the job or suffering from occupational illnesses. The laws prohibit employers from retaliating against employees who have filed claims or received benefits.</a:t>
            </a:r>
          </a:p>
          <a:p>
            <a:pPr marL="0" indent="0">
              <a:buNone/>
            </a:pPr>
            <a:r>
              <a:rPr lang="en-US" dirty="0"/>
              <a:t>The three methods of securing workers’ compensation insurance are through an approved carrier, through self-insurance or through a state fund.</a:t>
            </a:r>
          </a:p>
          <a:p>
            <a:pPr marL="0" indent="0">
              <a:buNone/>
            </a:pPr>
            <a:r>
              <a:rPr lang="en-US" dirty="0"/>
              <a:t>Workers’ compensation laws state that, to be compensable, an injury must “arise out of and in the course of employment.”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92219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75064"/>
            <a:ext cx="10515600" cy="1325563"/>
          </a:xfrm>
          <a:solidFill>
            <a:schemeClr val="accent1">
              <a:lumMod val="50000"/>
            </a:schemeClr>
          </a:solidFill>
        </p:spPr>
        <p:txBody>
          <a:bodyPr/>
          <a:lstStyle/>
          <a:p>
            <a:r>
              <a:rPr lang="en-US" dirty="0">
                <a:solidFill>
                  <a:schemeClr val="bg1"/>
                </a:solidFill>
              </a:rPr>
              <a:t>Summary (cont.)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26</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1937647"/>
            <a:ext cx="9856304" cy="5130635"/>
          </a:xfrm>
          <a:prstGeom prst="rect">
            <a:avLst/>
          </a:prstGeom>
          <a:noFill/>
        </p:spPr>
        <p:txBody>
          <a:bodyPr wrap="square" rtlCol="0">
            <a:spAutoFit/>
          </a:bodyPr>
          <a:lstStyle/>
          <a:p>
            <a:pPr marL="0" indent="0">
              <a:buNone/>
            </a:pPr>
            <a:r>
              <a:rPr lang="en-US" dirty="0"/>
              <a:t>There may be interaction of workers’ compensation with the ADA and the FMLA depending on the severity of an employee’s on-the job injury or illness and the size of the employer.</a:t>
            </a:r>
          </a:p>
          <a:p>
            <a:pPr marL="0" indent="0">
              <a:buNone/>
            </a:pPr>
            <a:r>
              <a:rPr lang="en-US" dirty="0"/>
              <a:t>Important actions to take when an on-the-job injury occurs include filing the workers’ compensation claim, treating every accident as legitimate, providing first aid or directing the injured employee to emergency treatment, obtaining facts about the accident, informing the employee about workers’ compensation coverage, investigating and documenting the accident, and taking steps to prevent similar accidents.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244792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27</a:t>
            </a:fld>
            <a:endParaRPr lang="en-US" dirty="0"/>
          </a:p>
        </p:txBody>
      </p:sp>
    </p:spTree>
    <p:extLst>
      <p:ext uri="{BB962C8B-B14F-4D97-AF65-F5344CB8AC3E}">
        <p14:creationId xmlns:p14="http://schemas.microsoft.com/office/powerpoint/2010/main" val="1071014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28</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lstStyle/>
          <a:p>
            <a:pPr marL="0" indent="0">
              <a:buNone/>
            </a:pPr>
            <a:r>
              <a:rPr lang="en-US" dirty="0"/>
              <a:t>Workers’ compensation insurance coverage is a benefit mandated by law in most states. Regardless of how safe an employer may try to make its workplace, on-the-job accidents and job-related illnesses occur. </a:t>
            </a:r>
          </a:p>
          <a:p>
            <a:pPr marL="0" indent="0">
              <a:buNone/>
            </a:pPr>
            <a:r>
              <a:rPr lang="en-US" dirty="0"/>
              <a:t>This session will provide you with knowledge of workers’ compensation laws and our workplace safety rules so that your employees receive the full and correct benefit of the law and that we keep our on-the-job injuries and costs as low as possible. </a:t>
            </a:r>
          </a:p>
          <a:p>
            <a:pPr marL="0" indent="0">
              <a:buNone/>
            </a:pPr>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solidFill>
                  <a:schemeClr val="tx1"/>
                </a:solidFill>
                <a:latin typeface="+mn-lt"/>
              </a:rPr>
              <a:t>What is workers’ compensation?</a:t>
            </a:r>
          </a:p>
          <a:p>
            <a:pPr marL="457200" indent="-457200">
              <a:lnSpc>
                <a:spcPct val="100000"/>
              </a:lnSpc>
              <a:buFont typeface="Arial" panose="020B0604020202020204" pitchFamily="34" charset="0"/>
              <a:buChar char="•"/>
            </a:pPr>
            <a:r>
              <a:rPr lang="en-US" sz="2800" dirty="0">
                <a:solidFill>
                  <a:schemeClr val="tx1"/>
                </a:solidFill>
                <a:latin typeface="+mn-lt"/>
              </a:rPr>
              <a:t>Workers’ compensation liability insurance.</a:t>
            </a:r>
          </a:p>
          <a:p>
            <a:pPr marL="457200" indent="-457200">
              <a:lnSpc>
                <a:spcPct val="100000"/>
              </a:lnSpc>
              <a:buFont typeface="Arial" panose="020B0604020202020204" pitchFamily="34" charset="0"/>
              <a:buChar char="•"/>
            </a:pPr>
            <a:r>
              <a:rPr lang="en-US" sz="2800" dirty="0">
                <a:solidFill>
                  <a:schemeClr val="tx1"/>
                </a:solidFill>
                <a:latin typeface="+mn-lt"/>
              </a:rPr>
              <a:t>Work-related injuries.</a:t>
            </a:r>
          </a:p>
          <a:p>
            <a:pPr marL="457200" indent="-457200">
              <a:lnSpc>
                <a:spcPct val="100000"/>
              </a:lnSpc>
              <a:buFont typeface="Arial" panose="020B0604020202020204" pitchFamily="34" charset="0"/>
              <a:buChar char="•"/>
            </a:pPr>
            <a:r>
              <a:rPr lang="en-US" sz="2800" dirty="0">
                <a:solidFill>
                  <a:schemeClr val="tx1"/>
                </a:solidFill>
                <a:latin typeface="+mn-lt"/>
              </a:rPr>
              <a:t>The interplay of workers’ compensation with the Americans with Disabilities Act (ADA) and the Family and Medical Leave Act (FMLA).</a:t>
            </a:r>
          </a:p>
          <a:p>
            <a:pPr marL="457200" indent="-457200">
              <a:lnSpc>
                <a:spcPct val="100000"/>
              </a:lnSpc>
              <a:buFont typeface="Arial" panose="020B0604020202020204" pitchFamily="34" charset="0"/>
              <a:buChar char="•"/>
            </a:pPr>
            <a:r>
              <a:rPr lang="en-US" sz="2800" dirty="0">
                <a:solidFill>
                  <a:schemeClr val="tx1"/>
                </a:solidFill>
                <a:latin typeface="+mn-lt"/>
              </a:rPr>
              <a:t>What to do when on-the-job accidents happen.</a:t>
            </a:r>
          </a:p>
          <a:p>
            <a:pPr>
              <a:lnSpc>
                <a:spcPct val="100000"/>
              </a:lnSpc>
            </a:pPr>
            <a:endParaRPr lang="en-US" sz="2800" dirty="0">
              <a:latin typeface="+mn-lt"/>
            </a:endParaRP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Workers’ Compensation?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54966"/>
            <a:ext cx="10515600" cy="3672302"/>
          </a:xfrm>
        </p:spPr>
        <p:txBody>
          <a:bodyPr>
            <a:normAutofit/>
          </a:bodyPr>
          <a:lstStyle/>
          <a:p>
            <a:pPr marL="0" indent="0">
              <a:buNone/>
            </a:pPr>
            <a:r>
              <a:rPr lang="en-US" dirty="0"/>
              <a:t>Workers’ compensation is a system of state laws that originated in 1911. </a:t>
            </a:r>
          </a:p>
          <a:p>
            <a:pPr marL="0" indent="0">
              <a:buNone/>
            </a:pPr>
            <a:r>
              <a:rPr lang="en-US" dirty="0"/>
              <a:t>These laws provide medical care and compensation to injured workers on a no-fault basis.</a:t>
            </a:r>
          </a:p>
          <a:p>
            <a:pPr marL="0" indent="0">
              <a:buNone/>
            </a:pPr>
            <a:r>
              <a:rPr lang="en-US" dirty="0"/>
              <a:t>There are also workers’ compensation programs covering federal employees, longshoremen, merchant seamen, railroad employees and coal miners.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Workers’ Compensation?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67948"/>
            <a:ext cx="10515600" cy="4388402"/>
          </a:xfrm>
        </p:spPr>
        <p:txBody>
          <a:bodyPr>
            <a:normAutofit/>
          </a:bodyPr>
          <a:lstStyle/>
          <a:p>
            <a:pPr marL="0" indent="0">
              <a:buNone/>
            </a:pPr>
            <a:r>
              <a:rPr lang="en-US" dirty="0"/>
              <a:t>The purpose of workers’ compensation laws is to provide:</a:t>
            </a:r>
          </a:p>
          <a:p>
            <a:pPr lvl="1"/>
            <a:r>
              <a:rPr lang="en-US" sz="2800" dirty="0"/>
              <a:t>Coverage of medical expenses for treatment of injuries or occupational illness.</a:t>
            </a:r>
          </a:p>
          <a:p>
            <a:pPr lvl="1"/>
            <a:r>
              <a:rPr lang="en-US" sz="2800" dirty="0"/>
              <a:t>Income protection for employees who must be absent from work because of occupational illness or injury.</a:t>
            </a:r>
          </a:p>
          <a:p>
            <a:pPr lvl="1"/>
            <a:r>
              <a:rPr lang="en-US" sz="2800" dirty="0"/>
              <a:t>Limited compensation for serious permanent injury such as loss of limb or loss of life.</a:t>
            </a:r>
          </a:p>
          <a:p>
            <a:pPr marL="0" indent="0">
              <a:buNone/>
            </a:pPr>
            <a:r>
              <a:rPr lang="en-US" dirty="0"/>
              <a:t>These laws also contain anti-retaliation provisions, which prohibit employers from retaliating against any employee because he or she has filed a claim or received benefits under the law.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2327530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Workers’ Compensation?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67948"/>
            <a:ext cx="4668078" cy="4388402"/>
          </a:xfrm>
        </p:spPr>
        <p:txBody>
          <a:bodyPr>
            <a:normAutofit/>
          </a:bodyPr>
          <a:lstStyle/>
          <a:p>
            <a:pPr marL="0" indent="0">
              <a:buNone/>
            </a:pPr>
            <a:r>
              <a:rPr lang="en-US" sz="2600" b="1" dirty="0"/>
              <a:t>Benefits for employers:</a:t>
            </a:r>
          </a:p>
          <a:p>
            <a:r>
              <a:rPr lang="en-US" sz="2600" dirty="0"/>
              <a:t>Employees cannot seek damages through a separate tort suit against the employer because workers’ compensation is the exclusive remedy for on-the-job injuries. </a:t>
            </a:r>
          </a:p>
          <a:p>
            <a:r>
              <a:rPr lang="en-US" sz="2600" dirty="0"/>
              <a:t>Employees are limited as to the amount of benefits they may recover.</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7</a:t>
            </a:fld>
            <a:endParaRPr lang="en-US" dirty="0"/>
          </a:p>
        </p:txBody>
      </p:sp>
      <p:sp>
        <p:nvSpPr>
          <p:cNvPr id="6" name="Content Placeholder 2">
            <a:extLst>
              <a:ext uri="{FF2B5EF4-FFF2-40B4-BE49-F238E27FC236}">
                <a16:creationId xmlns:a16="http://schemas.microsoft.com/office/drawing/2014/main" id="{FB688AF9-08F7-446E-B278-8FB23FD27C6A}"/>
              </a:ext>
            </a:extLst>
          </p:cNvPr>
          <p:cNvSpPr txBox="1">
            <a:spLocks/>
          </p:cNvSpPr>
          <p:nvPr/>
        </p:nvSpPr>
        <p:spPr>
          <a:xfrm>
            <a:off x="6096000" y="1967948"/>
            <a:ext cx="5393635" cy="4388402"/>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100" b="1" dirty="0"/>
              <a:t>Benefits for employees:</a:t>
            </a:r>
          </a:p>
          <a:p>
            <a:r>
              <a:rPr lang="en-US" sz="3100" dirty="0"/>
              <a:t>Coverage is provided without direct cost to employees.</a:t>
            </a:r>
          </a:p>
          <a:p>
            <a:r>
              <a:rPr lang="en-US" sz="3100" dirty="0"/>
              <a:t>Employees receive prompt payment of claims following an injury.</a:t>
            </a:r>
          </a:p>
          <a:p>
            <a:r>
              <a:rPr lang="en-US" sz="3100" dirty="0"/>
              <a:t>Medical expenses are compensated.</a:t>
            </a:r>
          </a:p>
          <a:p>
            <a:r>
              <a:rPr lang="en-US" sz="3100" dirty="0"/>
              <a:t>Payments are based on an employee’s current earnings and are generally excluded from gross income for tax purposes.</a:t>
            </a:r>
          </a:p>
          <a:p>
            <a:r>
              <a:rPr lang="en-US" sz="3100" dirty="0"/>
              <a:t>Payments are made to an employee’s spouse or dependent children in the event of death.</a:t>
            </a:r>
          </a:p>
        </p:txBody>
      </p:sp>
    </p:spTree>
    <p:extLst>
      <p:ext uri="{BB962C8B-B14F-4D97-AF65-F5344CB8AC3E}">
        <p14:creationId xmlns:p14="http://schemas.microsoft.com/office/powerpoint/2010/main" val="568548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Workers’ Compensation?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67948"/>
            <a:ext cx="4668078" cy="4388402"/>
          </a:xfrm>
        </p:spPr>
        <p:txBody>
          <a:bodyPr>
            <a:normAutofit lnSpcReduction="10000"/>
          </a:bodyPr>
          <a:lstStyle/>
          <a:p>
            <a:pPr marL="0" indent="0">
              <a:buNone/>
            </a:pPr>
            <a:r>
              <a:rPr lang="en-US" sz="2600" b="1" dirty="0"/>
              <a:t>Disadvantages for employers: </a:t>
            </a:r>
          </a:p>
          <a:p>
            <a:r>
              <a:rPr lang="en-US" sz="2600" dirty="0"/>
              <a:t>Premiums may be high because of the nature of an employer’s business; costs are based on an employer’s accident record.</a:t>
            </a:r>
          </a:p>
          <a:p>
            <a:r>
              <a:rPr lang="en-US" sz="2600" dirty="0"/>
              <a:t>An employer’s paperwork burden is increased because of requirements to file accidents with state authorities.</a:t>
            </a:r>
          </a:p>
          <a:p>
            <a:r>
              <a:rPr lang="en-US" sz="2600" dirty="0"/>
              <a:t>Employers may spend time defending fraudulent or spurious claims.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8</a:t>
            </a:fld>
            <a:endParaRPr lang="en-US" dirty="0"/>
          </a:p>
        </p:txBody>
      </p:sp>
      <p:sp>
        <p:nvSpPr>
          <p:cNvPr id="6" name="Content Placeholder 2">
            <a:extLst>
              <a:ext uri="{FF2B5EF4-FFF2-40B4-BE49-F238E27FC236}">
                <a16:creationId xmlns:a16="http://schemas.microsoft.com/office/drawing/2014/main" id="{FB688AF9-08F7-446E-B278-8FB23FD27C6A}"/>
              </a:ext>
            </a:extLst>
          </p:cNvPr>
          <p:cNvSpPr txBox="1">
            <a:spLocks/>
          </p:cNvSpPr>
          <p:nvPr/>
        </p:nvSpPr>
        <p:spPr>
          <a:xfrm>
            <a:off x="6096000" y="1967948"/>
            <a:ext cx="5393635" cy="43884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600" b="1" dirty="0"/>
              <a:t>Disadvantages for employees:</a:t>
            </a:r>
          </a:p>
          <a:p>
            <a:r>
              <a:rPr lang="en-US" sz="2600" dirty="0"/>
              <a:t>Employees are denied an opportunity to seek damages beyond workers’ compensation, such as for pain and suffering, or punitive damages through a tort action against the employer.</a:t>
            </a:r>
          </a:p>
          <a:p>
            <a:r>
              <a:rPr lang="en-US" sz="2600" dirty="0"/>
              <a:t>In some states, workers’ compensation benefits may be offset by Social Security disability benefits.</a:t>
            </a:r>
          </a:p>
        </p:txBody>
      </p:sp>
    </p:spTree>
    <p:extLst>
      <p:ext uri="{BB962C8B-B14F-4D97-AF65-F5344CB8AC3E}">
        <p14:creationId xmlns:p14="http://schemas.microsoft.com/office/powerpoint/2010/main" val="2294212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811974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1103</TotalTime>
  <Words>1864</Words>
  <Application>Microsoft Office PowerPoint</Application>
  <PresentationFormat>Widescreen</PresentationFormat>
  <Paragraphs>167</Paragraphs>
  <Slides>28</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Workers’ Compensation Training</vt:lpstr>
      <vt:lpstr>WELCOME!</vt:lpstr>
      <vt:lpstr>Introduction</vt:lpstr>
      <vt:lpstr>Agenda</vt:lpstr>
      <vt:lpstr>What is Workers’ Compensation?</vt:lpstr>
      <vt:lpstr>What is Workers’ Compensation? (cont.)</vt:lpstr>
      <vt:lpstr>What is Workers’ Compensation? (cont.)</vt:lpstr>
      <vt:lpstr>What is Workers’ Compensation? (cont.)</vt:lpstr>
      <vt:lpstr>Questions? Comments?</vt:lpstr>
      <vt:lpstr>Workers’ Compensation Liability Insurance</vt:lpstr>
      <vt:lpstr>Questions? Comments?</vt:lpstr>
      <vt:lpstr>Work-Related Injuries</vt:lpstr>
      <vt:lpstr>Work-Related Injuries (cont.)</vt:lpstr>
      <vt:lpstr>Work-Related Injuries (cont.)</vt:lpstr>
      <vt:lpstr>Interplay of Workers’ Compensation with the ADA and the FMLA</vt:lpstr>
      <vt:lpstr>Interplay of Workers’ Compensation with the ADA and the FMLA (cont.)</vt:lpstr>
      <vt:lpstr>Interplay of Workers’ Compensation with the ADA and the FMLA (cont.)</vt:lpstr>
      <vt:lpstr>Interplay of Workers’ Compensation with the ADA and the FMLA (cont.)</vt:lpstr>
      <vt:lpstr>Interplay of Workers’ Compensation with the ADA and the FMLA (cont.)</vt:lpstr>
      <vt:lpstr>Interplay of Workers’ Compensation with the ADA and the FMLA (cont.)</vt:lpstr>
      <vt:lpstr>Questions? Comments?</vt:lpstr>
      <vt:lpstr>What to Do When On-the-Job Accidents Happen</vt:lpstr>
      <vt:lpstr>What to Do When On-the-Job Accidents Happen (cont.)</vt:lpstr>
      <vt:lpstr>Questions? Comments?</vt:lpstr>
      <vt:lpstr>Summary</vt:lpstr>
      <vt:lpstr>Summary (cont.)</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41</cp:revision>
  <dcterms:created xsi:type="dcterms:W3CDTF">2021-07-28T15:46:48Z</dcterms:created>
  <dcterms:modified xsi:type="dcterms:W3CDTF">2021-09-20T15:13:30Z</dcterms:modified>
</cp:coreProperties>
</file>