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65" r:id="rId3"/>
    <p:sldId id="284" r:id="rId4"/>
    <p:sldId id="266" r:id="rId5"/>
    <p:sldId id="267" r:id="rId6"/>
    <p:sldId id="268" r:id="rId7"/>
    <p:sldId id="260" r:id="rId8"/>
    <p:sldId id="269" r:id="rId9"/>
    <p:sldId id="281" r:id="rId10"/>
    <p:sldId id="270" r:id="rId11"/>
    <p:sldId id="279" r:id="rId12"/>
    <p:sldId id="271" r:id="rId13"/>
    <p:sldId id="272" r:id="rId14"/>
    <p:sldId id="282" r:id="rId15"/>
    <p:sldId id="273" r:id="rId16"/>
    <p:sldId id="274" r:id="rId17"/>
    <p:sldId id="283" r:id="rId18"/>
    <p:sldId id="262" r:id="rId19"/>
    <p:sldId id="275" r:id="rId20"/>
    <p:sldId id="276" r:id="rId21"/>
    <p:sldId id="258" r:id="rId22"/>
    <p:sldId id="277" r:id="rId23"/>
    <p:sldId id="278" r:id="rId24"/>
    <p:sldId id="26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Alexander" initials="HA" lastIdx="1" clrIdx="0">
    <p:extLst>
      <p:ext uri="{19B8F6BF-5375-455C-9EA6-DF929625EA0E}">
        <p15:presenceInfo xmlns:p15="http://schemas.microsoft.com/office/powerpoint/2012/main" userId="Holly Alexan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08" autoAdjust="0"/>
    <p:restoredTop sz="93560" autoAdjust="0"/>
  </p:normalViewPr>
  <p:slideViewPr>
    <p:cSldViewPr snapToGrid="0" snapToObjects="1">
      <p:cViewPr varScale="1">
        <p:scale>
          <a:sx n="72" d="100"/>
          <a:sy n="72" d="100"/>
        </p:scale>
        <p:origin x="66" y="49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FB84-4526-ADC6-45496E80D4F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FB84-4526-ADC6-45496E80D4F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FB84-4526-ADC6-45496E80D4FD}"/>
            </c:ext>
          </c:extLst>
        </c:ser>
        <c:dLbls>
          <c:showLegendKey val="0"/>
          <c:showVal val="0"/>
          <c:showCatName val="0"/>
          <c:showSerName val="0"/>
          <c:showPercent val="0"/>
          <c:showBubbleSize val="0"/>
        </c:dLbls>
        <c:gapWidth val="219"/>
        <c:overlap val="-27"/>
        <c:axId val="535967032"/>
        <c:axId val="539816608"/>
      </c:barChart>
      <c:catAx>
        <c:axId val="535967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539816608"/>
        <c:crosses val="autoZero"/>
        <c:auto val="1"/>
        <c:lblAlgn val="ctr"/>
        <c:lblOffset val="100"/>
        <c:noMultiLvlLbl val="0"/>
      </c:catAx>
      <c:valAx>
        <c:axId val="539816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5967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926D-403C-93B8-6237375C609E}"/>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926D-403C-93B8-6237375C609E}"/>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926D-403C-93B8-6237375C609E}"/>
            </c:ext>
          </c:extLst>
        </c:ser>
        <c:dLbls>
          <c:showLegendKey val="0"/>
          <c:showVal val="0"/>
          <c:showCatName val="0"/>
          <c:showSerName val="0"/>
          <c:showPercent val="0"/>
          <c:showBubbleSize val="0"/>
        </c:dLbls>
        <c:gapWidth val="112"/>
        <c:axId val="539816216"/>
        <c:axId val="539814648"/>
      </c:barChart>
      <c:catAx>
        <c:axId val="539816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539814648"/>
        <c:crosses val="autoZero"/>
        <c:auto val="1"/>
        <c:lblAlgn val="ctr"/>
        <c:lblOffset val="100"/>
        <c:noMultiLvlLbl val="0"/>
      </c:catAx>
      <c:valAx>
        <c:axId val="5398146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9816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CAA4-4C1E-93C2-8B93A4353173}"/>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CAA4-4C1E-93C2-8B93A4353173}"/>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CAA4-4C1E-93C2-8B93A4353173}"/>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CAA4-4C1E-93C2-8B93A435317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xmlns:c16r2="http://schemas.microsoft.com/office/drawing/2015/06/chart">
            <c:ext xmlns:c16="http://schemas.microsoft.com/office/drawing/2014/chart" uri="{C3380CC4-5D6E-409C-BE32-E72D297353CC}">
              <c16:uniqueId val="{00000008-CAA4-4C1E-93C2-8B93A4353173}"/>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D009-49EB-BD0A-D56B0A66EA48}"/>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D009-49EB-BD0A-D56B0A66EA48}"/>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D009-49EB-BD0A-D56B0A66EA48}"/>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D009-49EB-BD0A-D56B0A66EA4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xmlns:c16r2="http://schemas.microsoft.com/office/drawing/2015/06/chart">
            <c:ext xmlns:c16="http://schemas.microsoft.com/office/drawing/2014/chart" uri="{C3380CC4-5D6E-409C-BE32-E72D297353CC}">
              <c16:uniqueId val="{00000008-D009-49EB-BD0A-D56B0A66EA48}"/>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B31FD-2BB7-5F4C-B8E6-D8FDC8122DFE}" type="datetimeFigureOut">
              <a:rPr lang="en-US" smtClean="0"/>
              <a:t>3/23/2017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0D1AB4-6C16-A246-B042-E1C23BB0ACD5}" type="slidenum">
              <a:rPr lang="en-US" smtClean="0"/>
              <a:t>‹#›</a:t>
            </a:fld>
            <a:endParaRPr lang="en-US" dirty="0"/>
          </a:p>
        </p:txBody>
      </p:sp>
    </p:spTree>
    <p:extLst>
      <p:ext uri="{BB962C8B-B14F-4D97-AF65-F5344CB8AC3E}">
        <p14:creationId xmlns:p14="http://schemas.microsoft.com/office/powerpoint/2010/main" val="1777734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 </a:t>
            </a:r>
            <a:r>
              <a:rPr lang="en-US" altLang="en-US" dirty="0"/>
              <a:t>This is a sample presentation intended for supervisors charged with the responsibility for workforce planning. It should be conducted by an analyst familiar with the dynamics of business plans and workforce planning. This presentation must be customized to reflect a company’s own internal processes.</a:t>
            </a:r>
          </a:p>
          <a:p>
            <a:endParaRPr lang="en-US" dirty="0"/>
          </a:p>
        </p:txBody>
      </p:sp>
      <p:sp>
        <p:nvSpPr>
          <p:cNvPr id="4" name="Slide Number Placeholder 3"/>
          <p:cNvSpPr>
            <a:spLocks noGrp="1"/>
          </p:cNvSpPr>
          <p:nvPr>
            <p:ph type="sldNum" sz="quarter" idx="10"/>
          </p:nvPr>
        </p:nvSpPr>
        <p:spPr/>
        <p:txBody>
          <a:bodyPr/>
          <a:lstStyle/>
          <a:p>
            <a:fld id="{480D1AB4-6C16-A246-B042-E1C23BB0ACD5}" type="slidenum">
              <a:rPr lang="en-US" smtClean="0"/>
              <a:t>2</a:t>
            </a:fld>
            <a:endParaRPr lang="en-US" dirty="0"/>
          </a:p>
        </p:txBody>
      </p:sp>
    </p:spTree>
    <p:extLst>
      <p:ext uri="{BB962C8B-B14F-4D97-AF65-F5344CB8AC3E}">
        <p14:creationId xmlns:p14="http://schemas.microsoft.com/office/powerpoint/2010/main" val="44498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 </a:t>
            </a:r>
            <a:r>
              <a:rPr lang="en-US" altLang="en-US" dirty="0"/>
              <a:t>This is a sample presentation intended for supervisors charged with the responsibility for workforce planning. It should be conducted by an analyst familiar with the dynamics of business plans and workforce planning. This presentation must be customized to reflect a company’s own internal processes.</a:t>
            </a:r>
          </a:p>
          <a:p>
            <a:endParaRPr lang="en-US" dirty="0"/>
          </a:p>
        </p:txBody>
      </p:sp>
      <p:sp>
        <p:nvSpPr>
          <p:cNvPr id="4" name="Slide Number Placeholder 3"/>
          <p:cNvSpPr>
            <a:spLocks noGrp="1"/>
          </p:cNvSpPr>
          <p:nvPr>
            <p:ph type="sldNum" sz="quarter" idx="10"/>
          </p:nvPr>
        </p:nvSpPr>
        <p:spPr/>
        <p:txBody>
          <a:bodyPr/>
          <a:lstStyle/>
          <a:p>
            <a:fld id="{480D1AB4-6C16-A246-B042-E1C23BB0ACD5}" type="slidenum">
              <a:rPr lang="en-US" smtClean="0"/>
              <a:t>3</a:t>
            </a:fld>
            <a:endParaRPr lang="en-US" dirty="0"/>
          </a:p>
        </p:txBody>
      </p:sp>
    </p:spTree>
    <p:extLst>
      <p:ext uri="{BB962C8B-B14F-4D97-AF65-F5344CB8AC3E}">
        <p14:creationId xmlns:p14="http://schemas.microsoft.com/office/powerpoint/2010/main" val="17637286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1" y="228600"/>
            <a:ext cx="2711302"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1973333"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CRITICAL EVALUATION</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4" name="Picture 3"/>
          <p:cNvPicPr>
            <a:picLocks noChangeAspect="1"/>
          </p:cNvPicPr>
          <p:nvPr userDrawn="1"/>
        </p:nvPicPr>
        <p:blipFill>
          <a:blip r:embed="rId4"/>
          <a:stretch>
            <a:fillRect/>
          </a:stretch>
        </p:blipFill>
        <p:spPr>
          <a:xfrm>
            <a:off x="316069" y="347155"/>
            <a:ext cx="347472" cy="224557"/>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144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186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252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 xmlns:a16="http://schemas.microsoft.com/office/drawing/2014/main" val="20000"/>
                    </a:ext>
                  </a:extLst>
                </a:gridCol>
                <a:gridCol w="2523066">
                  <a:extLst>
                    <a:ext uri="{9D8B030D-6E8A-4147-A177-3AD203B41FA5}">
                      <a16:colId xmlns="" xmlns:a16="http://schemas.microsoft.com/office/drawing/2014/main" val="20001"/>
                    </a:ext>
                  </a:extLst>
                </a:gridCol>
                <a:gridCol w="2523066">
                  <a:extLst>
                    <a:ext uri="{9D8B030D-6E8A-4147-A177-3AD203B41FA5}">
                      <a16:colId xmlns=""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CRITICAL EVALUATION</a:t>
            </a:r>
          </a:p>
        </p:txBody>
      </p:sp>
      <p:pic>
        <p:nvPicPr>
          <p:cNvPr id="3" name="Picture 2"/>
          <p:cNvPicPr>
            <a:picLocks noChangeAspect="1"/>
          </p:cNvPicPr>
          <p:nvPr userDrawn="1"/>
        </p:nvPicPr>
        <p:blipFill>
          <a:blip r:embed="rId2"/>
          <a:stretch>
            <a:fillRect/>
          </a:stretch>
        </p:blipFill>
        <p:spPr>
          <a:xfrm>
            <a:off x="4123944" y="385597"/>
            <a:ext cx="896112" cy="579120"/>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84476826"/>
      </p:ext>
    </p:extLst>
  </p:cSld>
  <p:clrMapOvr>
    <a:masterClrMapping/>
  </p:clrMapOvr>
  <p:extLst mod="1">
    <p:ext uri="{DCECCB84-F9BA-43D5-87BE-67443E8EF086}">
      <p15:sldGuideLst xmlns:p15="http://schemas.microsoft.com/office/powerpoint/2012/main">
        <p15:guide id="1" orient="horz" pos="384"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53956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175204161"/>
      </p:ext>
    </p:extLst>
  </p:cSld>
  <p:clrMapOvr>
    <a:masterClrMapping/>
  </p:clrMapOvr>
  <p:extLst mod="1">
    <p:ext uri="{DCECCB84-F9BA-43D5-87BE-67443E8EF086}">
      <p15:sldGuideLst xmlns:p15="http://schemas.microsoft.com/office/powerpoint/2012/main">
        <p15:guide id="1" orient="horz" pos="3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7351678"/>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69178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tif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CRITICAL EVALUATION</a:t>
            </a:r>
          </a:p>
        </p:txBody>
      </p:sp>
      <p:sp>
        <p:nvSpPr>
          <p:cNvPr id="2" name="TextBox 1"/>
          <p:cNvSpPr txBox="1"/>
          <p:nvPr userDrawn="1"/>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4" name="Picture 3"/>
          <p:cNvPicPr>
            <a:picLocks noChangeAspect="1"/>
          </p:cNvPicPr>
          <p:nvPr userDrawn="1"/>
        </p:nvPicPr>
        <p:blipFill>
          <a:blip r:embed="rId17"/>
          <a:stretch>
            <a:fillRect/>
          </a:stretch>
        </p:blipFill>
        <p:spPr>
          <a:xfrm>
            <a:off x="640080" y="6464242"/>
            <a:ext cx="228600" cy="147735"/>
          </a:xfrm>
          <a:prstGeom prst="rect">
            <a:avLst/>
          </a:prstGeom>
        </p:spPr>
      </p:pic>
    </p:spTree>
    <p:extLst>
      <p:ext uri="{BB962C8B-B14F-4D97-AF65-F5344CB8AC3E}">
        <p14:creationId xmlns:p14="http://schemas.microsoft.com/office/powerpoint/2010/main" val="1437075805"/>
      </p:ext>
    </p:extLst>
  </p:cSld>
  <p:clrMap bg1="lt1" tx1="dk1" bg2="lt2" tx2="dk2" accent1="accent1" accent2="accent2" accent3="accent3" accent4="accent4" accent5="accent5" accent6="accent6" hlink="hlink" folHlink="folHlink"/>
  <p:sldLayoutIdLst>
    <p:sldLayoutId id="2147483680" r:id="rId1"/>
    <p:sldLayoutId id="2147483654" r:id="rId2"/>
    <p:sldLayoutId id="2147483649" r:id="rId3"/>
    <p:sldLayoutId id="2147483655" r:id="rId4"/>
    <p:sldLayoutId id="2147483650" r:id="rId5"/>
    <p:sldLayoutId id="2147483670" r:id="rId6"/>
    <p:sldLayoutId id="2147483671" r:id="rId7"/>
    <p:sldLayoutId id="2147483673" r:id="rId8"/>
    <p:sldLayoutId id="2147483674" r:id="rId9"/>
    <p:sldLayoutId id="2147483675" r:id="rId10"/>
    <p:sldLayoutId id="2147483676" r:id="rId11"/>
    <p:sldLayoutId id="2147483677" r:id="rId12"/>
    <p:sldLayoutId id="2147483678" r:id="rId13"/>
    <p:sldLayoutId id="2147483681" r:id="rId14"/>
    <p:sldLayoutId id="2147483682"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432450"/>
            <a:ext cx="6858000" cy="596210"/>
          </a:xfrm>
        </p:spPr>
        <p:txBody>
          <a:bodyPr/>
          <a:lstStyle/>
          <a:p>
            <a:r>
              <a:rPr lang="en-US" sz="3600" dirty="0"/>
              <a:t>Workplace Planning</a:t>
            </a:r>
          </a:p>
        </p:txBody>
      </p:sp>
      <p:sp>
        <p:nvSpPr>
          <p:cNvPr id="3" name="Text Placeholder 2"/>
          <p:cNvSpPr>
            <a:spLocks noGrp="1"/>
          </p:cNvSpPr>
          <p:nvPr>
            <p:ph type="body" sz="quarter" idx="10"/>
          </p:nvPr>
        </p:nvSpPr>
        <p:spPr>
          <a:xfrm>
            <a:off x="1905000" y="6028660"/>
            <a:ext cx="6858000" cy="576263"/>
          </a:xfrm>
        </p:spPr>
        <p:txBody>
          <a:bodyPr/>
          <a:lstStyle/>
          <a:p>
            <a:r>
              <a:rPr lang="en-US" dirty="0"/>
              <a:t>January 2017</a:t>
            </a:r>
          </a:p>
        </p:txBody>
      </p:sp>
    </p:spTree>
    <p:extLst>
      <p:ext uri="{BB962C8B-B14F-4D97-AF65-F5344CB8AC3E}">
        <p14:creationId xmlns:p14="http://schemas.microsoft.com/office/powerpoint/2010/main" val="76217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altLang="en-US" dirty="0"/>
              <a:t>Why Workforce Planning Is Important (cont.)</a:t>
            </a:r>
          </a:p>
        </p:txBody>
      </p:sp>
      <p:sp>
        <p:nvSpPr>
          <p:cNvPr id="11268" name="Rectangle 3"/>
          <p:cNvSpPr>
            <a:spLocks noGrp="1" noChangeArrowheads="1"/>
          </p:cNvSpPr>
          <p:nvPr>
            <p:ph idx="1"/>
          </p:nvPr>
        </p:nvSpPr>
        <p:spPr/>
        <p:txBody>
          <a:bodyPr/>
          <a:lstStyle/>
          <a:p>
            <a:pPr eaLnBrk="1" hangingPunct="1"/>
            <a:r>
              <a:rPr lang="en-US" altLang="en-US" dirty="0"/>
              <a:t>Employers obtain the following benefits from workforce planning:</a:t>
            </a:r>
            <a:endParaRPr lang="en-US" altLang="en-US" sz="1600" dirty="0"/>
          </a:p>
          <a:p>
            <a:pPr marL="285750" indent="-285750" eaLnBrk="1" hangingPunct="1">
              <a:buFont typeface="Arial" charset="0"/>
              <a:buChar char="•"/>
            </a:pPr>
            <a:r>
              <a:rPr lang="en-US" altLang="en-US" dirty="0"/>
              <a:t>More efficient and effective use of staff.</a:t>
            </a:r>
          </a:p>
          <a:p>
            <a:pPr marL="285750" indent="-285750" eaLnBrk="1" hangingPunct="1">
              <a:buFont typeface="Arial" charset="0"/>
              <a:buChar char="•"/>
            </a:pPr>
            <a:r>
              <a:rPr lang="en-US" altLang="en-US" dirty="0"/>
              <a:t>Replacement staff available when needed.</a:t>
            </a:r>
          </a:p>
          <a:p>
            <a:pPr marL="285750" indent="-285750" eaLnBrk="1" hangingPunct="1">
              <a:buFont typeface="Arial" charset="0"/>
              <a:buChar char="•"/>
            </a:pPr>
            <a:r>
              <a:rPr lang="en-US" altLang="en-US" dirty="0"/>
              <a:t>Realistic staffing projections for budgeting purposes.</a:t>
            </a:r>
          </a:p>
          <a:p>
            <a:pPr marL="285750" indent="-285750" eaLnBrk="1" hangingPunct="1">
              <a:buFont typeface="Arial" charset="0"/>
              <a:buChar char="•"/>
            </a:pPr>
            <a:r>
              <a:rPr lang="en-US" altLang="en-US" dirty="0"/>
              <a:t>Rationale for linking costs of training, development and recruitment.</a:t>
            </a:r>
          </a:p>
          <a:p>
            <a:pPr marL="285750" indent="-285750" eaLnBrk="1" hangingPunct="1">
              <a:buFont typeface="Arial" charset="0"/>
              <a:buChar char="•"/>
            </a:pPr>
            <a:r>
              <a:rPr lang="en-US" altLang="en-US" dirty="0"/>
              <a:t>A baseline for making workforce decisions such as reengineering or reorganizing workforce allocations.</a:t>
            </a:r>
          </a:p>
        </p:txBody>
      </p:sp>
      <p:sp>
        <p:nvSpPr>
          <p:cNvPr id="11266"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1178519-26FD-BE4C-BD28-176F1F3F477C}" type="slidenum">
              <a:rPr lang="en-US" altLang="en-US">
                <a:solidFill>
                  <a:srgbClr val="618DD1"/>
                </a:solidFill>
              </a:rPr>
              <a:pPr>
                <a:spcBef>
                  <a:spcPct val="0"/>
                </a:spcBef>
                <a:buFontTx/>
                <a:buNone/>
              </a:pPr>
              <a:t>10</a:t>
            </a:fld>
            <a:endParaRPr lang="en-US" altLang="en-US" dirty="0">
              <a:solidFill>
                <a:srgbClr val="618DD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altLang="en-US" dirty="0"/>
              <a:t>Questions? Comments?</a:t>
            </a:r>
          </a:p>
        </p:txBody>
      </p:sp>
      <p:sp>
        <p:nvSpPr>
          <p:cNvPr id="20482"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85DEA539-4AAF-2046-ACE0-D62861CD064D}" type="slidenum">
              <a:rPr lang="en-US" altLang="en-US">
                <a:solidFill>
                  <a:srgbClr val="618DD1"/>
                </a:solidFill>
              </a:rPr>
              <a:pPr>
                <a:spcBef>
                  <a:spcPct val="0"/>
                </a:spcBef>
                <a:buFontTx/>
                <a:buNone/>
              </a:pPr>
              <a:t>11</a:t>
            </a:fld>
            <a:endParaRPr lang="en-US" altLang="en-US" dirty="0">
              <a:solidFill>
                <a:srgbClr val="618DD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altLang="en-US" dirty="0"/>
              <a:t>Steps Involved in Workforce Planning</a:t>
            </a:r>
          </a:p>
        </p:txBody>
      </p:sp>
      <p:sp>
        <p:nvSpPr>
          <p:cNvPr id="12292" name="Rectangle 3"/>
          <p:cNvSpPr>
            <a:spLocks noGrp="1" noChangeArrowheads="1"/>
          </p:cNvSpPr>
          <p:nvPr>
            <p:ph idx="1"/>
          </p:nvPr>
        </p:nvSpPr>
        <p:spPr/>
        <p:txBody>
          <a:bodyPr/>
          <a:lstStyle/>
          <a:p>
            <a:pPr eaLnBrk="1" hangingPunct="1">
              <a:buFontTx/>
              <a:buNone/>
            </a:pPr>
            <a:r>
              <a:rPr lang="en-US" altLang="en-US" dirty="0"/>
              <a:t>Step 1. Preparation</a:t>
            </a:r>
          </a:p>
          <a:p>
            <a:pPr marL="628650" lvl="1" indent="-285750" eaLnBrk="1" hangingPunct="1">
              <a:buFont typeface="Arial" charset="0"/>
              <a:buChar char="•"/>
            </a:pPr>
            <a:r>
              <a:rPr lang="en-US" altLang="en-US" dirty="0"/>
              <a:t>Recognize that workforce planning is a companywide effort.</a:t>
            </a:r>
          </a:p>
          <a:p>
            <a:pPr marL="628650" lvl="1" indent="-285750" eaLnBrk="1" hangingPunct="1">
              <a:buFont typeface="Arial" charset="0"/>
              <a:buChar char="•"/>
            </a:pPr>
            <a:r>
              <a:rPr lang="en-US" altLang="en-US" dirty="0"/>
              <a:t>Review the previous year’s workforce plan against reports of actual workforce adjustments and budget costs for the past year.</a:t>
            </a:r>
          </a:p>
          <a:p>
            <a:pPr marL="628650" lvl="1" indent="-285750" eaLnBrk="1" hangingPunct="1">
              <a:buFont typeface="Arial" charset="0"/>
              <a:buChar char="•"/>
            </a:pPr>
            <a:r>
              <a:rPr lang="en-US" altLang="en-US" dirty="0"/>
              <a:t>Identify the planned business objectives and allocation of resources for workforce planning.</a:t>
            </a:r>
          </a:p>
          <a:p>
            <a:pPr marL="628650" lvl="1" indent="-285750" eaLnBrk="1" hangingPunct="1">
              <a:buFont typeface="Arial" charset="0"/>
              <a:buChar char="•"/>
            </a:pPr>
            <a:r>
              <a:rPr lang="en-US" altLang="en-US" dirty="0"/>
              <a:t>Focus on the quantity and types of skills needed to meet these objectives and how these needs will be met.</a:t>
            </a:r>
          </a:p>
        </p:txBody>
      </p:sp>
      <p:sp>
        <p:nvSpPr>
          <p:cNvPr id="12290"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371D7513-A28A-1A46-9608-3F85CB15E1E0}" type="slidenum">
              <a:rPr lang="en-US" altLang="en-US">
                <a:solidFill>
                  <a:srgbClr val="618DD1"/>
                </a:solidFill>
              </a:rPr>
              <a:pPr>
                <a:spcBef>
                  <a:spcPct val="0"/>
                </a:spcBef>
                <a:buFontTx/>
                <a:buNone/>
              </a:pPr>
              <a:t>12</a:t>
            </a:fld>
            <a:endParaRPr lang="en-US" altLang="en-US" dirty="0">
              <a:solidFill>
                <a:srgbClr val="618DD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altLang="en-US" dirty="0"/>
              <a:t>Steps Involved in Workforce Planning (cont.)</a:t>
            </a:r>
          </a:p>
        </p:txBody>
      </p:sp>
      <p:sp>
        <p:nvSpPr>
          <p:cNvPr id="13316" name="Rectangle 3"/>
          <p:cNvSpPr>
            <a:spLocks noGrp="1" noChangeArrowheads="1"/>
          </p:cNvSpPr>
          <p:nvPr>
            <p:ph idx="1"/>
          </p:nvPr>
        </p:nvSpPr>
        <p:spPr/>
        <p:txBody>
          <a:bodyPr/>
          <a:lstStyle/>
          <a:p>
            <a:pPr eaLnBrk="1" hangingPunct="1">
              <a:buFontTx/>
              <a:buNone/>
            </a:pPr>
            <a:r>
              <a:rPr lang="en-US" altLang="en-US" dirty="0"/>
              <a:t>Step 2. Supply Analysis</a:t>
            </a:r>
          </a:p>
          <a:p>
            <a:pPr eaLnBrk="1" hangingPunct="1">
              <a:buFontTx/>
              <a:buNone/>
            </a:pPr>
            <a:r>
              <a:rPr lang="en-US" altLang="en-US" dirty="0"/>
              <a:t>Conduct a supply analysis focusing on the organization as it currently exists. Consider the current supply of labor and skill sets of the current workforce. This analysis includes:</a:t>
            </a:r>
          </a:p>
          <a:p>
            <a:pPr marL="285750" indent="-285750" eaLnBrk="1" hangingPunct="1">
              <a:buFont typeface="Arial" charset="0"/>
              <a:buChar char="•"/>
            </a:pPr>
            <a:r>
              <a:rPr lang="en-US" altLang="en-US" dirty="0"/>
              <a:t>Current number of employees in each department and division as well as workforce demographics.</a:t>
            </a:r>
          </a:p>
          <a:p>
            <a:pPr marL="285750" indent="-285750" eaLnBrk="1" hangingPunct="1">
              <a:buFont typeface="Arial" charset="0"/>
              <a:buChar char="•"/>
            </a:pPr>
            <a:r>
              <a:rPr lang="en-US" altLang="en-US" dirty="0"/>
              <a:t>Current skill sets available in each of these categories.</a:t>
            </a:r>
          </a:p>
          <a:p>
            <a:pPr marL="285750" indent="-285750" eaLnBrk="1" hangingPunct="1">
              <a:buFont typeface="Arial" charset="0"/>
              <a:buChar char="•"/>
            </a:pPr>
            <a:r>
              <a:rPr lang="en-US" altLang="en-US" dirty="0"/>
              <a:t>Current budgets for human capital expenditures.</a:t>
            </a:r>
          </a:p>
          <a:p>
            <a:pPr eaLnBrk="1" hangingPunct="1">
              <a:buFontTx/>
              <a:buNone/>
            </a:pPr>
            <a:r>
              <a:rPr lang="en-US" altLang="en-US" sz="1600" dirty="0"/>
              <a:t>	</a:t>
            </a:r>
          </a:p>
        </p:txBody>
      </p:sp>
      <p:sp>
        <p:nvSpPr>
          <p:cNvPr id="13314"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DF06CF68-5342-5B45-8139-AED2E71B2B38}" type="slidenum">
              <a:rPr lang="en-US" altLang="en-US">
                <a:solidFill>
                  <a:srgbClr val="618DD1"/>
                </a:solidFill>
              </a:rPr>
              <a:pPr>
                <a:spcBef>
                  <a:spcPct val="0"/>
                </a:spcBef>
                <a:buFontTx/>
                <a:buNone/>
              </a:pPr>
              <a:t>13</a:t>
            </a:fld>
            <a:endParaRPr lang="en-US" altLang="en-US" dirty="0">
              <a:solidFill>
                <a:srgbClr val="618DD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altLang="en-US" dirty="0"/>
              <a:t>Steps Involved in Workforce Planning (cont.)</a:t>
            </a:r>
          </a:p>
        </p:txBody>
      </p:sp>
      <p:sp>
        <p:nvSpPr>
          <p:cNvPr id="13316" name="Rectangle 3"/>
          <p:cNvSpPr>
            <a:spLocks noGrp="1" noChangeArrowheads="1"/>
          </p:cNvSpPr>
          <p:nvPr>
            <p:ph idx="1"/>
          </p:nvPr>
        </p:nvSpPr>
        <p:spPr/>
        <p:txBody>
          <a:bodyPr/>
          <a:lstStyle/>
          <a:p>
            <a:r>
              <a:rPr lang="en-US" altLang="en-US" dirty="0"/>
              <a:t>Step 2. Supply Analysis (cont.)</a:t>
            </a:r>
          </a:p>
          <a:p>
            <a:pPr marL="285750" indent="-285750" eaLnBrk="1" hangingPunct="1">
              <a:buFont typeface="Arial" charset="0"/>
              <a:buChar char="•"/>
            </a:pPr>
            <a:r>
              <a:rPr lang="en-US" altLang="en-US" dirty="0"/>
              <a:t>Current time to hire for recruiting, vacancy analysis and optimal methods for filling vacancies.</a:t>
            </a:r>
          </a:p>
          <a:p>
            <a:pPr marL="285750" indent="-285750" eaLnBrk="1" hangingPunct="1">
              <a:buFont typeface="Arial" charset="0"/>
              <a:buChar char="•"/>
            </a:pPr>
            <a:r>
              <a:rPr lang="en-US" altLang="en-US" dirty="0"/>
              <a:t>Analysis of departures in the past year or of current employees expected to depart to determine who possess critical skills and/or critical company knowledge.</a:t>
            </a:r>
          </a:p>
          <a:p>
            <a:pPr marL="285750" indent="-285750" eaLnBrk="1" hangingPunct="1">
              <a:buFont typeface="Arial" charset="0"/>
              <a:buChar char="•"/>
            </a:pPr>
            <a:r>
              <a:rPr lang="en-US" altLang="en-US" dirty="0"/>
              <a:t>Review of contractor agreements and related contingent staffing arrangements.</a:t>
            </a:r>
          </a:p>
          <a:p>
            <a:pPr eaLnBrk="1" hangingPunct="1">
              <a:buFontTx/>
              <a:buNone/>
            </a:pPr>
            <a:r>
              <a:rPr lang="en-US" altLang="en-US" sz="1600" dirty="0"/>
              <a:t>	</a:t>
            </a:r>
          </a:p>
        </p:txBody>
      </p:sp>
      <p:sp>
        <p:nvSpPr>
          <p:cNvPr id="13314"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DF06CF68-5342-5B45-8139-AED2E71B2B38}" type="slidenum">
              <a:rPr lang="en-US" altLang="en-US">
                <a:solidFill>
                  <a:srgbClr val="618DD1"/>
                </a:solidFill>
              </a:rPr>
              <a:pPr>
                <a:spcBef>
                  <a:spcPct val="0"/>
                </a:spcBef>
                <a:buFontTx/>
                <a:buNone/>
              </a:pPr>
              <a:t>14</a:t>
            </a:fld>
            <a:endParaRPr lang="en-US" altLang="en-US" dirty="0">
              <a:solidFill>
                <a:srgbClr val="618DD1"/>
              </a:solidFill>
            </a:endParaRPr>
          </a:p>
        </p:txBody>
      </p:sp>
    </p:spTree>
    <p:extLst>
      <p:ext uri="{BB962C8B-B14F-4D97-AF65-F5344CB8AC3E}">
        <p14:creationId xmlns:p14="http://schemas.microsoft.com/office/powerpoint/2010/main" val="1864635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altLang="en-US" dirty="0"/>
              <a:t>Steps Involved in Workforce Planning (cont.)</a:t>
            </a:r>
          </a:p>
        </p:txBody>
      </p:sp>
      <p:sp>
        <p:nvSpPr>
          <p:cNvPr id="14340" name="Rectangle 3"/>
          <p:cNvSpPr>
            <a:spLocks noGrp="1" noChangeArrowheads="1"/>
          </p:cNvSpPr>
          <p:nvPr>
            <p:ph idx="1"/>
          </p:nvPr>
        </p:nvSpPr>
        <p:spPr/>
        <p:txBody>
          <a:bodyPr/>
          <a:lstStyle/>
          <a:p>
            <a:pPr eaLnBrk="1" hangingPunct="1">
              <a:buFontTx/>
              <a:buNone/>
            </a:pPr>
            <a:r>
              <a:rPr lang="en-US" altLang="en-US" dirty="0"/>
              <a:t>Step 3. Demand Analysis 	</a:t>
            </a:r>
          </a:p>
          <a:p>
            <a:pPr eaLnBrk="1" hangingPunct="1"/>
            <a:r>
              <a:rPr lang="en-US" altLang="en-US" dirty="0"/>
              <a:t>Demand analysis focuses on forecasting the future workforce composition.	</a:t>
            </a:r>
          </a:p>
          <a:p>
            <a:pPr eaLnBrk="1" hangingPunct="1"/>
            <a:r>
              <a:rPr lang="en-US" altLang="en-US" dirty="0"/>
              <a:t>Demand analysis views company needs from both internal and external perspectives:</a:t>
            </a:r>
          </a:p>
          <a:p>
            <a:pPr marL="628650" lvl="1" indent="-285750" eaLnBrk="1" hangingPunct="1">
              <a:buFont typeface="Arial" charset="0"/>
              <a:buChar char="•"/>
            </a:pPr>
            <a:r>
              <a:rPr lang="en-US" altLang="en-US" dirty="0"/>
              <a:t>Internal focus is on objectives, processes and capabilities on the work to be performed and how it is performed. Consider new or changing product lines, needed training for the current workforce and company trends in involuntary turnover.</a:t>
            </a:r>
          </a:p>
          <a:p>
            <a:pPr marL="628650" lvl="1" indent="-285750" eaLnBrk="1" hangingPunct="1">
              <a:buFont typeface="Arial" charset="0"/>
              <a:buChar char="•"/>
            </a:pPr>
            <a:r>
              <a:rPr lang="en-US" altLang="en-US" dirty="0"/>
              <a:t>External focus is on the external forces affecting the business such as competitive forces; anticipated workforce availability within relevant geographic boundaries; and economical, social, technological, legal and political trends and their impact on the company’s ability to operate.</a:t>
            </a:r>
          </a:p>
          <a:p>
            <a:pPr eaLnBrk="1" hangingPunct="1"/>
            <a:r>
              <a:rPr lang="en-US" altLang="en-US" sz="1400" dirty="0"/>
              <a:t>	</a:t>
            </a:r>
          </a:p>
          <a:p>
            <a:pPr eaLnBrk="1" hangingPunct="1">
              <a:buFontTx/>
              <a:buNone/>
            </a:pPr>
            <a:r>
              <a:rPr lang="en-US" altLang="en-US" sz="1400" dirty="0"/>
              <a:t>	 </a:t>
            </a:r>
          </a:p>
          <a:p>
            <a:pPr eaLnBrk="1" hangingPunct="1">
              <a:buFontTx/>
              <a:buNone/>
            </a:pPr>
            <a:r>
              <a:rPr lang="en-US" altLang="en-US" dirty="0"/>
              <a:t>			</a:t>
            </a:r>
          </a:p>
        </p:txBody>
      </p:sp>
      <p:sp>
        <p:nvSpPr>
          <p:cNvPr id="14338"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312361C7-CB78-DA46-A7D9-681D5BA313BE}" type="slidenum">
              <a:rPr lang="en-US" altLang="en-US">
                <a:solidFill>
                  <a:srgbClr val="618DD1"/>
                </a:solidFill>
              </a:rPr>
              <a:pPr>
                <a:spcBef>
                  <a:spcPct val="0"/>
                </a:spcBef>
                <a:buFontTx/>
                <a:buNone/>
              </a:pPr>
              <a:t>15</a:t>
            </a:fld>
            <a:endParaRPr lang="en-US" altLang="en-US" dirty="0">
              <a:solidFill>
                <a:srgbClr val="618DD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altLang="en-US" dirty="0"/>
              <a:t>Steps Involved in Workforce Planning (cont.)</a:t>
            </a:r>
          </a:p>
        </p:txBody>
      </p:sp>
      <p:sp>
        <p:nvSpPr>
          <p:cNvPr id="15364" name="Rectangle 3"/>
          <p:cNvSpPr>
            <a:spLocks noGrp="1" noChangeArrowheads="1"/>
          </p:cNvSpPr>
          <p:nvPr>
            <p:ph idx="1"/>
          </p:nvPr>
        </p:nvSpPr>
        <p:spPr/>
        <p:txBody>
          <a:bodyPr/>
          <a:lstStyle/>
          <a:p>
            <a:pPr eaLnBrk="1" hangingPunct="1">
              <a:buFontTx/>
              <a:buNone/>
            </a:pPr>
            <a:r>
              <a:rPr lang="en-US" altLang="en-US" dirty="0"/>
              <a:t>Step 4. Gap Analysis</a:t>
            </a:r>
          </a:p>
          <a:p>
            <a:pPr eaLnBrk="1" hangingPunct="1">
              <a:buFontTx/>
              <a:buNone/>
            </a:pPr>
            <a:r>
              <a:rPr lang="en-US" altLang="en-US" dirty="0"/>
              <a:t>Gap analysis integrates the supply and demand steps to determine gaps and surpluses at the current time and in the future.	</a:t>
            </a:r>
          </a:p>
          <a:p>
            <a:pPr eaLnBrk="1" hangingPunct="1"/>
            <a:r>
              <a:rPr lang="en-US" altLang="en-US" dirty="0"/>
              <a:t>A gap exists when supply is inadequate to meet demand, which presents opportunities for the company to develop strategies to eradicate shortages via recruitment, contract workers, internal staff development, outsourcing and/or succession planning.</a:t>
            </a:r>
          </a:p>
          <a:p>
            <a:pPr eaLnBrk="1" hangingPunct="1">
              <a:buFontTx/>
              <a:buNone/>
            </a:pPr>
            <a:endParaRPr lang="en-US" altLang="en-US" sz="1600" dirty="0"/>
          </a:p>
          <a:p>
            <a:pPr eaLnBrk="1" hangingPunct="1">
              <a:buFontTx/>
              <a:buNone/>
            </a:pPr>
            <a:r>
              <a:rPr lang="en-US" altLang="en-US" sz="1600" dirty="0"/>
              <a:t> </a:t>
            </a:r>
          </a:p>
        </p:txBody>
      </p:sp>
      <p:sp>
        <p:nvSpPr>
          <p:cNvPr id="15362"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211C4318-8364-F14C-A2D0-F0BC22570381}" type="slidenum">
              <a:rPr lang="en-US" altLang="en-US">
                <a:solidFill>
                  <a:srgbClr val="618DD1"/>
                </a:solidFill>
              </a:rPr>
              <a:pPr>
                <a:spcBef>
                  <a:spcPct val="0"/>
                </a:spcBef>
                <a:buFontTx/>
                <a:buNone/>
              </a:pPr>
              <a:t>16</a:t>
            </a:fld>
            <a:endParaRPr lang="en-US" altLang="en-US" dirty="0">
              <a:solidFill>
                <a:srgbClr val="618DD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altLang="en-US" dirty="0"/>
              <a:t>Steps Involved in Workforce Planning (cont.)</a:t>
            </a:r>
          </a:p>
        </p:txBody>
      </p:sp>
      <p:sp>
        <p:nvSpPr>
          <p:cNvPr id="15364" name="Rectangle 3"/>
          <p:cNvSpPr>
            <a:spLocks noGrp="1" noChangeArrowheads="1"/>
          </p:cNvSpPr>
          <p:nvPr>
            <p:ph idx="1"/>
          </p:nvPr>
        </p:nvSpPr>
        <p:spPr/>
        <p:txBody>
          <a:bodyPr/>
          <a:lstStyle/>
          <a:p>
            <a:pPr eaLnBrk="1" hangingPunct="1">
              <a:buFontTx/>
              <a:buNone/>
            </a:pPr>
            <a:r>
              <a:rPr lang="en-US" altLang="en-US" dirty="0"/>
              <a:t>Step 4. Gap Analysis (cont.)</a:t>
            </a:r>
          </a:p>
          <a:p>
            <a:pPr eaLnBrk="1" hangingPunct="1"/>
            <a:r>
              <a:rPr lang="en-US" altLang="en-US" dirty="0"/>
              <a:t>A surplus exists when supply is greater than demand, which presents opportunities for the company to develop strategies for reorganization, redeployment, internal skill development and cross-skill training, outsourcing, succession planning, and/or redundancy planning.</a:t>
            </a:r>
          </a:p>
          <a:p>
            <a:pPr eaLnBrk="1" hangingPunct="1">
              <a:buFontTx/>
              <a:buNone/>
            </a:pPr>
            <a:endParaRPr lang="en-US" altLang="en-US" sz="1600" dirty="0"/>
          </a:p>
          <a:p>
            <a:pPr eaLnBrk="1" hangingPunct="1">
              <a:buFontTx/>
              <a:buNone/>
            </a:pPr>
            <a:r>
              <a:rPr lang="en-US" altLang="en-US" sz="1600" dirty="0"/>
              <a:t> </a:t>
            </a:r>
          </a:p>
        </p:txBody>
      </p:sp>
      <p:sp>
        <p:nvSpPr>
          <p:cNvPr id="15362"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211C4318-8364-F14C-A2D0-F0BC22570381}" type="slidenum">
              <a:rPr lang="en-US" altLang="en-US">
                <a:solidFill>
                  <a:srgbClr val="618DD1"/>
                </a:solidFill>
              </a:rPr>
              <a:pPr>
                <a:spcBef>
                  <a:spcPct val="0"/>
                </a:spcBef>
                <a:buFontTx/>
                <a:buNone/>
              </a:pPr>
              <a:t>17</a:t>
            </a:fld>
            <a:endParaRPr lang="en-US" altLang="en-US" dirty="0">
              <a:solidFill>
                <a:srgbClr val="618DD1"/>
              </a:solidFill>
            </a:endParaRPr>
          </a:p>
        </p:txBody>
      </p:sp>
    </p:spTree>
    <p:extLst>
      <p:ext uri="{BB962C8B-B14F-4D97-AF65-F5344CB8AC3E}">
        <p14:creationId xmlns:p14="http://schemas.microsoft.com/office/powerpoint/2010/main" val="1483845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18</a:t>
            </a:fld>
            <a:endParaRPr lang="en-US" dirty="0">
              <a:solidFill>
                <a:srgbClr val="618DD1"/>
              </a:solidFill>
            </a:endParaRPr>
          </a:p>
        </p:txBody>
      </p:sp>
    </p:spTree>
    <p:extLst>
      <p:ext uri="{BB962C8B-B14F-4D97-AF65-F5344CB8AC3E}">
        <p14:creationId xmlns:p14="http://schemas.microsoft.com/office/powerpoint/2010/main" val="4181476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altLang="en-US" dirty="0"/>
              <a:t>Implementation &amp; Refinement</a:t>
            </a:r>
          </a:p>
        </p:txBody>
      </p:sp>
      <p:sp>
        <p:nvSpPr>
          <p:cNvPr id="16388" name="Rectangle 3"/>
          <p:cNvSpPr>
            <a:spLocks noGrp="1" noChangeArrowheads="1"/>
          </p:cNvSpPr>
          <p:nvPr>
            <p:ph idx="1"/>
          </p:nvPr>
        </p:nvSpPr>
        <p:spPr/>
        <p:txBody>
          <a:bodyPr/>
          <a:lstStyle/>
          <a:p>
            <a:pPr eaLnBrk="1" hangingPunct="1">
              <a:buFontTx/>
              <a:buNone/>
            </a:pPr>
            <a:r>
              <a:rPr lang="en-US" altLang="en-US" dirty="0"/>
              <a:t>Workforce planning must be directly linked with the business plans and objectives as well as succession planning to obtain senior management endorsement. Once approved, the plan will allow for:</a:t>
            </a:r>
          </a:p>
          <a:p>
            <a:pPr marL="628650" lvl="1" indent="-285750" eaLnBrk="1" hangingPunct="1">
              <a:buFont typeface="Arial" charset="0"/>
              <a:buChar char="•"/>
            </a:pPr>
            <a:r>
              <a:rPr lang="en-US" altLang="en-US" dirty="0"/>
              <a:t>Allocation of resources to analyze workforce needs and strategies to meet needs.</a:t>
            </a:r>
          </a:p>
          <a:p>
            <a:pPr marL="628650" lvl="1" indent="-285750" eaLnBrk="1" hangingPunct="1">
              <a:buFont typeface="Arial" charset="0"/>
              <a:buChar char="•"/>
            </a:pPr>
            <a:r>
              <a:rPr lang="en-US" altLang="en-US" dirty="0"/>
              <a:t>Delegation of authority for plan responsibilities and the implementation of recommended strategies.</a:t>
            </a:r>
          </a:p>
          <a:p>
            <a:pPr marL="628650" lvl="1" indent="-285750" eaLnBrk="1" hangingPunct="1">
              <a:buFont typeface="Arial" charset="0"/>
              <a:buChar char="•"/>
            </a:pPr>
            <a:r>
              <a:rPr lang="en-US" altLang="en-US" dirty="0"/>
              <a:t>Creation of reasonable timelines for completion.</a:t>
            </a:r>
          </a:p>
          <a:p>
            <a:pPr marL="628650" lvl="1" indent="-285750" eaLnBrk="1" hangingPunct="1">
              <a:buFont typeface="Arial" charset="0"/>
              <a:buChar char="•"/>
            </a:pPr>
            <a:r>
              <a:rPr lang="en-US" altLang="en-US" dirty="0"/>
              <a:t>Development of definitive performance measures and planned deliverables.</a:t>
            </a:r>
          </a:p>
          <a:p>
            <a:pPr marL="628650" lvl="1" indent="-285750" eaLnBrk="1" hangingPunct="1">
              <a:buFont typeface="Arial" charset="0"/>
              <a:buChar char="•"/>
            </a:pPr>
            <a:r>
              <a:rPr lang="en-US" altLang="en-US" dirty="0"/>
              <a:t>Communication of detailed action plans to all audiences.</a:t>
            </a:r>
          </a:p>
        </p:txBody>
      </p:sp>
      <p:sp>
        <p:nvSpPr>
          <p:cNvPr id="16386"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168D6525-8548-CB47-BEC5-C9A74F8B15FF}" type="slidenum">
              <a:rPr lang="en-US" altLang="en-US">
                <a:solidFill>
                  <a:srgbClr val="618DD1"/>
                </a:solidFill>
              </a:rPr>
              <a:pPr>
                <a:spcBef>
                  <a:spcPct val="0"/>
                </a:spcBef>
                <a:buFontTx/>
                <a:buNone/>
              </a:pPr>
              <a:t>19</a:t>
            </a:fld>
            <a:endParaRPr lang="en-US" altLang="en-US" dirty="0">
              <a:solidFill>
                <a:srgbClr val="618DD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altLang="en-US" dirty="0"/>
              <a:t>Introduction</a:t>
            </a:r>
          </a:p>
        </p:txBody>
      </p:sp>
      <p:sp>
        <p:nvSpPr>
          <p:cNvPr id="6148" name="Rectangle 3"/>
          <p:cNvSpPr>
            <a:spLocks noGrp="1" noChangeArrowheads="1"/>
          </p:cNvSpPr>
          <p:nvPr>
            <p:ph idx="1"/>
          </p:nvPr>
        </p:nvSpPr>
        <p:spPr/>
        <p:txBody>
          <a:bodyPr/>
          <a:lstStyle/>
          <a:p>
            <a:r>
              <a:rPr lang="en-US" dirty="0"/>
              <a:t>Employers today face challenges in their business environments, including increasing globalism, uncertain economic conditions and scarcity of qualified skilled workers. </a:t>
            </a:r>
          </a:p>
          <a:p>
            <a:r>
              <a:rPr lang="en-US" dirty="0"/>
              <a:t>Employers, particularly supervisors, must continually try to have the right workforce in place with the right skills and at the right cost to meet these challenges and to execute their short- and long-term business strategies. Workforce planning is the tool they use to help them in this effort. </a:t>
            </a:r>
            <a:endParaRPr lang="en-US" altLang="en-US" dirty="0"/>
          </a:p>
        </p:txBody>
      </p:sp>
      <p:sp>
        <p:nvSpPr>
          <p:cNvPr id="6146"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3197F11E-9393-F84C-B905-6D9A78B67D0F}" type="slidenum">
              <a:rPr lang="en-US" altLang="en-US">
                <a:solidFill>
                  <a:srgbClr val="618DD1"/>
                </a:solidFill>
              </a:rPr>
              <a:pPr>
                <a:spcBef>
                  <a:spcPct val="0"/>
                </a:spcBef>
                <a:buFontTx/>
                <a:buNone/>
              </a:pPr>
              <a:t>2</a:t>
            </a:fld>
            <a:endParaRPr lang="en-US" altLang="en-US" dirty="0">
              <a:solidFill>
                <a:srgbClr val="618DD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altLang="en-US" dirty="0"/>
              <a:t>Implementation &amp; Refinement (cont.)</a:t>
            </a:r>
          </a:p>
        </p:txBody>
      </p:sp>
      <p:sp>
        <p:nvSpPr>
          <p:cNvPr id="17412" name="Rectangle 3"/>
          <p:cNvSpPr>
            <a:spLocks noGrp="1" noChangeArrowheads="1"/>
          </p:cNvSpPr>
          <p:nvPr>
            <p:ph idx="1"/>
          </p:nvPr>
        </p:nvSpPr>
        <p:spPr/>
        <p:txBody>
          <a:bodyPr/>
          <a:lstStyle/>
          <a:p>
            <a:pPr eaLnBrk="1" hangingPunct="1"/>
            <a:r>
              <a:rPr lang="en-US" altLang="en-US" dirty="0"/>
              <a:t>Workforce planning involves measuring accomplishments vs. plan goals at appropriate intervals</a:t>
            </a:r>
            <a:r>
              <a:rPr lang="en-US" altLang="en-US" dirty="0">
                <a:latin typeface="Arial" panose="020B0604020202020204" pitchFamily="34" charset="0"/>
                <a:cs typeface="Arial" panose="020B0604020202020204" pitchFamily="34" charset="0"/>
              </a:rPr>
              <a:t>—</a:t>
            </a:r>
            <a:r>
              <a:rPr lang="en-US" altLang="en-US" dirty="0"/>
              <a:t>milestones markers.</a:t>
            </a:r>
          </a:p>
          <a:p>
            <a:pPr eaLnBrk="1" hangingPunct="1"/>
            <a:r>
              <a:rPr lang="en-US" altLang="en-US" dirty="0"/>
              <a:t>Annually, defined performance measurements need to be reviewed for strategy changes and/or adjustments.</a:t>
            </a:r>
          </a:p>
          <a:p>
            <a:pPr eaLnBrk="1" hangingPunct="1"/>
            <a:r>
              <a:rPr lang="en-US" altLang="en-US" dirty="0"/>
              <a:t>The workforce plan must address emerging company issues.</a:t>
            </a:r>
          </a:p>
          <a:p>
            <a:pPr eaLnBrk="1" hangingPunct="1"/>
            <a:r>
              <a:rPr lang="en-US" altLang="en-US" dirty="0"/>
              <a:t>To succeed, any plan recognizes that it is measuring a moving target and must be continually monitored, evaluated and recalibrated.</a:t>
            </a:r>
          </a:p>
          <a:p>
            <a:pPr eaLnBrk="1" hangingPunct="1">
              <a:buFontTx/>
              <a:buNone/>
            </a:pPr>
            <a:endParaRPr lang="en-US" altLang="en-US" dirty="0"/>
          </a:p>
          <a:p>
            <a:pPr eaLnBrk="1" hangingPunct="1">
              <a:buFontTx/>
              <a:buNone/>
            </a:pPr>
            <a:endParaRPr lang="en-US" altLang="en-US" dirty="0"/>
          </a:p>
          <a:p>
            <a:pPr eaLnBrk="1" hangingPunct="1"/>
            <a:endParaRPr lang="en-US" altLang="en-US" dirty="0"/>
          </a:p>
        </p:txBody>
      </p:sp>
      <p:sp>
        <p:nvSpPr>
          <p:cNvPr id="17410"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70F5F576-5F4E-5B4C-9D2C-27837C512F92}" type="slidenum">
              <a:rPr lang="en-US" altLang="en-US">
                <a:solidFill>
                  <a:srgbClr val="618DD1"/>
                </a:solidFill>
              </a:rPr>
              <a:pPr>
                <a:spcBef>
                  <a:spcPct val="0"/>
                </a:spcBef>
                <a:buFontTx/>
                <a:buNone/>
              </a:pPr>
              <a:t>20</a:t>
            </a:fld>
            <a:endParaRPr lang="en-US" altLang="en-US" dirty="0">
              <a:solidFill>
                <a:srgbClr val="618DD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21</a:t>
            </a:fld>
            <a:endParaRPr lang="en-US" dirty="0">
              <a:solidFill>
                <a:srgbClr val="618DD1"/>
              </a:solidFill>
            </a:endParaRPr>
          </a:p>
        </p:txBody>
      </p:sp>
    </p:spTree>
    <p:extLst>
      <p:ext uri="{BB962C8B-B14F-4D97-AF65-F5344CB8AC3E}">
        <p14:creationId xmlns:p14="http://schemas.microsoft.com/office/powerpoint/2010/main" val="3299411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altLang="en-US" dirty="0"/>
              <a:t>Summary</a:t>
            </a:r>
          </a:p>
        </p:txBody>
      </p:sp>
      <p:sp>
        <p:nvSpPr>
          <p:cNvPr id="18436" name="Rectangle 3"/>
          <p:cNvSpPr>
            <a:spLocks noGrp="1" noChangeArrowheads="1"/>
          </p:cNvSpPr>
          <p:nvPr>
            <p:ph idx="1"/>
          </p:nvPr>
        </p:nvSpPr>
        <p:spPr/>
        <p:txBody>
          <a:bodyPr/>
          <a:lstStyle/>
          <a:p>
            <a:pPr eaLnBrk="1" hangingPunct="1"/>
            <a:r>
              <a:rPr lang="en-US" altLang="en-US" dirty="0"/>
              <a:t>Workforce planning is a tool to establish staffing levels and support company budgets. </a:t>
            </a:r>
          </a:p>
          <a:p>
            <a:pPr eaLnBrk="1" hangingPunct="1"/>
            <a:r>
              <a:rPr lang="en-US" altLang="en-US" dirty="0"/>
              <a:t>The result of a good workforce plan is a systematic process for identifying required human capital resources and developing strategies necessary to meet these requirements.</a:t>
            </a:r>
          </a:p>
          <a:p>
            <a:pPr eaLnBrk="1" hangingPunct="1"/>
            <a:endParaRPr lang="en-US" altLang="en-US" dirty="0"/>
          </a:p>
          <a:p>
            <a:pPr eaLnBrk="1" hangingPunct="1"/>
            <a:endParaRPr lang="en-US" altLang="en-US" dirty="0"/>
          </a:p>
        </p:txBody>
      </p:sp>
      <p:sp>
        <p:nvSpPr>
          <p:cNvPr id="18434"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8CA49028-FCBA-564C-9958-05098D9B444C}" type="slidenum">
              <a:rPr lang="en-US" altLang="en-US">
                <a:solidFill>
                  <a:srgbClr val="618DD1"/>
                </a:solidFill>
              </a:rPr>
              <a:pPr>
                <a:spcBef>
                  <a:spcPct val="0"/>
                </a:spcBef>
                <a:buFontTx/>
                <a:buNone/>
              </a:pPr>
              <a:t>22</a:t>
            </a:fld>
            <a:endParaRPr lang="en-US" altLang="en-US" dirty="0">
              <a:solidFill>
                <a:srgbClr val="618DD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altLang="en-US" dirty="0"/>
              <a:t>Summary (cont.)</a:t>
            </a:r>
          </a:p>
        </p:txBody>
      </p:sp>
      <p:sp>
        <p:nvSpPr>
          <p:cNvPr id="19460" name="Rectangle 3"/>
          <p:cNvSpPr>
            <a:spLocks noGrp="1" noChangeArrowheads="1"/>
          </p:cNvSpPr>
          <p:nvPr>
            <p:ph idx="1"/>
          </p:nvPr>
        </p:nvSpPr>
        <p:spPr/>
        <p:txBody>
          <a:bodyPr/>
          <a:lstStyle/>
          <a:p>
            <a:pPr eaLnBrk="1" hangingPunct="1">
              <a:buFontTx/>
              <a:buNone/>
            </a:pPr>
            <a:r>
              <a:rPr lang="en-US" altLang="en-US" dirty="0"/>
              <a:t>The steps involved in workforce planning are preparation, supply analysis, demand analysis and gap analysis.</a:t>
            </a:r>
          </a:p>
          <a:p>
            <a:pPr eaLnBrk="1" hangingPunct="1">
              <a:buFontTx/>
              <a:buNone/>
            </a:pPr>
            <a:r>
              <a:rPr lang="en-US" altLang="en-US" dirty="0"/>
              <a:t>Workforce planning must connect to the company’s business and succession plans to ensure senior management endorsement. </a:t>
            </a:r>
          </a:p>
          <a:p>
            <a:pPr eaLnBrk="1" hangingPunct="1">
              <a:buFontTx/>
              <a:buNone/>
            </a:pPr>
            <a:r>
              <a:rPr lang="en-US" altLang="en-US" dirty="0"/>
              <a:t>Accomplishments versus plan goals need to be measured at appropriate intervals. The workforce plan must address emerging company issues.</a:t>
            </a:r>
          </a:p>
          <a:p>
            <a:pPr eaLnBrk="1" hangingPunct="1">
              <a:buFontTx/>
              <a:buNone/>
            </a:pPr>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
        <p:nvSpPr>
          <p:cNvPr id="19458"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8DB657C7-775C-634A-8389-A33E56E604F7}" type="slidenum">
              <a:rPr lang="en-US" altLang="en-US">
                <a:solidFill>
                  <a:srgbClr val="618DD1"/>
                </a:solidFill>
              </a:rPr>
              <a:pPr>
                <a:spcBef>
                  <a:spcPct val="0"/>
                </a:spcBef>
                <a:buFontTx/>
                <a:buNone/>
              </a:pPr>
              <a:t>23</a:t>
            </a:fld>
            <a:endParaRPr lang="en-US" altLang="en-US" dirty="0">
              <a:solidFill>
                <a:srgbClr val="618DD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idx="1"/>
          </p:nvPr>
        </p:nvSpPr>
        <p:spPr/>
        <p:txBody>
          <a:bodyPr/>
          <a:lstStyle/>
          <a:p>
            <a:pPr>
              <a:lnSpc>
                <a:spcPct val="90000"/>
              </a:lnSpc>
            </a:pPr>
            <a:r>
              <a:rPr lang="en-US" smtClean="0">
                <a:latin typeface="Arial" charset="0"/>
              </a:rPr>
              <a:t>Please </a:t>
            </a:r>
            <a:r>
              <a:rPr lang="en-US" smtClean="0"/>
              <a:t>complete </a:t>
            </a:r>
            <a:r>
              <a:rPr lang="en-US" dirty="0"/>
              <a:t>the evaluation sheet you received with your handouts</a:t>
            </a:r>
            <a:r>
              <a:rPr lang="en-US" dirty="0">
                <a:latin typeface="Arial" charset="0"/>
              </a:rPr>
              <a:t>.</a:t>
            </a:r>
          </a:p>
          <a:p>
            <a:pPr eaLnBrk="1" hangingPunct="1">
              <a:lnSpc>
                <a:spcPct val="90000"/>
              </a:lnSpc>
            </a:pPr>
            <a:r>
              <a:rPr lang="en-US" dirty="0">
                <a:latin typeface="Arial" charset="0"/>
              </a:rPr>
              <a:t>I thank you for your interest and attention! </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24</a:t>
            </a:fld>
            <a:endParaRPr lang="en-US" dirty="0">
              <a:solidFill>
                <a:srgbClr val="618DD1"/>
              </a:solidFill>
            </a:endParaRPr>
          </a:p>
        </p:txBody>
      </p:sp>
    </p:spTree>
    <p:extLst>
      <p:ext uri="{BB962C8B-B14F-4D97-AF65-F5344CB8AC3E}">
        <p14:creationId xmlns:p14="http://schemas.microsoft.com/office/powerpoint/2010/main" val="2563437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altLang="en-US" dirty="0"/>
              <a:t>Introduction (cont.)</a:t>
            </a:r>
          </a:p>
        </p:txBody>
      </p:sp>
      <p:sp>
        <p:nvSpPr>
          <p:cNvPr id="6148" name="Rectangle 3"/>
          <p:cNvSpPr>
            <a:spLocks noGrp="1" noChangeArrowheads="1"/>
          </p:cNvSpPr>
          <p:nvPr>
            <p:ph idx="1"/>
          </p:nvPr>
        </p:nvSpPr>
        <p:spPr/>
        <p:txBody>
          <a:bodyPr/>
          <a:lstStyle/>
          <a:p>
            <a:pPr eaLnBrk="1" hangingPunct="1">
              <a:buFontTx/>
              <a:buNone/>
            </a:pPr>
            <a:r>
              <a:rPr lang="en-US" altLang="en-US" dirty="0"/>
              <a:t>This presentation provides an overview of the elements of workforce planning to help you understand what workforce planning is, its importance in maintaining the company’s business plan, and its role in ensuring that resources are used effectively and efficiently in meeting the company’s goals and objectives.</a:t>
            </a:r>
          </a:p>
          <a:p>
            <a:pPr eaLnBrk="1" hangingPunct="1">
              <a:buFontTx/>
              <a:buNone/>
            </a:pPr>
            <a:r>
              <a:rPr lang="en-US" altLang="en-US" dirty="0"/>
              <a:t> 	</a:t>
            </a:r>
          </a:p>
        </p:txBody>
      </p:sp>
      <p:sp>
        <p:nvSpPr>
          <p:cNvPr id="6146"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3197F11E-9393-F84C-B905-6D9A78B67D0F}" type="slidenum">
              <a:rPr lang="en-US" altLang="en-US">
                <a:solidFill>
                  <a:srgbClr val="618DD1"/>
                </a:solidFill>
              </a:rPr>
              <a:pPr>
                <a:spcBef>
                  <a:spcPct val="0"/>
                </a:spcBef>
                <a:buFontTx/>
                <a:buNone/>
              </a:pPr>
              <a:t>3</a:t>
            </a:fld>
            <a:endParaRPr lang="en-US" altLang="en-US" dirty="0">
              <a:solidFill>
                <a:srgbClr val="618DD1"/>
              </a:solidFill>
            </a:endParaRPr>
          </a:p>
        </p:txBody>
      </p:sp>
    </p:spTree>
    <p:extLst>
      <p:ext uri="{BB962C8B-B14F-4D97-AF65-F5344CB8AC3E}">
        <p14:creationId xmlns:p14="http://schemas.microsoft.com/office/powerpoint/2010/main" val="95423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altLang="en-US" dirty="0"/>
              <a:t>Agenda</a:t>
            </a:r>
          </a:p>
        </p:txBody>
      </p:sp>
      <p:sp>
        <p:nvSpPr>
          <p:cNvPr id="7172" name="Rectangle 3"/>
          <p:cNvSpPr>
            <a:spLocks noGrp="1" noChangeArrowheads="1"/>
          </p:cNvSpPr>
          <p:nvPr>
            <p:ph idx="1"/>
          </p:nvPr>
        </p:nvSpPr>
        <p:spPr/>
        <p:txBody>
          <a:bodyPr/>
          <a:lstStyle/>
          <a:p>
            <a:pPr marL="342900" indent="-342900" eaLnBrk="1" hangingPunct="1">
              <a:buFont typeface="+mj-lt"/>
              <a:buAutoNum type="arabicPeriod"/>
            </a:pPr>
            <a:r>
              <a:rPr lang="en-US" altLang="en-US" dirty="0"/>
              <a:t>What is workforce planning?</a:t>
            </a:r>
          </a:p>
          <a:p>
            <a:pPr marL="342900" indent="-342900" eaLnBrk="1" hangingPunct="1">
              <a:buFont typeface="+mj-lt"/>
              <a:buAutoNum type="arabicPeriod"/>
            </a:pPr>
            <a:r>
              <a:rPr lang="en-US" altLang="en-US" dirty="0"/>
              <a:t>Why workforce planning is important</a:t>
            </a:r>
          </a:p>
          <a:p>
            <a:pPr marL="342900" indent="-342900" eaLnBrk="1" hangingPunct="1">
              <a:buFont typeface="+mj-lt"/>
              <a:buAutoNum type="arabicPeriod"/>
            </a:pPr>
            <a:r>
              <a:rPr lang="en-US" altLang="en-US" dirty="0"/>
              <a:t>Steps involved in workforce planning</a:t>
            </a:r>
          </a:p>
          <a:p>
            <a:pPr marL="342900" indent="-342900" eaLnBrk="1" hangingPunct="1">
              <a:buFont typeface="+mj-lt"/>
              <a:buAutoNum type="arabicPeriod"/>
            </a:pPr>
            <a:r>
              <a:rPr lang="en-US" altLang="en-US" dirty="0"/>
              <a:t>Implementation and refinement</a:t>
            </a:r>
          </a:p>
          <a:p>
            <a:pPr eaLnBrk="1" hangingPunct="1">
              <a:buFontTx/>
              <a:buNone/>
            </a:pPr>
            <a:endParaRPr lang="en-US" altLang="en-US" sz="1600" dirty="0"/>
          </a:p>
        </p:txBody>
      </p:sp>
      <p:sp>
        <p:nvSpPr>
          <p:cNvPr id="7170"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1599CED9-1EBA-5948-BC0C-7C6C0B16401D}" type="slidenum">
              <a:rPr lang="en-US" altLang="en-US">
                <a:solidFill>
                  <a:srgbClr val="618DD1"/>
                </a:solidFill>
              </a:rPr>
              <a:pPr>
                <a:spcBef>
                  <a:spcPct val="0"/>
                </a:spcBef>
                <a:buFontTx/>
                <a:buNone/>
              </a:pPr>
              <a:t>4</a:t>
            </a:fld>
            <a:endParaRPr lang="en-US" altLang="en-US" dirty="0">
              <a:solidFill>
                <a:srgbClr val="618DD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altLang="en-US" b="1" dirty="0"/>
              <a:t>What Is Workforce Planning?</a:t>
            </a:r>
          </a:p>
        </p:txBody>
      </p:sp>
      <p:sp>
        <p:nvSpPr>
          <p:cNvPr id="8196" name="Rectangle 3"/>
          <p:cNvSpPr>
            <a:spLocks noGrp="1" noChangeArrowheads="1"/>
          </p:cNvSpPr>
          <p:nvPr>
            <p:ph idx="1"/>
          </p:nvPr>
        </p:nvSpPr>
        <p:spPr/>
        <p:txBody>
          <a:bodyPr/>
          <a:lstStyle/>
          <a:p>
            <a:pPr eaLnBrk="1" hangingPunct="1">
              <a:buFontTx/>
              <a:buNone/>
            </a:pPr>
            <a:r>
              <a:rPr lang="en-US" altLang="en-US" dirty="0"/>
              <a:t>Workforce planning is:</a:t>
            </a:r>
          </a:p>
          <a:p>
            <a:pPr marL="285750" indent="-285750" eaLnBrk="1" hangingPunct="1">
              <a:buFont typeface="Arial" charset="0"/>
              <a:buChar char="•"/>
            </a:pPr>
            <a:r>
              <a:rPr lang="en-US" altLang="en-US" dirty="0"/>
              <a:t>A tool to establish staffing levels and support company budgets that enable the company to meet its business objectives.</a:t>
            </a:r>
          </a:p>
          <a:p>
            <a:pPr marL="285750" indent="-285750" eaLnBrk="1" hangingPunct="1">
              <a:buFont typeface="Arial" charset="0"/>
              <a:buChar char="•"/>
            </a:pPr>
            <a:r>
              <a:rPr lang="en-US" altLang="en-US" dirty="0"/>
              <a:t>A systematic process for identifying required human capital resources and developing strategies necessary to meet these requirements.</a:t>
            </a:r>
          </a:p>
        </p:txBody>
      </p:sp>
      <p:sp>
        <p:nvSpPr>
          <p:cNvPr id="8194"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B2644E52-B13B-B74F-8DC9-06766187057C}" type="slidenum">
              <a:rPr lang="en-US" altLang="en-US">
                <a:solidFill>
                  <a:srgbClr val="618DD1"/>
                </a:solidFill>
              </a:rPr>
              <a:pPr>
                <a:spcBef>
                  <a:spcPct val="0"/>
                </a:spcBef>
                <a:buFontTx/>
                <a:buNone/>
              </a:pPr>
              <a:t>5</a:t>
            </a:fld>
            <a:endParaRPr lang="en-US" altLang="en-US" dirty="0">
              <a:solidFill>
                <a:srgbClr val="618DD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dirty="0"/>
              <a:t>What Is Workforce Planning? (cont.)</a:t>
            </a:r>
          </a:p>
        </p:txBody>
      </p:sp>
      <p:sp>
        <p:nvSpPr>
          <p:cNvPr id="9220" name="Rectangle 3"/>
          <p:cNvSpPr>
            <a:spLocks noGrp="1" noChangeArrowheads="1"/>
          </p:cNvSpPr>
          <p:nvPr>
            <p:ph idx="1"/>
          </p:nvPr>
        </p:nvSpPr>
        <p:spPr/>
        <p:txBody>
          <a:bodyPr/>
          <a:lstStyle/>
          <a:p>
            <a:pPr eaLnBrk="1" hangingPunct="1">
              <a:buFontTx/>
              <a:buNone/>
            </a:pPr>
            <a:r>
              <a:rPr lang="en-US" altLang="en-US" dirty="0"/>
              <a:t>Workforce planning:</a:t>
            </a:r>
          </a:p>
          <a:p>
            <a:pPr marL="285750" indent="-285750" eaLnBrk="1" hangingPunct="1">
              <a:buFont typeface="Arial" charset="0"/>
              <a:buChar char="•"/>
            </a:pPr>
            <a:r>
              <a:rPr lang="en-US" altLang="en-US" dirty="0"/>
              <a:t>Provides the required numbers and requisite skills of employees when and where they will be required and the strategies by which the requisite skills will be met through recruitment, retention and other means.</a:t>
            </a:r>
          </a:p>
          <a:p>
            <a:pPr marL="285750" indent="-285750" eaLnBrk="1" hangingPunct="1">
              <a:buFont typeface="Arial" charset="0"/>
              <a:buChar char="•"/>
            </a:pPr>
            <a:r>
              <a:rPr lang="en-US" altLang="en-US" dirty="0"/>
              <a:t>Serves as a baseline in succession planning.</a:t>
            </a:r>
          </a:p>
          <a:p>
            <a:pPr eaLnBrk="1" hangingPunct="1"/>
            <a:endParaRPr lang="en-US" altLang="en-US" sz="1600" dirty="0"/>
          </a:p>
        </p:txBody>
      </p:sp>
      <p:sp>
        <p:nvSpPr>
          <p:cNvPr id="9218"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6B04E288-9246-DD4F-A68A-BEC12C4D3028}" type="slidenum">
              <a:rPr lang="en-US" altLang="en-US">
                <a:solidFill>
                  <a:srgbClr val="618DD1"/>
                </a:solidFill>
              </a:rPr>
              <a:pPr>
                <a:spcBef>
                  <a:spcPct val="0"/>
                </a:spcBef>
                <a:buFontTx/>
                <a:buNone/>
              </a:pPr>
              <a:t>6</a:t>
            </a:fld>
            <a:endParaRPr lang="en-US" altLang="en-US" dirty="0">
              <a:solidFill>
                <a:srgbClr val="618DD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7</a:t>
            </a:fld>
            <a:endParaRPr lang="en-US" dirty="0">
              <a:solidFill>
                <a:srgbClr val="618DD1"/>
              </a:solidFill>
            </a:endParaRPr>
          </a:p>
        </p:txBody>
      </p:sp>
    </p:spTree>
    <p:extLst>
      <p:ext uri="{BB962C8B-B14F-4D97-AF65-F5344CB8AC3E}">
        <p14:creationId xmlns:p14="http://schemas.microsoft.com/office/powerpoint/2010/main" val="4115519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ltLang="en-US" dirty="0"/>
              <a:t>Why Workforce Planning Is Important</a:t>
            </a:r>
          </a:p>
        </p:txBody>
      </p:sp>
      <p:sp>
        <p:nvSpPr>
          <p:cNvPr id="10244" name="Rectangle 3"/>
          <p:cNvSpPr>
            <a:spLocks noGrp="1" noChangeArrowheads="1"/>
          </p:cNvSpPr>
          <p:nvPr>
            <p:ph idx="1"/>
          </p:nvPr>
        </p:nvSpPr>
        <p:spPr/>
        <p:txBody>
          <a:bodyPr/>
          <a:lstStyle/>
          <a:p>
            <a:pPr eaLnBrk="1" hangingPunct="1">
              <a:buFontTx/>
              <a:buNone/>
            </a:pPr>
            <a:r>
              <a:rPr lang="en-US" altLang="en-US" dirty="0"/>
              <a:t>A company is dynamic, not static. Workforce changes occur constantly, and workforce planning serves to mitigate these changes:</a:t>
            </a:r>
          </a:p>
          <a:p>
            <a:pPr marL="285750" indent="-285750" eaLnBrk="1" hangingPunct="1">
              <a:buFont typeface="Arial" charset="0"/>
              <a:buChar char="•"/>
            </a:pPr>
            <a:r>
              <a:rPr lang="en-US" altLang="en-US" dirty="0"/>
              <a:t>Changes in age, skills and diversity</a:t>
            </a:r>
            <a:r>
              <a:rPr lang="en-US" altLang="en-US" dirty="0">
                <a:latin typeface="Arial" panose="020B0604020202020204" pitchFamily="34" charset="0"/>
                <a:cs typeface="Arial" panose="020B0604020202020204" pitchFamily="34" charset="0"/>
              </a:rPr>
              <a:t>.</a:t>
            </a:r>
          </a:p>
          <a:p>
            <a:pPr marL="285750" indent="-285750" eaLnBrk="1" hangingPunct="1">
              <a:buFont typeface="Arial" charset="0"/>
              <a:buChar char="•"/>
            </a:pPr>
            <a:r>
              <a:rPr lang="en-US" altLang="en-US" dirty="0">
                <a:latin typeface="Arial" panose="020B0604020202020204" pitchFamily="34" charset="0"/>
                <a:cs typeface="Arial" panose="020B0604020202020204" pitchFamily="34" charset="0"/>
              </a:rPr>
              <a:t>Workforce a</a:t>
            </a:r>
            <a:r>
              <a:rPr lang="en-US" altLang="en-US" dirty="0"/>
              <a:t>dditions and departures.</a:t>
            </a:r>
          </a:p>
          <a:p>
            <a:pPr marL="285750" indent="-285750" eaLnBrk="1" hangingPunct="1">
              <a:buFont typeface="Arial" charset="0"/>
              <a:buChar char="•"/>
            </a:pPr>
            <a:r>
              <a:rPr lang="en-US" altLang="en-US" dirty="0"/>
              <a:t>Shifts to, scarcity of and competition for higher-skilled “knowledge workers.”</a:t>
            </a:r>
          </a:p>
          <a:p>
            <a:pPr marL="285750" indent="-285750" eaLnBrk="1" hangingPunct="1">
              <a:buFont typeface="Arial" charset="0"/>
              <a:buChar char="•"/>
            </a:pPr>
            <a:r>
              <a:rPr lang="en-US" altLang="en-US" dirty="0"/>
              <a:t>Changes in workforce values and expectations.</a:t>
            </a:r>
          </a:p>
          <a:p>
            <a:pPr marL="285750" indent="-285750" eaLnBrk="1" hangingPunct="1">
              <a:buFont typeface="Arial" charset="0"/>
              <a:buChar char="•"/>
            </a:pPr>
            <a:r>
              <a:rPr lang="en-US" altLang="en-US" dirty="0"/>
              <a:t>Impact of external competitive forces.</a:t>
            </a:r>
          </a:p>
        </p:txBody>
      </p:sp>
      <p:sp>
        <p:nvSpPr>
          <p:cNvPr id="10242"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EE048C52-453F-E047-ADE4-F75EDD588B6F}" type="slidenum">
              <a:rPr lang="en-US" altLang="en-US">
                <a:solidFill>
                  <a:srgbClr val="618DD1"/>
                </a:solidFill>
              </a:rPr>
              <a:pPr>
                <a:spcBef>
                  <a:spcPct val="0"/>
                </a:spcBef>
                <a:buFontTx/>
                <a:buNone/>
              </a:pPr>
              <a:t>8</a:t>
            </a:fld>
            <a:endParaRPr lang="en-US" altLang="en-US" dirty="0">
              <a:solidFill>
                <a:srgbClr val="618DD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ltLang="en-US" dirty="0"/>
              <a:t>Why Workforce Planning Is Important (cont.)</a:t>
            </a:r>
          </a:p>
        </p:txBody>
      </p:sp>
      <p:sp>
        <p:nvSpPr>
          <p:cNvPr id="10244" name="Rectangle 3"/>
          <p:cNvSpPr>
            <a:spLocks noGrp="1" noChangeArrowheads="1"/>
          </p:cNvSpPr>
          <p:nvPr>
            <p:ph idx="1"/>
          </p:nvPr>
        </p:nvSpPr>
        <p:spPr/>
        <p:txBody>
          <a:bodyPr/>
          <a:lstStyle/>
          <a:p>
            <a:pPr eaLnBrk="1" hangingPunct="1">
              <a:buFontTx/>
              <a:buNone/>
            </a:pPr>
            <a:r>
              <a:rPr lang="en-US" altLang="en-US" dirty="0"/>
              <a:t>Companies that are not preparing a workforce plan to achieve their business objectives may also fail in attracting, developing and retaining employees with the requisite skills and the ability to harness new innovation and efficiencies.</a:t>
            </a:r>
          </a:p>
        </p:txBody>
      </p:sp>
      <p:sp>
        <p:nvSpPr>
          <p:cNvPr id="10242"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EE048C52-453F-E047-ADE4-F75EDD588B6F}" type="slidenum">
              <a:rPr lang="en-US" altLang="en-US">
                <a:solidFill>
                  <a:srgbClr val="618DD1"/>
                </a:solidFill>
              </a:rPr>
              <a:pPr>
                <a:spcBef>
                  <a:spcPct val="0"/>
                </a:spcBef>
                <a:buFontTx/>
                <a:buNone/>
              </a:pPr>
              <a:t>9</a:t>
            </a:fld>
            <a:endParaRPr lang="en-US" altLang="en-US" dirty="0">
              <a:solidFill>
                <a:srgbClr val="618DD1"/>
              </a:solidFill>
            </a:endParaRPr>
          </a:p>
        </p:txBody>
      </p:sp>
    </p:spTree>
    <p:extLst>
      <p:ext uri="{BB962C8B-B14F-4D97-AF65-F5344CB8AC3E}">
        <p14:creationId xmlns:p14="http://schemas.microsoft.com/office/powerpoint/2010/main" val="1284306943"/>
      </p:ext>
    </p:extLst>
  </p:cSld>
  <p:clrMapOvr>
    <a:masterClrMapping/>
  </p:clrMapOvr>
</p:sld>
</file>

<file path=ppt/theme/theme1.xml><?xml version="1.0" encoding="utf-8"?>
<a:theme xmlns:a="http://schemas.openxmlformats.org/drawingml/2006/main" name="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4EE7CCD2-691F-A54C-840B-A7BE8B6569AB}" vid="{14A3E99E-857A-934E-8DDA-C1DE835356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CriticalEvaluationTemplate</Template>
  <TotalTime>342</TotalTime>
  <Words>1161</Words>
  <Application>Microsoft Office PowerPoint</Application>
  <PresentationFormat>On-screen Show (4:3)</PresentationFormat>
  <Paragraphs>132</Paragraphs>
  <Slides>24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ＭＳ Ｐゴシック</vt:lpstr>
      <vt:lpstr>Arial</vt:lpstr>
      <vt:lpstr>Calibri</vt:lpstr>
      <vt:lpstr>Courier New</vt:lpstr>
      <vt:lpstr>Knowledge Center Design</vt:lpstr>
      <vt:lpstr>Workplace Planning</vt:lpstr>
      <vt:lpstr>Introduction</vt:lpstr>
      <vt:lpstr>Introduction (cont.)</vt:lpstr>
      <vt:lpstr>Agenda</vt:lpstr>
      <vt:lpstr>What Is Workforce Planning?</vt:lpstr>
      <vt:lpstr>What Is Workforce Planning? (cont.)</vt:lpstr>
      <vt:lpstr>Questions? Comments?</vt:lpstr>
      <vt:lpstr>Why Workforce Planning Is Important</vt:lpstr>
      <vt:lpstr>Why Workforce Planning Is Important (cont.)</vt:lpstr>
      <vt:lpstr>Why Workforce Planning Is Important (cont.)</vt:lpstr>
      <vt:lpstr>Questions? Comments?</vt:lpstr>
      <vt:lpstr>Steps Involved in Workforce Planning</vt:lpstr>
      <vt:lpstr>Steps Involved in Workforce Planning (cont.)</vt:lpstr>
      <vt:lpstr>Steps Involved in Workforce Planning (cont.)</vt:lpstr>
      <vt:lpstr>Steps Involved in Workforce Planning (cont.)</vt:lpstr>
      <vt:lpstr>Steps Involved in Workforce Planning (cont.)</vt:lpstr>
      <vt:lpstr>Steps Involved in Workforce Planning (cont.)</vt:lpstr>
      <vt:lpstr>Questions? Comments?</vt:lpstr>
      <vt:lpstr>Implementation &amp; Refinement</vt:lpstr>
      <vt:lpstr>Implementation &amp; Refinement (cont.)</vt:lpstr>
      <vt:lpstr>Questions? Comments?</vt:lpstr>
      <vt:lpstr>Summary</vt:lpstr>
      <vt:lpstr>Summary (cont.)</vt:lpstr>
      <vt:lpstr>Training Evaluation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Lacy</dc:creator>
  <cp:lastModifiedBy>Ganiyu, Mariam</cp:lastModifiedBy>
  <cp:revision>85</cp:revision>
  <dcterms:created xsi:type="dcterms:W3CDTF">2016-09-06T14:15:47Z</dcterms:created>
  <dcterms:modified xsi:type="dcterms:W3CDTF">2017-03-23T17:13:49Z</dcterms:modified>
</cp:coreProperties>
</file>