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59" r:id="rId3"/>
    <p:sldId id="260" r:id="rId4"/>
    <p:sldId id="300" r:id="rId5"/>
    <p:sldId id="261" r:id="rId6"/>
    <p:sldId id="262" r:id="rId7"/>
    <p:sldId id="263" r:id="rId8"/>
    <p:sldId id="264" r:id="rId9"/>
    <p:sldId id="265" r:id="rId10"/>
    <p:sldId id="266" r:id="rId11"/>
    <p:sldId id="267" r:id="rId12"/>
    <p:sldId id="268" r:id="rId13"/>
    <p:sldId id="269" r:id="rId14"/>
    <p:sldId id="270" r:id="rId15"/>
    <p:sldId id="271" r:id="rId16"/>
    <p:sldId id="298" r:id="rId17"/>
    <p:sldId id="273" r:id="rId18"/>
    <p:sldId id="274" r:id="rId19"/>
    <p:sldId id="275" r:id="rId20"/>
    <p:sldId id="276" r:id="rId21"/>
    <p:sldId id="277" r:id="rId22"/>
    <p:sldId id="278" r:id="rId23"/>
    <p:sldId id="279" r:id="rId24"/>
    <p:sldId id="280" r:id="rId25"/>
    <p:sldId id="281" r:id="rId26"/>
    <p:sldId id="296" r:id="rId27"/>
    <p:sldId id="283" r:id="rId28"/>
    <p:sldId id="301" r:id="rId29"/>
    <p:sldId id="284" r:id="rId30"/>
    <p:sldId id="285" r:id="rId31"/>
    <p:sldId id="286" r:id="rId32"/>
    <p:sldId id="287" r:id="rId33"/>
    <p:sldId id="288" r:id="rId34"/>
    <p:sldId id="289" r:id="rId35"/>
    <p:sldId id="290" r:id="rId36"/>
    <p:sldId id="291" r:id="rId37"/>
    <p:sldId id="292" r:id="rId38"/>
    <p:sldId id="293"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lly Alexander" initials="HA" lastIdx="3" clrIdx="0">
    <p:extLst>
      <p:ext uri="{19B8F6BF-5375-455C-9EA6-DF929625EA0E}">
        <p15:presenceInfo xmlns:p15="http://schemas.microsoft.com/office/powerpoint/2012/main" userId="Holly Alexand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8888"/>
    <a:srgbClr val="EFEDED"/>
    <a:srgbClr val="005695"/>
    <a:srgbClr val="1976D2"/>
    <a:srgbClr val="A6A6A6"/>
    <a:srgbClr val="494949"/>
    <a:srgbClr val="898989"/>
    <a:srgbClr val="595959"/>
    <a:srgbClr val="0088F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30" autoAdjust="0"/>
    <p:restoredTop sz="93091" autoAdjust="0"/>
  </p:normalViewPr>
  <p:slideViewPr>
    <p:cSldViewPr snapToGrid="0" snapToObjects="1">
      <p:cViewPr varScale="1">
        <p:scale>
          <a:sx n="87" d="100"/>
          <a:sy n="87" d="100"/>
        </p:scale>
        <p:origin x="148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D263-4B5C-A3EA-6F9F03B0E5B1}"/>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D263-4B5C-A3EA-6F9F03B0E5B1}"/>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D263-4B5C-A3EA-6F9F03B0E5B1}"/>
            </c:ext>
          </c:extLst>
        </c:ser>
        <c:dLbls>
          <c:showLegendKey val="0"/>
          <c:showVal val="0"/>
          <c:showCatName val="0"/>
          <c:showSerName val="0"/>
          <c:showPercent val="0"/>
          <c:showBubbleSize val="0"/>
        </c:dLbls>
        <c:gapWidth val="219"/>
        <c:overlap val="-27"/>
        <c:axId val="114374800"/>
        <c:axId val="114373624"/>
      </c:barChart>
      <c:catAx>
        <c:axId val="114374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114373624"/>
        <c:crosses val="autoZero"/>
        <c:auto val="1"/>
        <c:lblAlgn val="ctr"/>
        <c:lblOffset val="100"/>
        <c:noMultiLvlLbl val="0"/>
      </c:catAx>
      <c:valAx>
        <c:axId val="114373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4374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B2B-43C2-9B6A-152667FEDC0E}"/>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B2B-43C2-9B6A-152667FEDC0E}"/>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B2B-43C2-9B6A-152667FEDC0E}"/>
            </c:ext>
          </c:extLst>
        </c:ser>
        <c:dLbls>
          <c:showLegendKey val="0"/>
          <c:showVal val="0"/>
          <c:showCatName val="0"/>
          <c:showSerName val="0"/>
          <c:showPercent val="0"/>
          <c:showBubbleSize val="0"/>
        </c:dLbls>
        <c:gapWidth val="112"/>
        <c:axId val="114376368"/>
        <c:axId val="114376760"/>
      </c:barChart>
      <c:catAx>
        <c:axId val="1143763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114376760"/>
        <c:crosses val="autoZero"/>
        <c:auto val="1"/>
        <c:lblAlgn val="ctr"/>
        <c:lblOffset val="100"/>
        <c:noMultiLvlLbl val="0"/>
      </c:catAx>
      <c:valAx>
        <c:axId val="1143767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4376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Pie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898-4DA8-8EEB-746F1BC3689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898-4DA8-8EEB-746F1BC3689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898-4DA8-8EEB-746F1BC3689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898-4DA8-8EEB-746F1BC3689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888888"/>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5898-4DA8-8EEB-746F1BC36899}"/>
            </c:ext>
          </c:extLst>
        </c:ser>
        <c:dLbls>
          <c:dLblPos val="out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Donut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C71-430F-9443-FC388C7FB42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C71-430F-9443-FC388C7FB42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C71-430F-9443-FC388C7FB42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C71-430F-9443-FC388C7FB42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8C71-430F-9443-FC388C7FB421}"/>
            </c:ext>
          </c:extLst>
        </c:ser>
        <c:dLbls>
          <c:showLegendKey val="0"/>
          <c:showVal val="0"/>
          <c:showCatName val="0"/>
          <c:showSerName val="0"/>
          <c:showPercent val="1"/>
          <c:showBubbleSize val="0"/>
          <c:showLeaderLines val="0"/>
        </c:dLbls>
        <c:firstSliceAng val="0"/>
        <c:holeSize val="4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ED8B6E-457D-4A35-981C-97EC332BDE9B}" type="datetimeFigureOut">
              <a:rPr lang="en-US" smtClean="0"/>
              <a:t>2/9/2018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E6A81D-D59B-448E-83ED-E3D1BFD99D13}" type="slidenum">
              <a:rPr lang="en-US" smtClean="0"/>
              <a:t>‹#›</a:t>
            </a:fld>
            <a:endParaRPr lang="en-US" dirty="0"/>
          </a:p>
        </p:txBody>
      </p:sp>
    </p:spTree>
    <p:extLst>
      <p:ext uri="{BB962C8B-B14F-4D97-AF65-F5344CB8AC3E}">
        <p14:creationId xmlns:p14="http://schemas.microsoft.com/office/powerpoint/2010/main" val="1249155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Note to presenter: </a:t>
            </a:r>
            <a:r>
              <a:rPr lang="en-US" altLang="en-US" dirty="0"/>
              <a:t>This is a sample presentation intended for delivery to supervisors and other individuals who manage employees. It is designed to be presented by an individual who is knowledgeable in both employee relations and managing workplace violence. This is a sample presentation that must be customized to include and match the employer’s own policies and practices. </a:t>
            </a:r>
          </a:p>
          <a:p>
            <a:endParaRPr lang="en-US" dirty="0"/>
          </a:p>
        </p:txBody>
      </p:sp>
      <p:sp>
        <p:nvSpPr>
          <p:cNvPr id="4" name="Slide Number Placeholder 3"/>
          <p:cNvSpPr>
            <a:spLocks noGrp="1"/>
          </p:cNvSpPr>
          <p:nvPr>
            <p:ph type="sldNum" sz="quarter" idx="10"/>
          </p:nvPr>
        </p:nvSpPr>
        <p:spPr/>
        <p:txBody>
          <a:bodyPr/>
          <a:lstStyle/>
          <a:p>
            <a:fld id="{5DE6A81D-D59B-448E-83ED-E3D1BFD99D13}" type="slidenum">
              <a:rPr lang="en-US" smtClean="0"/>
              <a:t>2</a:t>
            </a:fld>
            <a:endParaRPr lang="en-US" dirty="0"/>
          </a:p>
        </p:txBody>
      </p:sp>
    </p:spTree>
    <p:extLst>
      <p:ext uri="{BB962C8B-B14F-4D97-AF65-F5344CB8AC3E}">
        <p14:creationId xmlns:p14="http://schemas.microsoft.com/office/powerpoint/2010/main" val="3135498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Make</a:t>
            </a:r>
            <a:r>
              <a:rPr lang="en-US" baseline="0" dirty="0"/>
              <a:t> adjustments to these slides to be consistent with your company policies or procedures.</a:t>
            </a:r>
            <a:endParaRPr lang="en-US" dirty="0"/>
          </a:p>
        </p:txBody>
      </p:sp>
      <p:sp>
        <p:nvSpPr>
          <p:cNvPr id="4" name="Slide Number Placeholder 3"/>
          <p:cNvSpPr>
            <a:spLocks noGrp="1"/>
          </p:cNvSpPr>
          <p:nvPr>
            <p:ph type="sldNum" sz="quarter" idx="10"/>
          </p:nvPr>
        </p:nvSpPr>
        <p:spPr/>
        <p:txBody>
          <a:bodyPr/>
          <a:lstStyle/>
          <a:p>
            <a:fld id="{5DE6A81D-D59B-448E-83ED-E3D1BFD99D13}" type="slidenum">
              <a:rPr lang="en-US" smtClean="0"/>
              <a:t>30</a:t>
            </a:fld>
            <a:endParaRPr lang="en-US" dirty="0"/>
          </a:p>
        </p:txBody>
      </p:sp>
    </p:spTree>
    <p:extLst>
      <p:ext uri="{BB962C8B-B14F-4D97-AF65-F5344CB8AC3E}">
        <p14:creationId xmlns:p14="http://schemas.microsoft.com/office/powerpoint/2010/main" val="3245625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any plans for drills in the near future.</a:t>
            </a:r>
          </a:p>
        </p:txBody>
      </p:sp>
      <p:sp>
        <p:nvSpPr>
          <p:cNvPr id="4" name="Slide Number Placeholder 3"/>
          <p:cNvSpPr>
            <a:spLocks noGrp="1"/>
          </p:cNvSpPr>
          <p:nvPr>
            <p:ph type="sldNum" sz="quarter" idx="10"/>
          </p:nvPr>
        </p:nvSpPr>
        <p:spPr/>
        <p:txBody>
          <a:bodyPr/>
          <a:lstStyle/>
          <a:p>
            <a:fld id="{5DE6A81D-D59B-448E-83ED-E3D1BFD99D13}" type="slidenum">
              <a:rPr lang="en-US" smtClean="0"/>
              <a:t>31</a:t>
            </a:fld>
            <a:endParaRPr lang="en-US" dirty="0"/>
          </a:p>
        </p:txBody>
      </p:sp>
    </p:spTree>
    <p:extLst>
      <p:ext uri="{BB962C8B-B14F-4D97-AF65-F5344CB8AC3E}">
        <p14:creationId xmlns:p14="http://schemas.microsoft.com/office/powerpoint/2010/main" val="918361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pPr>
            <a:r>
              <a:rPr lang="en-US" altLang="en-US" b="0" dirty="0"/>
              <a:t>Has anyone here dealt with a workplace violence incident that you’d like to share with the group? </a:t>
            </a:r>
          </a:p>
          <a:p>
            <a:endParaRPr lang="en-US" dirty="0"/>
          </a:p>
        </p:txBody>
      </p:sp>
      <p:sp>
        <p:nvSpPr>
          <p:cNvPr id="4" name="Slide Number Placeholder 3"/>
          <p:cNvSpPr>
            <a:spLocks noGrp="1"/>
          </p:cNvSpPr>
          <p:nvPr>
            <p:ph type="sldNum" sz="quarter" idx="10"/>
          </p:nvPr>
        </p:nvSpPr>
        <p:spPr/>
        <p:txBody>
          <a:bodyPr/>
          <a:lstStyle/>
          <a:p>
            <a:fld id="{5DE6A81D-D59B-448E-83ED-E3D1BFD99D13}" type="slidenum">
              <a:rPr lang="en-US" smtClean="0"/>
              <a:t>9</a:t>
            </a:fld>
            <a:endParaRPr lang="en-US" dirty="0"/>
          </a:p>
        </p:txBody>
      </p:sp>
    </p:spTree>
    <p:extLst>
      <p:ext uri="{BB962C8B-B14F-4D97-AF65-F5344CB8AC3E}">
        <p14:creationId xmlns:p14="http://schemas.microsoft.com/office/powerpoint/2010/main" val="2112590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pPr>
            <a:r>
              <a:rPr lang="en-US" altLang="en-US" dirty="0"/>
              <a:t>Using the situations that we discussed earlier, were any of these warning signs present? Did you recognize them? Did you act on them?</a:t>
            </a:r>
          </a:p>
          <a:p>
            <a:pPr eaLnBrk="1" hangingPunct="1">
              <a:spcBef>
                <a:spcPct val="0"/>
              </a:spcBef>
              <a:buFontTx/>
              <a:buNone/>
            </a:pPr>
            <a:r>
              <a:rPr lang="en-US" altLang="en-US" dirty="0"/>
              <a:t>Or has</a:t>
            </a:r>
            <a:r>
              <a:rPr lang="en-US" altLang="en-US" baseline="0" dirty="0"/>
              <a:t> anyone dealt with a violent situation outside of work in which you recognize some of these warning signs?</a:t>
            </a:r>
            <a:endParaRPr lang="en-US" altLang="en-US" dirty="0"/>
          </a:p>
          <a:p>
            <a:endParaRPr lang="en-US" dirty="0"/>
          </a:p>
        </p:txBody>
      </p:sp>
      <p:sp>
        <p:nvSpPr>
          <p:cNvPr id="4" name="Slide Number Placeholder 3"/>
          <p:cNvSpPr>
            <a:spLocks noGrp="1"/>
          </p:cNvSpPr>
          <p:nvPr>
            <p:ph type="sldNum" sz="quarter" idx="10"/>
          </p:nvPr>
        </p:nvSpPr>
        <p:spPr/>
        <p:txBody>
          <a:bodyPr/>
          <a:lstStyle/>
          <a:p>
            <a:fld id="{5DE6A81D-D59B-448E-83ED-E3D1BFD99D13}" type="slidenum">
              <a:rPr lang="en-US" smtClean="0"/>
              <a:t>15</a:t>
            </a:fld>
            <a:endParaRPr lang="en-US" dirty="0"/>
          </a:p>
        </p:txBody>
      </p:sp>
    </p:spTree>
    <p:extLst>
      <p:ext uri="{BB962C8B-B14F-4D97-AF65-F5344CB8AC3E}">
        <p14:creationId xmlns:p14="http://schemas.microsoft.com/office/powerpoint/2010/main" val="2119009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pPr>
            <a:r>
              <a:rPr lang="en-US" altLang="en-US" dirty="0"/>
              <a:t>Has anyone used the techniques that we’ve just discussed? If so, how? What was the outcome?</a:t>
            </a:r>
          </a:p>
          <a:p>
            <a:endParaRPr lang="en-US" dirty="0"/>
          </a:p>
        </p:txBody>
      </p:sp>
      <p:sp>
        <p:nvSpPr>
          <p:cNvPr id="4" name="Slide Number Placeholder 3"/>
          <p:cNvSpPr>
            <a:spLocks noGrp="1"/>
          </p:cNvSpPr>
          <p:nvPr>
            <p:ph type="sldNum" sz="quarter" idx="10"/>
          </p:nvPr>
        </p:nvSpPr>
        <p:spPr/>
        <p:txBody>
          <a:bodyPr/>
          <a:lstStyle/>
          <a:p>
            <a:fld id="{5DE6A81D-D59B-448E-83ED-E3D1BFD99D13}" type="slidenum">
              <a:rPr lang="en-US" smtClean="0"/>
              <a:t>19</a:t>
            </a:fld>
            <a:endParaRPr lang="en-US" dirty="0"/>
          </a:p>
        </p:txBody>
      </p:sp>
    </p:spTree>
    <p:extLst>
      <p:ext uri="{BB962C8B-B14F-4D97-AF65-F5344CB8AC3E}">
        <p14:creationId xmlns:p14="http://schemas.microsoft.com/office/powerpoint/2010/main" val="2306026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Does anyone have any questions on this section?</a:t>
            </a:r>
          </a:p>
          <a:p>
            <a:endParaRPr lang="en-US" dirty="0"/>
          </a:p>
        </p:txBody>
      </p:sp>
      <p:sp>
        <p:nvSpPr>
          <p:cNvPr id="4" name="Slide Number Placeholder 3"/>
          <p:cNvSpPr>
            <a:spLocks noGrp="1"/>
          </p:cNvSpPr>
          <p:nvPr>
            <p:ph type="sldNum" sz="quarter" idx="10"/>
          </p:nvPr>
        </p:nvSpPr>
        <p:spPr/>
        <p:txBody>
          <a:bodyPr/>
          <a:lstStyle/>
          <a:p>
            <a:fld id="{5DE6A81D-D59B-448E-83ED-E3D1BFD99D13}" type="slidenum">
              <a:rPr lang="en-US" smtClean="0"/>
              <a:t>25</a:t>
            </a:fld>
            <a:endParaRPr lang="en-US" dirty="0"/>
          </a:p>
        </p:txBody>
      </p:sp>
    </p:spTree>
    <p:extLst>
      <p:ext uri="{BB962C8B-B14F-4D97-AF65-F5344CB8AC3E}">
        <p14:creationId xmlns:p14="http://schemas.microsoft.com/office/powerpoint/2010/main" val="3788932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a:t>
            </a:r>
            <a:r>
              <a:rPr lang="en-US" baseline="0" dirty="0"/>
              <a:t> sure to adjust the content of this presentation to be consistent with your policies and procedures. Add in specific detail from your program throughout the presentation, or spend time discussing your particular policy and procedure at this point in the presentation.</a:t>
            </a:r>
            <a:endParaRPr lang="en-US" dirty="0"/>
          </a:p>
        </p:txBody>
      </p:sp>
      <p:sp>
        <p:nvSpPr>
          <p:cNvPr id="4" name="Slide Number Placeholder 3"/>
          <p:cNvSpPr>
            <a:spLocks noGrp="1"/>
          </p:cNvSpPr>
          <p:nvPr>
            <p:ph type="sldNum" sz="quarter" idx="10"/>
          </p:nvPr>
        </p:nvSpPr>
        <p:spPr/>
        <p:txBody>
          <a:bodyPr/>
          <a:lstStyle/>
          <a:p>
            <a:fld id="{5DE6A81D-D59B-448E-83ED-E3D1BFD99D13}" type="slidenum">
              <a:rPr lang="en-US" smtClean="0"/>
              <a:t>26</a:t>
            </a:fld>
            <a:endParaRPr lang="en-US" dirty="0"/>
          </a:p>
        </p:txBody>
      </p:sp>
    </p:spTree>
    <p:extLst>
      <p:ext uri="{BB962C8B-B14F-4D97-AF65-F5344CB8AC3E}">
        <p14:creationId xmlns:p14="http://schemas.microsoft.com/office/powerpoint/2010/main" val="520270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Make</a:t>
            </a:r>
            <a:r>
              <a:rPr lang="en-US" baseline="0" dirty="0"/>
              <a:t> adjustments to these slides to be consistent with your company policies or procedures. Or use these slides to facilitate discussion on creating workplace security and violence prevention plans.</a:t>
            </a:r>
            <a:endParaRPr lang="en-US" dirty="0"/>
          </a:p>
          <a:p>
            <a:endParaRPr lang="en-US" dirty="0"/>
          </a:p>
        </p:txBody>
      </p:sp>
      <p:sp>
        <p:nvSpPr>
          <p:cNvPr id="4" name="Slide Number Placeholder 3"/>
          <p:cNvSpPr>
            <a:spLocks noGrp="1"/>
          </p:cNvSpPr>
          <p:nvPr>
            <p:ph type="sldNum" sz="quarter" idx="10"/>
          </p:nvPr>
        </p:nvSpPr>
        <p:spPr/>
        <p:txBody>
          <a:bodyPr/>
          <a:lstStyle/>
          <a:p>
            <a:fld id="{5DE6A81D-D59B-448E-83ED-E3D1BFD99D13}" type="slidenum">
              <a:rPr lang="en-US" smtClean="0"/>
              <a:t>27</a:t>
            </a:fld>
            <a:endParaRPr lang="en-US" dirty="0"/>
          </a:p>
        </p:txBody>
      </p:sp>
    </p:spTree>
    <p:extLst>
      <p:ext uri="{BB962C8B-B14F-4D97-AF65-F5344CB8AC3E}">
        <p14:creationId xmlns:p14="http://schemas.microsoft.com/office/powerpoint/2010/main" val="715663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Adjust</a:t>
            </a:r>
            <a:r>
              <a:rPr lang="en-US" baseline="0" dirty="0"/>
              <a:t> this slide and add slides to discuss specific workplace security and violence prevention areas for concern and what steps the company is taking or supervisors should take to handle these situations. For example, should there always be two people in a termination meeting? Should security be informed about terminations or asked to help escort the employee out of the building if needed?</a:t>
            </a:r>
          </a:p>
        </p:txBody>
      </p:sp>
      <p:sp>
        <p:nvSpPr>
          <p:cNvPr id="4" name="Slide Number Placeholder 3"/>
          <p:cNvSpPr>
            <a:spLocks noGrp="1"/>
          </p:cNvSpPr>
          <p:nvPr>
            <p:ph type="sldNum" sz="quarter" idx="10"/>
          </p:nvPr>
        </p:nvSpPr>
        <p:spPr/>
        <p:txBody>
          <a:bodyPr/>
          <a:lstStyle/>
          <a:p>
            <a:fld id="{5DE6A81D-D59B-448E-83ED-E3D1BFD99D13}" type="slidenum">
              <a:rPr lang="en-US" smtClean="0"/>
              <a:t>28</a:t>
            </a:fld>
            <a:endParaRPr lang="en-US" dirty="0"/>
          </a:p>
        </p:txBody>
      </p:sp>
    </p:spTree>
    <p:extLst>
      <p:ext uri="{BB962C8B-B14F-4D97-AF65-F5344CB8AC3E}">
        <p14:creationId xmlns:p14="http://schemas.microsoft.com/office/powerpoint/2010/main" val="4156045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Make</a:t>
            </a:r>
            <a:r>
              <a:rPr lang="en-US" baseline="0" dirty="0"/>
              <a:t> adjustments to these slides to be consistent with your company policies or procedures. </a:t>
            </a:r>
            <a:endParaRPr lang="en-US" dirty="0"/>
          </a:p>
        </p:txBody>
      </p:sp>
      <p:sp>
        <p:nvSpPr>
          <p:cNvPr id="4" name="Slide Number Placeholder 3"/>
          <p:cNvSpPr>
            <a:spLocks noGrp="1"/>
          </p:cNvSpPr>
          <p:nvPr>
            <p:ph type="sldNum" sz="quarter" idx="10"/>
          </p:nvPr>
        </p:nvSpPr>
        <p:spPr/>
        <p:txBody>
          <a:bodyPr/>
          <a:lstStyle/>
          <a:p>
            <a:fld id="{5DE6A81D-D59B-448E-83ED-E3D1BFD99D13}" type="slidenum">
              <a:rPr lang="en-US" smtClean="0"/>
              <a:t>29</a:t>
            </a:fld>
            <a:endParaRPr lang="en-US" dirty="0"/>
          </a:p>
        </p:txBody>
      </p:sp>
    </p:spTree>
    <p:extLst>
      <p:ext uri="{BB962C8B-B14F-4D97-AF65-F5344CB8AC3E}">
        <p14:creationId xmlns:p14="http://schemas.microsoft.com/office/powerpoint/2010/main" val="23355229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9144000" cy="4800600"/>
          </a:xfrm>
          <a:prstGeom prst="rect">
            <a:avLst/>
          </a:prstGeom>
        </p:spPr>
      </p:pic>
      <p:sp>
        <p:nvSpPr>
          <p:cNvPr id="2" name="Title 1"/>
          <p:cNvSpPr>
            <a:spLocks noGrp="1"/>
          </p:cNvSpPr>
          <p:nvPr>
            <p:ph type="title"/>
          </p:nvPr>
        </p:nvSpPr>
        <p:spPr>
          <a:xfrm>
            <a:off x="1905000" y="5198534"/>
            <a:ext cx="6858000" cy="795866"/>
          </a:xfrm>
          <a:prstGeom prst="rect">
            <a:avLst/>
          </a:prstGeom>
        </p:spPr>
        <p:txBody>
          <a:bodyPr/>
          <a:lstStyle>
            <a:lvl1pPr algn="r">
              <a:defRPr sz="3000">
                <a:solidFill>
                  <a:srgbClr val="888888"/>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1905000" y="6104467"/>
            <a:ext cx="6858000" cy="576263"/>
          </a:xfrm>
          <a:prstGeom prst="rect">
            <a:avLst/>
          </a:prstGeom>
        </p:spPr>
        <p:txBody>
          <a:bodyPr/>
          <a:lstStyle>
            <a:lvl1pPr algn="r">
              <a:lnSpc>
                <a:spcPct val="80000"/>
              </a:lnSpc>
              <a:defRPr sz="1600" baseline="0">
                <a:solidFill>
                  <a:schemeClr val="tx1"/>
                </a:solidFill>
              </a:defRPr>
            </a:lvl1pPr>
            <a:lvl2pPr algn="r">
              <a:defRPr/>
            </a:lvl2pPr>
          </a:lstStyle>
          <a:p>
            <a:pPr lvl="0"/>
            <a:r>
              <a:rPr lang="en-US"/>
              <a:t>Click to edit Master text styles</a:t>
            </a:r>
          </a:p>
        </p:txBody>
      </p:sp>
      <p:sp>
        <p:nvSpPr>
          <p:cNvPr id="3" name="Rectangle 2"/>
          <p:cNvSpPr/>
          <p:nvPr userDrawn="1"/>
        </p:nvSpPr>
        <p:spPr>
          <a:xfrm>
            <a:off x="0" y="228600"/>
            <a:ext cx="2190307"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663541" y="320935"/>
            <a:ext cx="1409808" cy="276999"/>
          </a:xfrm>
          <a:prstGeom prst="rect">
            <a:avLst/>
          </a:prstGeom>
          <a:noFill/>
        </p:spPr>
        <p:txBody>
          <a:bodyPr wrap="square" rtlCol="0">
            <a:spAutoFit/>
          </a:bodyPr>
          <a:lstStyle/>
          <a:p>
            <a:pPr algn="l"/>
            <a:r>
              <a:rPr lang="en-US" sz="1200" b="1" i="0" dirty="0">
                <a:solidFill>
                  <a:schemeClr val="bg1"/>
                </a:solidFill>
                <a:latin typeface="Arial" charset="0"/>
                <a:ea typeface="Arial" charset="0"/>
                <a:cs typeface="Arial" charset="0"/>
              </a:rPr>
              <a:t>CONSULTATION</a:t>
            </a:r>
          </a:p>
        </p:txBody>
      </p:sp>
      <p:pic>
        <p:nvPicPr>
          <p:cNvPr id="12" name="Picture 11"/>
          <p:cNvPicPr>
            <a:picLocks noChangeAspect="1"/>
          </p:cNvPicPr>
          <p:nvPr userDrawn="1"/>
        </p:nvPicPr>
        <p:blipFill>
          <a:blip r:embed="rId3"/>
          <a:stretch>
            <a:fillRect/>
          </a:stretch>
        </p:blipFill>
        <p:spPr>
          <a:xfrm>
            <a:off x="320041" y="5198534"/>
            <a:ext cx="1466230" cy="845462"/>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8568" y="290224"/>
            <a:ext cx="272675" cy="323614"/>
          </a:xfrm>
          <a:prstGeom prst="rect">
            <a:avLst/>
          </a:prstGeom>
        </p:spPr>
      </p:pic>
    </p:spTree>
    <p:extLst>
      <p:ext uri="{BB962C8B-B14F-4D97-AF65-F5344CB8AC3E}">
        <p14:creationId xmlns:p14="http://schemas.microsoft.com/office/powerpoint/2010/main" val="444790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umn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10" name="Chart 9"/>
          <p:cNvGraphicFramePr/>
          <p:nvPr userDrawn="1">
            <p:extLst>
              <p:ext uri="{D42A27DB-BD31-4B8C-83A1-F6EECF244321}">
                <p14:modId xmlns:p14="http://schemas.microsoft.com/office/powerpoint/2010/main" val="1980639196"/>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7601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ar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userDrawn="1">
            <p:extLst>
              <p:ext uri="{D42A27DB-BD31-4B8C-83A1-F6EECF244321}">
                <p14:modId xmlns:p14="http://schemas.microsoft.com/office/powerpoint/2010/main" val="1155678052"/>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61446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Pie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2" name="Chart 1"/>
          <p:cNvGraphicFramePr/>
          <p:nvPr userDrawn="1">
            <p:extLst>
              <p:ext uri="{D42A27DB-BD31-4B8C-83A1-F6EECF244321}">
                <p14:modId xmlns:p14="http://schemas.microsoft.com/office/powerpoint/2010/main" val="218865619"/>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1861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Donut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userDrawn="1">
            <p:extLst>
              <p:ext uri="{D42A27DB-BD31-4B8C-83A1-F6EECF244321}">
                <p14:modId xmlns:p14="http://schemas.microsoft.com/office/powerpoint/2010/main" val="1876953180"/>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12522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Gu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graphicFrame>
        <p:nvGraphicFramePr>
          <p:cNvPr id="6" name="Table 5"/>
          <p:cNvGraphicFramePr>
            <a:graphicFrameLocks noGrp="1"/>
          </p:cNvGraphicFramePr>
          <p:nvPr userDrawn="1">
            <p:extLst>
              <p:ext uri="{D42A27DB-BD31-4B8C-83A1-F6EECF244321}">
                <p14:modId xmlns:p14="http://schemas.microsoft.com/office/powerpoint/2010/main" val="1741576009"/>
              </p:ext>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a16="http://schemas.microsoft.com/office/drawing/2014/main" val="20000"/>
                    </a:ext>
                  </a:extLst>
                </a:gridCol>
                <a:gridCol w="2523066">
                  <a:extLst>
                    <a:ext uri="{9D8B030D-6E8A-4147-A177-3AD203B41FA5}">
                      <a16:colId xmlns:a16="http://schemas.microsoft.com/office/drawing/2014/main" val="20001"/>
                    </a:ext>
                  </a:extLst>
                </a:gridCol>
                <a:gridCol w="2523066">
                  <a:extLst>
                    <a:ext uri="{9D8B030D-6E8A-4147-A177-3AD203B41FA5}">
                      <a16:colId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31738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p>
            <a:r>
              <a:rPr lang="en-US"/>
              <a:t>Click to edit Master title style</a:t>
            </a:r>
          </a:p>
        </p:txBody>
      </p:sp>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sp>
        <p:nvSpPr>
          <p:cNvPr id="5" name="Chart Placeholder 4"/>
          <p:cNvSpPr>
            <a:spLocks noGrp="1"/>
          </p:cNvSpPr>
          <p:nvPr>
            <p:ph type="chart" sz="quarter" idx="11"/>
          </p:nvPr>
        </p:nvSpPr>
        <p:spPr>
          <a:xfrm>
            <a:off x="640080" y="1965960"/>
            <a:ext cx="7909560" cy="4114800"/>
          </a:xfrm>
          <a:prstGeom prst="rect">
            <a:avLst/>
          </a:prstGeom>
        </p:spPr>
        <p:txBody>
          <a:bodyPr/>
          <a:lstStyle/>
          <a:p>
            <a:r>
              <a:rPr lang="en-US" dirty="0"/>
              <a:t>Click icon to add chart</a:t>
            </a:r>
          </a:p>
        </p:txBody>
      </p:sp>
    </p:spTree>
    <p:extLst>
      <p:ext uri="{BB962C8B-B14F-4D97-AF65-F5344CB8AC3E}">
        <p14:creationId xmlns:p14="http://schemas.microsoft.com/office/powerpoint/2010/main" val="1253370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hasCustomPrompt="1"/>
          </p:nvPr>
        </p:nvSpPr>
        <p:spPr>
          <a:xfrm>
            <a:off x="512234" y="1775637"/>
            <a:ext cx="8119533" cy="4218763"/>
          </a:xfrm>
          <a:prstGeom prst="rect">
            <a:avLst/>
          </a:prstGeom>
        </p:spPr>
        <p:txBody>
          <a:bodyPr anchor="ctr"/>
          <a:lstStyle>
            <a:lvl1pPr algn="ctr">
              <a:defRPr sz="4800">
                <a:solidFill>
                  <a:srgbClr val="888888"/>
                </a:solidFill>
              </a:defRPr>
            </a:lvl1pPr>
          </a:lstStyle>
          <a:p>
            <a:r>
              <a:rPr lang="en-US" dirty="0"/>
              <a:t>Dividing Slide Name</a:t>
            </a:r>
          </a:p>
        </p:txBody>
      </p:sp>
      <p:sp>
        <p:nvSpPr>
          <p:cNvPr id="11" name="TextBox 10"/>
          <p:cNvSpPr txBox="1"/>
          <p:nvPr userDrawn="1"/>
        </p:nvSpPr>
        <p:spPr>
          <a:xfrm>
            <a:off x="2997200" y="1153434"/>
            <a:ext cx="3149600" cy="276999"/>
          </a:xfrm>
          <a:prstGeom prst="rect">
            <a:avLst/>
          </a:prstGeom>
          <a:noFill/>
        </p:spPr>
        <p:txBody>
          <a:bodyPr wrap="square" rtlCol="0">
            <a:spAutoFit/>
          </a:bodyPr>
          <a:lstStyle/>
          <a:p>
            <a:pPr algn="ctr"/>
            <a:r>
              <a:rPr lang="en-US" sz="1200" b="1" i="0" dirty="0">
                <a:solidFill>
                  <a:srgbClr val="888888"/>
                </a:solidFill>
                <a:latin typeface="Arial" charset="0"/>
                <a:ea typeface="Arial" charset="0"/>
                <a:cs typeface="Arial" charset="0"/>
              </a:rPr>
              <a:t>CONSULTATION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72794" y="268382"/>
            <a:ext cx="710226" cy="842906"/>
          </a:xfrm>
          <a:prstGeom prst="rect">
            <a:avLst/>
          </a:prstGeom>
        </p:spPr>
      </p:pic>
    </p:spTree>
    <p:extLst>
      <p:ext uri="{BB962C8B-B14F-4D97-AF65-F5344CB8AC3E}">
        <p14:creationId xmlns:p14="http://schemas.microsoft.com/office/powerpoint/2010/main" val="1030011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able of Cont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0079" y="637191"/>
            <a:ext cx="7909560" cy="1143000"/>
          </a:xfrm>
          <a:prstGeom prst="rect">
            <a:avLst/>
          </a:prstGeom>
        </p:spPr>
        <p:txBody>
          <a:bodyPr anchor="b"/>
          <a:lstStyle>
            <a:lvl1pPr algn="l">
              <a:defRPr sz="3600">
                <a:solidFill>
                  <a:srgbClr val="888888"/>
                </a:solidFill>
              </a:defRPr>
            </a:lvl1pPr>
          </a:lstStyle>
          <a:p>
            <a:r>
              <a:rPr lang="en-US" dirty="0"/>
              <a:t>Table of Contents</a:t>
            </a:r>
          </a:p>
        </p:txBody>
      </p:sp>
      <p:sp>
        <p:nvSpPr>
          <p:cNvPr id="3" name="Subtitle 2"/>
          <p:cNvSpPr>
            <a:spLocks noGrp="1"/>
          </p:cNvSpPr>
          <p:nvPr>
            <p:ph type="subTitle" idx="1" hasCustomPrompt="1"/>
          </p:nvPr>
        </p:nvSpPr>
        <p:spPr>
          <a:xfrm>
            <a:off x="640080" y="1965960"/>
            <a:ext cx="7909560" cy="4114800"/>
          </a:xfrm>
          <a:prstGeom prst="rect">
            <a:avLst/>
          </a:prstGeom>
        </p:spPr>
        <p:txBody>
          <a:bodyPr anchor="t" anchorCtr="0"/>
          <a:lstStyle>
            <a:lvl1pPr marL="457200" indent="-457200" algn="l">
              <a:buAutoNum type="arabicPlain"/>
              <a:defRPr sz="2000" baseline="0">
                <a:solidFill>
                  <a:srgbClr val="494949"/>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 Here</a:t>
            </a:r>
          </a:p>
          <a:p>
            <a:r>
              <a:rPr lang="en-US" dirty="0"/>
              <a:t>Title Here</a:t>
            </a:r>
          </a:p>
          <a:p>
            <a:r>
              <a:rPr lang="en-US" dirty="0"/>
              <a:t>Title Here</a:t>
            </a:r>
          </a:p>
          <a:p>
            <a:r>
              <a:rPr lang="en-US" dirty="0"/>
              <a:t>Title Here</a:t>
            </a:r>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184476826"/>
      </p:ext>
    </p:extLst>
  </p:cSld>
  <p:clrMapOvr>
    <a:masterClrMapping/>
  </p:clrMapOvr>
  <p:extLst mod="1">
    <p:ext uri="{DCECCB84-F9BA-43D5-87BE-67443E8EF086}">
      <p15:sldGuideLst xmlns:p15="http://schemas.microsoft.com/office/powerpoint/2012/main">
        <p15:guide id="1" orient="horz" pos="384"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53956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Head/Body - 1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anchor="t" anchorCtr="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1175204161"/>
      </p:ext>
    </p:extLst>
  </p:cSld>
  <p:clrMapOvr>
    <a:masterClrMapping/>
  </p:clrMapOvr>
  <p:extLst mod="1">
    <p:ext uri="{DCECCB84-F9BA-43D5-87BE-67443E8EF086}">
      <p15:sldGuideLst xmlns:p15="http://schemas.microsoft.com/office/powerpoint/2012/main">
        <p15:guide id="1" orient="horz" pos="3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Head/Body -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numCol="2" spcCol="36576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 </a:t>
            </a:r>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7351678"/>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3-level bullets">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p:nvPr>
        </p:nvSpPr>
        <p:spPr>
          <a:xfrm>
            <a:off x="640080" y="1965960"/>
            <a:ext cx="7909560" cy="4114800"/>
          </a:xfrm>
          <a:prstGeom prst="rect">
            <a:avLst/>
          </a:prstGeom>
        </p:spPr>
        <p:txBody>
          <a:bodyPr/>
          <a:lstStyle>
            <a:lvl1pPr marL="285750" indent="-285750">
              <a:buFont typeface="Arial" charset="0"/>
              <a:buChar char="•"/>
              <a:defRPr>
                <a:solidFill>
                  <a:srgbClr val="494949"/>
                </a:solidFill>
              </a:defRPr>
            </a:lvl1pPr>
            <a:lvl2pPr marL="628650" indent="-285750">
              <a:buFont typeface="Arial" charset="0"/>
              <a:buChar char="•"/>
              <a:defRPr>
                <a:solidFill>
                  <a:srgbClr val="494949"/>
                </a:solidFill>
              </a:defRPr>
            </a:lvl2pPr>
            <a:lvl3pPr marL="971550" indent="-285750">
              <a:buFont typeface="Arial" charset="0"/>
              <a:buChar char="•"/>
              <a:defRPr>
                <a:solidFill>
                  <a:srgbClr val="494949"/>
                </a:solidFill>
              </a:defRPr>
            </a:lvl3pPr>
            <a:lvl4pPr marL="1200150" indent="-171450">
              <a:buFont typeface="Arial" charset="0"/>
              <a:buChar char="•"/>
              <a:defRPr/>
            </a:lvl4pPr>
            <a:lvl5pPr marL="1543050" indent="-171450">
              <a:buFont typeface="Arial" charset="0"/>
              <a:buChar cha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68679564"/>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78"/>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hasCustomPrompt="1"/>
          </p:nvPr>
        </p:nvSpPr>
        <p:spPr>
          <a:xfrm>
            <a:off x="640080" y="1965960"/>
            <a:ext cx="7909560" cy="4114800"/>
          </a:xfrm>
          <a:prstGeom prst="rect">
            <a:avLst/>
          </a:prstGeom>
        </p:spPr>
        <p:txBody>
          <a:bodyPr/>
          <a:lstStyle>
            <a:lvl1pPr marL="342900" indent="-342900">
              <a:buFont typeface="+mj-lt"/>
              <a:buAutoNum type="arabicPeriod"/>
              <a:defRPr baseline="0">
                <a:solidFill>
                  <a:srgbClr val="494949"/>
                </a:solidFill>
              </a:defRPr>
            </a:lvl1pPr>
            <a:lvl2pPr marL="628650" indent="-285750">
              <a:buFont typeface="Arial" charset="0"/>
              <a:buChar char="•"/>
              <a:defRPr/>
            </a:lvl2pPr>
            <a:lvl3pPr marL="971550" indent="-285750">
              <a:buFont typeface="Arial" charset="0"/>
              <a:buChar char="•"/>
              <a:defRPr/>
            </a:lvl3pPr>
            <a:lvl4pPr marL="1200150" indent="-171450">
              <a:buFont typeface="Arial" charset="0"/>
              <a:buChar char="•"/>
              <a:defRPr/>
            </a:lvl4pPr>
            <a:lvl5pPr marL="1543050" indent="-171450">
              <a:buFont typeface="Arial" charset="0"/>
              <a:buChar char="•"/>
              <a:defRPr/>
            </a:lvl5pPr>
          </a:lstStyle>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p:txBody>
      </p:sp>
    </p:spTree>
    <p:extLst>
      <p:ext uri="{BB962C8B-B14F-4D97-AF65-F5344CB8AC3E}">
        <p14:creationId xmlns:p14="http://schemas.microsoft.com/office/powerpoint/2010/main" val="1763524905"/>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Head/Double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4008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6344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691781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357533" y="6441021"/>
            <a:ext cx="1183218" cy="228600"/>
          </a:xfrm>
          <a:prstGeom prst="rect">
            <a:avLst/>
          </a:prstGeom>
        </p:spPr>
        <p:txBody>
          <a:bodyPr vert="horz" lIns="91440" tIns="45720" rIns="91440" bIns="45720" rtlCol="0" anchor="ctr"/>
          <a:lstStyle>
            <a:lvl1pPr algn="r">
              <a:defRPr sz="900">
                <a:solidFill>
                  <a:schemeClr val="tx1">
                    <a:tint val="75000"/>
                  </a:schemeClr>
                </a:solidFill>
              </a:defRPr>
            </a:lvl1pPr>
          </a:lstStyle>
          <a:p>
            <a:fld id="{506414DB-A8E4-F441-AE2B-1CF7F6F991BF}" type="slidenum">
              <a:rPr lang="en-US" smtClean="0"/>
              <a:t>‹#›</a:t>
            </a:fld>
            <a:endParaRPr lang="en-US" dirty="0"/>
          </a:p>
        </p:txBody>
      </p:sp>
      <p:sp>
        <p:nvSpPr>
          <p:cNvPr id="7" name="Rectangle 6"/>
          <p:cNvSpPr/>
          <p:nvPr userDrawn="1"/>
        </p:nvSpPr>
        <p:spPr>
          <a:xfrm>
            <a:off x="0" y="0"/>
            <a:ext cx="9144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829730" y="6441021"/>
            <a:ext cx="2286000" cy="215444"/>
          </a:xfrm>
          <a:prstGeom prst="rect">
            <a:avLst/>
          </a:prstGeom>
          <a:noFill/>
        </p:spPr>
        <p:txBody>
          <a:bodyPr wrap="square" rtlCol="0">
            <a:spAutoFit/>
          </a:bodyPr>
          <a:lstStyle/>
          <a:p>
            <a:r>
              <a:rPr lang="en-US" sz="800" dirty="0">
                <a:solidFill>
                  <a:srgbClr val="898989"/>
                </a:solidFill>
              </a:rPr>
              <a:t>CONSULTATION</a:t>
            </a:r>
          </a:p>
        </p:txBody>
      </p:sp>
      <p:sp>
        <p:nvSpPr>
          <p:cNvPr id="2" name="TextBox 1"/>
          <p:cNvSpPr txBox="1"/>
          <p:nvPr userDrawn="1"/>
        </p:nvSpPr>
        <p:spPr>
          <a:xfrm>
            <a:off x="3031236" y="6441021"/>
            <a:ext cx="3081528" cy="228600"/>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bg1">
                    <a:lumMod val="50000"/>
                  </a:schemeClr>
                </a:solidFill>
              </a:rPr>
              <a:t>© 2016 SHRM. All rights reserved.</a:t>
            </a:r>
          </a:p>
          <a:p>
            <a:endParaRPr lang="en-US" dirty="0"/>
          </a:p>
        </p:txBody>
      </p:sp>
      <p:pic>
        <p:nvPicPr>
          <p:cNvPr id="3" name="Picture 2"/>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50008" y="6420115"/>
            <a:ext cx="200447" cy="237894"/>
          </a:xfrm>
          <a:prstGeom prst="rect">
            <a:avLst/>
          </a:prstGeom>
        </p:spPr>
      </p:pic>
    </p:spTree>
    <p:extLst>
      <p:ext uri="{BB962C8B-B14F-4D97-AF65-F5344CB8AC3E}">
        <p14:creationId xmlns:p14="http://schemas.microsoft.com/office/powerpoint/2010/main" val="1437075805"/>
      </p:ext>
    </p:extLst>
  </p:cSld>
  <p:clrMap bg1="lt1" tx1="dk1" bg2="lt2" tx2="dk2" accent1="accent1" accent2="accent2" accent3="accent3" accent4="accent4" accent5="accent5" accent6="accent6" hlink="hlink" folHlink="folHlink"/>
  <p:sldLayoutIdLst>
    <p:sldLayoutId id="2147483680" r:id="rId1"/>
    <p:sldLayoutId id="2147483654" r:id="rId2"/>
    <p:sldLayoutId id="2147483649" r:id="rId3"/>
    <p:sldLayoutId id="2147483655" r:id="rId4"/>
    <p:sldLayoutId id="2147483650" r:id="rId5"/>
    <p:sldLayoutId id="2147483670" r:id="rId6"/>
    <p:sldLayoutId id="2147483671" r:id="rId7"/>
    <p:sldLayoutId id="2147483673" r:id="rId8"/>
    <p:sldLayoutId id="2147483674" r:id="rId9"/>
    <p:sldLayoutId id="2147483675" r:id="rId10"/>
    <p:sldLayoutId id="2147483676" r:id="rId11"/>
    <p:sldLayoutId id="2147483677" r:id="rId12"/>
    <p:sldLayoutId id="2147483678" r:id="rId13"/>
    <p:sldLayoutId id="2147483681" r:id="rId14"/>
    <p:sldLayoutId id="2147483682" r:id="rId15"/>
  </p:sldLayoutIdLst>
  <p:txStyles>
    <p:titleStyle>
      <a:lvl1pPr algn="l" defTabSz="685800" rtl="0" eaLnBrk="1" latinLnBrk="0" hangingPunct="1">
        <a:lnSpc>
          <a:spcPct val="80000"/>
        </a:lnSpc>
        <a:spcBef>
          <a:spcPct val="0"/>
        </a:spcBef>
        <a:buNone/>
        <a:defRPr sz="4200" b="1" i="0" kern="1200" baseline="0">
          <a:solidFill>
            <a:srgbClr val="A6A6A6"/>
          </a:solidFill>
          <a:latin typeface="Arial" charset="0"/>
          <a:ea typeface="+mj-ea"/>
          <a:cs typeface="+mj-cs"/>
        </a:defRPr>
      </a:lvl1pPr>
    </p:titleStyle>
    <p:bodyStyle>
      <a:lvl1pPr marL="0" marR="0" indent="0" algn="l" defTabSz="685800" rtl="0" eaLnBrk="1" fontAlgn="auto" latinLnBrk="0" hangingPunct="1">
        <a:lnSpc>
          <a:spcPct val="100000"/>
        </a:lnSpc>
        <a:spcBef>
          <a:spcPts val="750"/>
        </a:spcBef>
        <a:spcAft>
          <a:spcPts val="0"/>
        </a:spcAft>
        <a:buClrTx/>
        <a:buSzTx/>
        <a:buFont typeface="Arial"/>
        <a:buNone/>
        <a:tabLst/>
        <a:defRPr sz="1800" kern="1200" baseline="0">
          <a:solidFill>
            <a:srgbClr val="595959"/>
          </a:solidFill>
          <a:latin typeface="+mn-lt"/>
          <a:ea typeface="+mn-ea"/>
          <a:cs typeface="+mn-cs"/>
        </a:defRPr>
      </a:lvl1pPr>
      <a:lvl2pPr marL="342900" marR="0" indent="0" algn="l" defTabSz="685800" rtl="0" eaLnBrk="1" fontAlgn="auto" latinLnBrk="0" hangingPunct="1">
        <a:lnSpc>
          <a:spcPct val="90000"/>
        </a:lnSpc>
        <a:spcBef>
          <a:spcPts val="375"/>
        </a:spcBef>
        <a:spcAft>
          <a:spcPts val="0"/>
        </a:spcAft>
        <a:buClrTx/>
        <a:buSzTx/>
        <a:buFont typeface="Courier New" charset="0"/>
        <a:buNone/>
        <a:tabLst/>
        <a:defRPr sz="1800" kern="1200">
          <a:solidFill>
            <a:srgbClr val="595959"/>
          </a:solidFill>
          <a:latin typeface="+mn-lt"/>
          <a:ea typeface="+mn-ea"/>
          <a:cs typeface="+mn-cs"/>
        </a:defRPr>
      </a:lvl2pPr>
      <a:lvl3pPr marL="685800" indent="0" algn="l" defTabSz="685800" rtl="0" eaLnBrk="1" latinLnBrk="0" hangingPunct="1">
        <a:lnSpc>
          <a:spcPct val="90000"/>
        </a:lnSpc>
        <a:spcBef>
          <a:spcPts val="375"/>
        </a:spcBef>
        <a:buFont typeface="Arial" charset="0"/>
        <a:buNone/>
        <a:defRPr sz="1500" kern="1200">
          <a:solidFill>
            <a:srgbClr val="595959"/>
          </a:solidFill>
          <a:latin typeface="+mn-lt"/>
          <a:ea typeface="+mn-ea"/>
          <a:cs typeface="+mn-cs"/>
        </a:defRPr>
      </a:lvl3pPr>
      <a:lvl4pPr marL="1200150" indent="-171450" algn="l" defTabSz="685800" rtl="0" eaLnBrk="1" latinLnBrk="0" hangingPunct="1">
        <a:lnSpc>
          <a:spcPct val="90000"/>
        </a:lnSpc>
        <a:spcBef>
          <a:spcPts val="375"/>
        </a:spcBef>
        <a:buFont typeface="Courier New" charset="0"/>
        <a:buChar char="o"/>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Workplace Violence Training</a:t>
            </a:r>
            <a:br>
              <a:rPr lang="en-US" dirty="0"/>
            </a:br>
            <a:r>
              <a:rPr lang="en-US" dirty="0"/>
              <a:t>for Supervisors</a:t>
            </a:r>
          </a:p>
        </p:txBody>
      </p:sp>
      <p:sp>
        <p:nvSpPr>
          <p:cNvPr id="3" name="Text Placeholder 2"/>
          <p:cNvSpPr>
            <a:spLocks noGrp="1"/>
          </p:cNvSpPr>
          <p:nvPr>
            <p:ph type="body" sz="quarter" idx="10"/>
          </p:nvPr>
        </p:nvSpPr>
        <p:spPr/>
        <p:txBody>
          <a:bodyPr/>
          <a:lstStyle/>
          <a:p>
            <a:r>
              <a:rPr lang="en-US" dirty="0"/>
              <a:t>February 2018</a:t>
            </a:r>
          </a:p>
        </p:txBody>
      </p:sp>
    </p:spTree>
    <p:extLst>
      <p:ext uri="{BB962C8B-B14F-4D97-AF65-F5344CB8AC3E}">
        <p14:creationId xmlns:p14="http://schemas.microsoft.com/office/powerpoint/2010/main" val="762179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eaLnBrk="1" hangingPunct="1"/>
            <a:r>
              <a:rPr lang="en-US" altLang="en-US" dirty="0"/>
              <a:t>Recognizing Violent Potential</a:t>
            </a:r>
          </a:p>
        </p:txBody>
      </p:sp>
      <p:sp>
        <p:nvSpPr>
          <p:cNvPr id="13316" name="Rectangle 3"/>
          <p:cNvSpPr>
            <a:spLocks noGrp="1" noChangeArrowheads="1"/>
          </p:cNvSpPr>
          <p:nvPr>
            <p:ph idx="1"/>
          </p:nvPr>
        </p:nvSpPr>
        <p:spPr/>
        <p:txBody>
          <a:bodyPr/>
          <a:lstStyle/>
          <a:p>
            <a:pPr eaLnBrk="1" hangingPunct="1">
              <a:buFontTx/>
              <a:buNone/>
            </a:pPr>
            <a:endParaRPr lang="en-US" altLang="en-US" dirty="0"/>
          </a:p>
          <a:p>
            <a:pPr lvl="1" eaLnBrk="1" hangingPunct="1">
              <a:buFont typeface="Arial" panose="020B0604020202020204" pitchFamily="34" charset="0"/>
              <a:buNone/>
            </a:pPr>
            <a:endParaRPr lang="en-US" altLang="en-US" dirty="0"/>
          </a:p>
          <a:p>
            <a:pPr eaLnBrk="1" hangingPunct="1"/>
            <a:endParaRPr lang="en-US" altLang="en-US" dirty="0"/>
          </a:p>
        </p:txBody>
      </p:sp>
      <p:sp>
        <p:nvSpPr>
          <p:cNvPr id="13314"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258CF49C-6A79-460A-A75D-768370501007}" type="slidenum">
              <a:rPr lang="en-US" altLang="en-US">
                <a:solidFill>
                  <a:srgbClr val="618DD1"/>
                </a:solidFill>
              </a:rPr>
              <a:pPr algn="r"/>
              <a:t>10</a:t>
            </a:fld>
            <a:endParaRPr lang="en-US" altLang="en-US" dirty="0">
              <a:solidFill>
                <a:srgbClr val="618DD1"/>
              </a:solidFill>
            </a:endParaRPr>
          </a:p>
        </p:txBody>
      </p:sp>
      <p:sp>
        <p:nvSpPr>
          <p:cNvPr id="13317" name="Text Box 4"/>
          <p:cNvSpPr txBox="1">
            <a:spLocks noChangeArrowheads="1"/>
          </p:cNvSpPr>
          <p:nvPr/>
        </p:nvSpPr>
        <p:spPr bwMode="auto">
          <a:xfrm>
            <a:off x="640080" y="2057400"/>
            <a:ext cx="804672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a:solidFill>
                  <a:srgbClr val="283B6E"/>
                </a:solidFill>
                <a:latin typeface="Arial" panose="020B0604020202020204" pitchFamily="34" charset="0"/>
              </a:defRPr>
            </a:lvl1pPr>
            <a:lvl2pPr marL="800100" indent="-342900">
              <a:spcBef>
                <a:spcPct val="20000"/>
              </a:spcBef>
              <a:buSzPct val="85000"/>
              <a:buFont typeface="Arial" panose="020B0604020202020204" pitchFamily="34" charset="0"/>
              <a:buChar char="&gt;"/>
              <a:defRPr sz="1600">
                <a:solidFill>
                  <a:srgbClr val="283B6E"/>
                </a:solidFill>
                <a:latin typeface="Arial" panose="020B0604020202020204" pitchFamily="34" charset="0"/>
              </a:defRPr>
            </a:lvl2pPr>
            <a:lvl3pPr marL="1257300" indent="-342900">
              <a:spcBef>
                <a:spcPct val="20000"/>
              </a:spcBef>
              <a:buChar char="•"/>
              <a:defRPr sz="1400">
                <a:solidFill>
                  <a:srgbClr val="283B6E"/>
                </a:solidFill>
                <a:latin typeface="Arial" panose="020B0604020202020204" pitchFamily="34" charset="0"/>
              </a:defRPr>
            </a:lvl3pPr>
            <a:lvl4pPr marL="1714500" indent="-342900">
              <a:spcBef>
                <a:spcPct val="20000"/>
              </a:spcBef>
              <a:buChar char="–"/>
              <a:defRPr sz="1200">
                <a:solidFill>
                  <a:srgbClr val="283B6E"/>
                </a:solidFill>
                <a:latin typeface="Arial" panose="020B0604020202020204" pitchFamily="34" charset="0"/>
              </a:defRPr>
            </a:lvl4pPr>
            <a:lvl5pPr marL="2171700" indent="-342900">
              <a:spcBef>
                <a:spcPct val="20000"/>
              </a:spcBef>
              <a:buChar char="•"/>
              <a:defRPr sz="1200">
                <a:solidFill>
                  <a:srgbClr val="283B6E"/>
                </a:solidFill>
                <a:latin typeface="Arial" panose="020B0604020202020204" pitchFamily="34" charset="0"/>
              </a:defRPr>
            </a:lvl5pPr>
            <a:lvl6pPr marL="2628900" indent="-342900" eaLnBrk="0" fontAlgn="base" hangingPunct="0">
              <a:spcBef>
                <a:spcPct val="20000"/>
              </a:spcBef>
              <a:spcAft>
                <a:spcPct val="0"/>
              </a:spcAft>
              <a:buChar char="•"/>
              <a:defRPr sz="1200">
                <a:solidFill>
                  <a:srgbClr val="283B6E"/>
                </a:solidFill>
                <a:latin typeface="Arial" panose="020B0604020202020204" pitchFamily="34" charset="0"/>
              </a:defRPr>
            </a:lvl6pPr>
            <a:lvl7pPr marL="3086100" indent="-342900" eaLnBrk="0" fontAlgn="base" hangingPunct="0">
              <a:spcBef>
                <a:spcPct val="20000"/>
              </a:spcBef>
              <a:spcAft>
                <a:spcPct val="0"/>
              </a:spcAft>
              <a:buChar char="•"/>
              <a:defRPr sz="1200">
                <a:solidFill>
                  <a:srgbClr val="283B6E"/>
                </a:solidFill>
                <a:latin typeface="Arial" panose="020B0604020202020204" pitchFamily="34" charset="0"/>
              </a:defRPr>
            </a:lvl7pPr>
            <a:lvl8pPr marL="3543300" indent="-342900" eaLnBrk="0" fontAlgn="base" hangingPunct="0">
              <a:spcBef>
                <a:spcPct val="20000"/>
              </a:spcBef>
              <a:spcAft>
                <a:spcPct val="0"/>
              </a:spcAft>
              <a:buChar char="•"/>
              <a:defRPr sz="1200">
                <a:solidFill>
                  <a:srgbClr val="283B6E"/>
                </a:solidFill>
                <a:latin typeface="Arial" panose="020B0604020202020204" pitchFamily="34" charset="0"/>
              </a:defRPr>
            </a:lvl8pPr>
            <a:lvl9pPr marL="4000500" indent="-342900" eaLnBrk="0" fontAlgn="base" hangingPunct="0">
              <a:spcBef>
                <a:spcPct val="20000"/>
              </a:spcBef>
              <a:spcAft>
                <a:spcPct val="0"/>
              </a:spcAft>
              <a:buChar char="•"/>
              <a:defRPr sz="1200">
                <a:solidFill>
                  <a:srgbClr val="283B6E"/>
                </a:solidFill>
                <a:latin typeface="Arial" panose="020B0604020202020204" pitchFamily="34" charset="0"/>
              </a:defRPr>
            </a:lvl9pPr>
          </a:lstStyle>
          <a:p>
            <a:pPr marL="0" indent="0">
              <a:spcBef>
                <a:spcPct val="0"/>
              </a:spcBef>
              <a:buNone/>
            </a:pPr>
            <a:r>
              <a:rPr lang="en-US" altLang="en-US" b="0" dirty="0">
                <a:solidFill>
                  <a:schemeClr val="tx1">
                    <a:lumMod val="75000"/>
                  </a:schemeClr>
                </a:solidFill>
              </a:rPr>
              <a:t>It can be very difficult to know when a person is going to be violent. While not all people show the following signs, these types of behaviors and physical signs can serve as warning signs that a situation could turn violent.</a:t>
            </a:r>
            <a:r>
              <a:rPr lang="en-US" altLang="en-US" dirty="0">
                <a:solidFill>
                  <a:schemeClr val="tx1">
                    <a:lumMod val="75000"/>
                  </a:schemeClr>
                </a:solidFill>
              </a:rPr>
              <a:t> </a:t>
            </a:r>
          </a:p>
          <a:p>
            <a:pPr marL="0" indent="0">
              <a:spcBef>
                <a:spcPct val="0"/>
              </a:spcBef>
              <a:buNone/>
            </a:pPr>
            <a:endParaRPr lang="en-US" altLang="en-US" dirty="0">
              <a:solidFill>
                <a:schemeClr val="tx1">
                  <a:lumMod val="75000"/>
                </a:schemeClr>
              </a:solidFill>
            </a:endParaRPr>
          </a:p>
          <a:p>
            <a:pPr marL="0" indent="0">
              <a:spcBef>
                <a:spcPct val="0"/>
              </a:spcBef>
              <a:buNone/>
            </a:pPr>
            <a:r>
              <a:rPr lang="en-US" altLang="en-US" b="0" dirty="0">
                <a:solidFill>
                  <a:schemeClr val="tx1">
                    <a:lumMod val="75000"/>
                  </a:schemeClr>
                </a:solidFill>
              </a:rPr>
              <a:t>One warning sign may not be a particularly strong predictor of violence, but numerous warning signs increase the potential for violence.</a:t>
            </a:r>
          </a:p>
          <a:p>
            <a:pPr eaLnBrk="1" hangingPunct="1">
              <a:spcBef>
                <a:spcPct val="0"/>
              </a:spcBef>
              <a:buFontTx/>
              <a:buNone/>
            </a:pPr>
            <a:endParaRPr lang="en-US" altLang="en-US" b="0" dirty="0"/>
          </a:p>
          <a:p>
            <a:pPr eaLnBrk="1" hangingPunct="1">
              <a:spcBef>
                <a:spcPct val="0"/>
              </a:spcBef>
              <a:buFontTx/>
              <a:buNone/>
            </a:pPr>
            <a:endParaRPr lang="en-US" altLang="en-US" b="0" dirty="0"/>
          </a:p>
          <a:p>
            <a:pPr eaLnBrk="1" hangingPunct="1">
              <a:spcBef>
                <a:spcPct val="0"/>
              </a:spcBef>
            </a:pPr>
            <a:endParaRPr lang="en-US" altLang="en-US" b="0" dirty="0"/>
          </a:p>
        </p:txBody>
      </p:sp>
    </p:spTree>
    <p:extLst>
      <p:ext uri="{BB962C8B-B14F-4D97-AF65-F5344CB8AC3E}">
        <p14:creationId xmlns:p14="http://schemas.microsoft.com/office/powerpoint/2010/main" val="4242347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r>
              <a:rPr lang="en-US" altLang="en-US" dirty="0"/>
              <a:t>Recognizing Violent Potential (cont.)</a:t>
            </a:r>
          </a:p>
        </p:txBody>
      </p:sp>
      <p:sp>
        <p:nvSpPr>
          <p:cNvPr id="14340" name="Rectangle 8"/>
          <p:cNvSpPr>
            <a:spLocks noGrp="1" noChangeArrowheads="1"/>
          </p:cNvSpPr>
          <p:nvPr>
            <p:ph idx="1"/>
          </p:nvPr>
        </p:nvSpPr>
        <p:spPr/>
        <p:txBody>
          <a:bodyPr/>
          <a:lstStyle/>
          <a:p>
            <a:pPr eaLnBrk="1" hangingPunct="1">
              <a:buFontTx/>
              <a:buNone/>
            </a:pPr>
            <a:r>
              <a:rPr lang="en-US" altLang="en-US" dirty="0"/>
              <a:t>History of violence:</a:t>
            </a:r>
          </a:p>
          <a:p>
            <a:pPr marL="628650" lvl="1" indent="-285750">
              <a:buFont typeface="Arial" panose="020B0604020202020204" pitchFamily="34" charset="0"/>
              <a:buChar char="•"/>
            </a:pPr>
            <a:r>
              <a:rPr lang="en-US" altLang="en-US" dirty="0"/>
              <a:t>Fascination with weapons, acts of violence or both.</a:t>
            </a:r>
          </a:p>
          <a:p>
            <a:pPr marL="628650" lvl="1" indent="-285750">
              <a:buFont typeface="Arial" panose="020B0604020202020204" pitchFamily="34" charset="0"/>
              <a:buChar char="•"/>
            </a:pPr>
            <a:r>
              <a:rPr lang="en-US" altLang="en-US" dirty="0"/>
              <a:t>Demonstrated violence toward inanimate objects.</a:t>
            </a:r>
          </a:p>
          <a:p>
            <a:pPr marL="628650" lvl="1" indent="-285750">
              <a:buFont typeface="Arial" panose="020B0604020202020204" pitchFamily="34" charset="0"/>
              <a:buChar char="•"/>
            </a:pPr>
            <a:r>
              <a:rPr lang="en-US" altLang="en-US" dirty="0"/>
              <a:t>Evidence of earlier violent behavior.</a:t>
            </a:r>
          </a:p>
          <a:p>
            <a:pPr eaLnBrk="1" hangingPunct="1"/>
            <a:endParaRPr lang="en-US" altLang="en-US" dirty="0"/>
          </a:p>
          <a:p>
            <a:pPr eaLnBrk="1" hangingPunct="1">
              <a:buFontTx/>
              <a:buNone/>
            </a:pPr>
            <a:r>
              <a:rPr lang="en-US" altLang="en-US" dirty="0"/>
              <a:t>Threatening behavior:</a:t>
            </a:r>
          </a:p>
          <a:p>
            <a:pPr marL="628650" lvl="1" indent="-285750">
              <a:buFont typeface="Arial" panose="020B0604020202020204" pitchFamily="34" charset="0"/>
              <a:buChar char="•"/>
            </a:pPr>
            <a:r>
              <a:rPr lang="en-US" altLang="en-US" dirty="0"/>
              <a:t>States intention to hurt someone.</a:t>
            </a:r>
          </a:p>
          <a:p>
            <a:pPr marL="628650" lvl="1" indent="-285750">
              <a:buFont typeface="Arial" panose="020B0604020202020204" pitchFamily="34" charset="0"/>
              <a:buChar char="•"/>
            </a:pPr>
            <a:r>
              <a:rPr lang="en-US" altLang="en-US" dirty="0"/>
              <a:t>Holds grudges.</a:t>
            </a:r>
          </a:p>
          <a:p>
            <a:pPr marL="628650" lvl="1" indent="-285750">
              <a:buFont typeface="Arial" panose="020B0604020202020204" pitchFamily="34" charset="0"/>
              <a:buChar char="•"/>
            </a:pPr>
            <a:r>
              <a:rPr lang="en-US" altLang="en-US" dirty="0"/>
              <a:t>Demonstrates excessive behavior (e.g., phone calls, gift giving, obsessions).</a:t>
            </a:r>
          </a:p>
          <a:p>
            <a:pPr marL="628650" lvl="1" indent="-285750">
              <a:buFont typeface="Arial" panose="020B0604020202020204" pitchFamily="34" charset="0"/>
              <a:buChar char="•"/>
            </a:pPr>
            <a:r>
              <a:rPr lang="en-US" altLang="en-US" dirty="0"/>
              <a:t>Seems preoccupied with violence.</a:t>
            </a:r>
          </a:p>
          <a:p>
            <a:pPr eaLnBrk="1" hangingPunct="1"/>
            <a:endParaRPr lang="en-US" altLang="en-US" dirty="0"/>
          </a:p>
        </p:txBody>
      </p:sp>
      <p:sp>
        <p:nvSpPr>
          <p:cNvPr id="14338"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D46D3E45-9A3D-4F3C-8277-2CB5685FA8ED}" type="slidenum">
              <a:rPr lang="en-US" altLang="en-US">
                <a:solidFill>
                  <a:srgbClr val="618DD1"/>
                </a:solidFill>
              </a:rPr>
              <a:pPr algn="r"/>
              <a:t>11</a:t>
            </a:fld>
            <a:endParaRPr lang="en-US" altLang="en-US" dirty="0">
              <a:solidFill>
                <a:srgbClr val="618DD1"/>
              </a:solidFill>
            </a:endParaRPr>
          </a:p>
        </p:txBody>
      </p:sp>
    </p:spTree>
    <p:extLst>
      <p:ext uri="{BB962C8B-B14F-4D97-AF65-F5344CB8AC3E}">
        <p14:creationId xmlns:p14="http://schemas.microsoft.com/office/powerpoint/2010/main" val="1443257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pPr eaLnBrk="1" hangingPunct="1"/>
            <a:r>
              <a:rPr lang="en-US" altLang="en-US" dirty="0"/>
              <a:t>Recognizing Violent Potential (cont.)</a:t>
            </a:r>
          </a:p>
        </p:txBody>
      </p:sp>
      <p:sp>
        <p:nvSpPr>
          <p:cNvPr id="15364" name="Rectangle 3"/>
          <p:cNvSpPr>
            <a:spLocks noGrp="1" noChangeArrowheads="1"/>
          </p:cNvSpPr>
          <p:nvPr>
            <p:ph idx="1"/>
          </p:nvPr>
        </p:nvSpPr>
        <p:spPr/>
        <p:txBody>
          <a:bodyPr/>
          <a:lstStyle/>
          <a:p>
            <a:pPr eaLnBrk="1" hangingPunct="1">
              <a:buFontTx/>
              <a:buNone/>
            </a:pPr>
            <a:endParaRPr lang="en-US" altLang="en-US" dirty="0"/>
          </a:p>
          <a:p>
            <a:pPr eaLnBrk="1" hangingPunct="1">
              <a:buFontTx/>
              <a:buNone/>
            </a:pPr>
            <a:endParaRPr lang="en-US" altLang="en-US" dirty="0"/>
          </a:p>
        </p:txBody>
      </p:sp>
      <p:sp>
        <p:nvSpPr>
          <p:cNvPr id="15362"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1A7840D9-8974-4AEC-90E7-261A767C8410}" type="slidenum">
              <a:rPr lang="en-US" altLang="en-US">
                <a:solidFill>
                  <a:srgbClr val="618DD1"/>
                </a:solidFill>
              </a:rPr>
              <a:pPr algn="r"/>
              <a:t>12</a:t>
            </a:fld>
            <a:endParaRPr lang="en-US" altLang="en-US" dirty="0">
              <a:solidFill>
                <a:srgbClr val="618DD1"/>
              </a:solidFill>
            </a:endParaRPr>
          </a:p>
        </p:txBody>
      </p:sp>
      <p:sp>
        <p:nvSpPr>
          <p:cNvPr id="15365" name="Rectangle 6"/>
          <p:cNvSpPr>
            <a:spLocks noChangeArrowheads="1"/>
          </p:cNvSpPr>
          <p:nvPr/>
        </p:nvSpPr>
        <p:spPr bwMode="auto">
          <a:xfrm>
            <a:off x="540774" y="1828800"/>
            <a:ext cx="8298426"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a:solidFill>
                  <a:srgbClr val="283B6E"/>
                </a:solidFill>
                <a:latin typeface="Arial" panose="020B0604020202020204" pitchFamily="34" charset="0"/>
              </a:defRPr>
            </a:lvl1pPr>
            <a:lvl2pPr marL="742950" indent="-285750">
              <a:spcBef>
                <a:spcPct val="20000"/>
              </a:spcBef>
              <a:buSzPct val="85000"/>
              <a:buFont typeface="Arial" panose="020B0604020202020204" pitchFamily="34" charset="0"/>
              <a:buChar char="&gt;"/>
              <a:defRPr sz="1600">
                <a:solidFill>
                  <a:srgbClr val="283B6E"/>
                </a:solidFill>
                <a:latin typeface="Arial" panose="020B0604020202020204" pitchFamily="34" charset="0"/>
              </a:defRPr>
            </a:lvl2pPr>
            <a:lvl3pPr marL="1143000" indent="-228600">
              <a:spcBef>
                <a:spcPct val="20000"/>
              </a:spcBef>
              <a:buChar char="•"/>
              <a:defRPr sz="1400">
                <a:solidFill>
                  <a:srgbClr val="283B6E"/>
                </a:solidFill>
                <a:latin typeface="Arial" panose="020B0604020202020204" pitchFamily="34" charset="0"/>
              </a:defRPr>
            </a:lvl3pPr>
            <a:lvl4pPr marL="1600200" indent="-228600">
              <a:spcBef>
                <a:spcPct val="20000"/>
              </a:spcBef>
              <a:buChar char="–"/>
              <a:defRPr sz="1200">
                <a:solidFill>
                  <a:srgbClr val="283B6E"/>
                </a:solidFill>
                <a:latin typeface="Arial" panose="020B0604020202020204" pitchFamily="34" charset="0"/>
              </a:defRPr>
            </a:lvl4pPr>
            <a:lvl5pPr marL="2057400" indent="-228600">
              <a:spcBef>
                <a:spcPct val="20000"/>
              </a:spcBef>
              <a:buChar char="•"/>
              <a:defRPr sz="1200">
                <a:solidFill>
                  <a:srgbClr val="283B6E"/>
                </a:solidFill>
                <a:latin typeface="Arial" panose="020B0604020202020204" pitchFamily="34" charset="0"/>
              </a:defRPr>
            </a:lvl5pPr>
            <a:lvl6pPr marL="2514600" indent="-228600" eaLnBrk="0" fontAlgn="base" hangingPunct="0">
              <a:spcBef>
                <a:spcPct val="20000"/>
              </a:spcBef>
              <a:spcAft>
                <a:spcPct val="0"/>
              </a:spcAft>
              <a:buChar char="•"/>
              <a:defRPr sz="1200">
                <a:solidFill>
                  <a:srgbClr val="283B6E"/>
                </a:solidFill>
                <a:latin typeface="Arial" panose="020B0604020202020204" pitchFamily="34" charset="0"/>
              </a:defRPr>
            </a:lvl6pPr>
            <a:lvl7pPr marL="2971800" indent="-228600" eaLnBrk="0" fontAlgn="base" hangingPunct="0">
              <a:spcBef>
                <a:spcPct val="20000"/>
              </a:spcBef>
              <a:spcAft>
                <a:spcPct val="0"/>
              </a:spcAft>
              <a:buChar char="•"/>
              <a:defRPr sz="1200">
                <a:solidFill>
                  <a:srgbClr val="283B6E"/>
                </a:solidFill>
                <a:latin typeface="Arial" panose="020B0604020202020204" pitchFamily="34" charset="0"/>
              </a:defRPr>
            </a:lvl7pPr>
            <a:lvl8pPr marL="3429000" indent="-228600" eaLnBrk="0" fontAlgn="base" hangingPunct="0">
              <a:spcBef>
                <a:spcPct val="20000"/>
              </a:spcBef>
              <a:spcAft>
                <a:spcPct val="0"/>
              </a:spcAft>
              <a:buChar char="•"/>
              <a:defRPr sz="1200">
                <a:solidFill>
                  <a:srgbClr val="283B6E"/>
                </a:solidFill>
                <a:latin typeface="Arial" panose="020B0604020202020204" pitchFamily="34" charset="0"/>
              </a:defRPr>
            </a:lvl8pPr>
            <a:lvl9pPr marL="3886200" indent="-228600" eaLnBrk="0" fontAlgn="base" hangingPunct="0">
              <a:spcBef>
                <a:spcPct val="20000"/>
              </a:spcBef>
              <a:spcAft>
                <a:spcPct val="0"/>
              </a:spcAft>
              <a:buChar char="•"/>
              <a:defRPr sz="1200">
                <a:solidFill>
                  <a:srgbClr val="283B6E"/>
                </a:solidFill>
                <a:latin typeface="Arial" panose="020B0604020202020204" pitchFamily="34" charset="0"/>
              </a:defRPr>
            </a:lvl9pPr>
          </a:lstStyle>
          <a:p>
            <a:pPr eaLnBrk="1" hangingPunct="1">
              <a:buFontTx/>
              <a:buNone/>
            </a:pPr>
            <a:endParaRPr lang="en-US" altLang="en-US" b="0" dirty="0">
              <a:solidFill>
                <a:schemeClr val="tx1">
                  <a:lumMod val="75000"/>
                </a:schemeClr>
              </a:solidFill>
            </a:endParaRPr>
          </a:p>
          <a:p>
            <a:pPr eaLnBrk="1" hangingPunct="1">
              <a:buFontTx/>
              <a:buNone/>
            </a:pPr>
            <a:r>
              <a:rPr lang="en-US" altLang="en-US" b="0" dirty="0">
                <a:solidFill>
                  <a:schemeClr val="tx1">
                    <a:lumMod val="75000"/>
                  </a:schemeClr>
                </a:solidFill>
              </a:rPr>
              <a:t>Intimidating behavior:</a:t>
            </a:r>
          </a:p>
          <a:p>
            <a:pPr eaLnBrk="1" hangingPunct="1"/>
            <a:r>
              <a:rPr lang="en-US" altLang="en-US" b="0" dirty="0">
                <a:solidFill>
                  <a:schemeClr val="tx1">
                    <a:lumMod val="75000"/>
                  </a:schemeClr>
                </a:solidFill>
              </a:rPr>
              <a:t>Is argumentative.</a:t>
            </a:r>
          </a:p>
          <a:p>
            <a:pPr eaLnBrk="1" hangingPunct="1"/>
            <a:r>
              <a:rPr lang="en-US" altLang="en-US" b="0" dirty="0">
                <a:solidFill>
                  <a:schemeClr val="tx1">
                    <a:lumMod val="75000"/>
                  </a:schemeClr>
                </a:solidFill>
              </a:rPr>
              <a:t>Displays unwarranted anger.</a:t>
            </a:r>
          </a:p>
          <a:p>
            <a:pPr eaLnBrk="1" hangingPunct="1"/>
            <a:r>
              <a:rPr lang="en-US" altLang="en-US" b="0" dirty="0">
                <a:solidFill>
                  <a:schemeClr val="tx1">
                    <a:lumMod val="75000"/>
                  </a:schemeClr>
                </a:solidFill>
              </a:rPr>
              <a:t>Is uncooperative, impulsive or easily frustrated.</a:t>
            </a:r>
          </a:p>
          <a:p>
            <a:pPr eaLnBrk="1" hangingPunct="1"/>
            <a:r>
              <a:rPr lang="en-US" altLang="en-US" b="0" dirty="0">
                <a:solidFill>
                  <a:schemeClr val="tx1">
                    <a:lumMod val="75000"/>
                  </a:schemeClr>
                </a:solidFill>
              </a:rPr>
              <a:t>Challenges peers and authority figures.</a:t>
            </a:r>
          </a:p>
          <a:p>
            <a:pPr eaLnBrk="1" hangingPunct="1"/>
            <a:endParaRPr lang="en-US" altLang="en-US" b="0" dirty="0">
              <a:solidFill>
                <a:schemeClr val="tx1">
                  <a:lumMod val="75000"/>
                </a:schemeClr>
              </a:solidFill>
            </a:endParaRPr>
          </a:p>
          <a:p>
            <a:pPr eaLnBrk="1" hangingPunct="1">
              <a:buFontTx/>
              <a:buNone/>
            </a:pPr>
            <a:r>
              <a:rPr lang="en-US" altLang="en-US" b="0" dirty="0">
                <a:solidFill>
                  <a:schemeClr val="tx1">
                    <a:lumMod val="75000"/>
                  </a:schemeClr>
                </a:solidFill>
              </a:rPr>
              <a:t>Increase in personal stress:</a:t>
            </a:r>
          </a:p>
          <a:p>
            <a:pPr eaLnBrk="1" hangingPunct="1"/>
            <a:r>
              <a:rPr lang="en-US" altLang="en-US" b="0" dirty="0">
                <a:solidFill>
                  <a:schemeClr val="tx1">
                    <a:lumMod val="75000"/>
                  </a:schemeClr>
                </a:solidFill>
              </a:rPr>
              <a:t>An unreciprocated romantic obsession.</a:t>
            </a:r>
          </a:p>
          <a:p>
            <a:pPr eaLnBrk="1" hangingPunct="1"/>
            <a:r>
              <a:rPr lang="en-US" altLang="en-US" b="0" dirty="0">
                <a:solidFill>
                  <a:schemeClr val="tx1">
                    <a:lumMod val="75000"/>
                  </a:schemeClr>
                </a:solidFill>
              </a:rPr>
              <a:t>Serious family or financial problems.</a:t>
            </a:r>
          </a:p>
          <a:p>
            <a:pPr eaLnBrk="1" hangingPunct="1"/>
            <a:r>
              <a:rPr lang="en-US" altLang="en-US" b="0" dirty="0">
                <a:solidFill>
                  <a:schemeClr val="tx1">
                    <a:lumMod val="75000"/>
                  </a:schemeClr>
                </a:solidFill>
              </a:rPr>
              <a:t>Recent job loss.</a:t>
            </a:r>
          </a:p>
          <a:p>
            <a:pPr eaLnBrk="1" hangingPunct="1"/>
            <a:endParaRPr lang="en-US" altLang="en-US" b="0" dirty="0">
              <a:solidFill>
                <a:schemeClr val="tx1">
                  <a:lumMod val="75000"/>
                </a:schemeClr>
              </a:solidFill>
            </a:endParaRPr>
          </a:p>
        </p:txBody>
      </p:sp>
    </p:spTree>
    <p:extLst>
      <p:ext uri="{BB962C8B-B14F-4D97-AF65-F5344CB8AC3E}">
        <p14:creationId xmlns:p14="http://schemas.microsoft.com/office/powerpoint/2010/main" val="1380641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en-US" altLang="en-US" dirty="0"/>
              <a:t>Recognizing Violent Potential (cont.)</a:t>
            </a:r>
          </a:p>
        </p:txBody>
      </p:sp>
      <p:sp>
        <p:nvSpPr>
          <p:cNvPr id="2" name="Content Placeholder 1"/>
          <p:cNvSpPr>
            <a:spLocks noGrp="1"/>
          </p:cNvSpPr>
          <p:nvPr>
            <p:ph idx="1"/>
          </p:nvPr>
        </p:nvSpPr>
        <p:spPr/>
        <p:txBody>
          <a:bodyPr/>
          <a:lstStyle/>
          <a:p>
            <a:r>
              <a:rPr lang="en-US" altLang="en-US" dirty="0">
                <a:solidFill>
                  <a:schemeClr val="tx1">
                    <a:lumMod val="75000"/>
                  </a:schemeClr>
                </a:solidFill>
              </a:rPr>
              <a:t>Negative personality characteristics:</a:t>
            </a:r>
          </a:p>
          <a:p>
            <a:pPr marL="628650" lvl="1" indent="-285750">
              <a:buFont typeface="Arial" panose="020B0604020202020204" pitchFamily="34" charset="0"/>
              <a:buChar char="•"/>
            </a:pPr>
            <a:r>
              <a:rPr lang="en-US" altLang="en-US" dirty="0">
                <a:solidFill>
                  <a:schemeClr val="tx1">
                    <a:lumMod val="75000"/>
                  </a:schemeClr>
                </a:solidFill>
              </a:rPr>
              <a:t>Is suspicious of others.</a:t>
            </a:r>
          </a:p>
          <a:p>
            <a:pPr marL="628650" lvl="1" indent="-285750">
              <a:buFont typeface="Arial" panose="020B0604020202020204" pitchFamily="34" charset="0"/>
              <a:buChar char="•"/>
            </a:pPr>
            <a:r>
              <a:rPr lang="en-US" altLang="en-US" dirty="0">
                <a:solidFill>
                  <a:schemeClr val="tx1">
                    <a:lumMod val="75000"/>
                  </a:schemeClr>
                </a:solidFill>
              </a:rPr>
              <a:t>Has a sense of entitlement.</a:t>
            </a:r>
          </a:p>
          <a:p>
            <a:pPr marL="628650" lvl="1" indent="-285750">
              <a:buFont typeface="Arial" panose="020B0604020202020204" pitchFamily="34" charset="0"/>
              <a:buChar char="•"/>
            </a:pPr>
            <a:r>
              <a:rPr lang="en-US" altLang="en-US" dirty="0">
                <a:solidFill>
                  <a:schemeClr val="tx1">
                    <a:lumMod val="75000"/>
                  </a:schemeClr>
                </a:solidFill>
              </a:rPr>
              <a:t>Is unable to take criticism.</a:t>
            </a:r>
          </a:p>
          <a:p>
            <a:pPr marL="628650" lvl="1" indent="-285750">
              <a:buFont typeface="Arial" panose="020B0604020202020204" pitchFamily="34" charset="0"/>
              <a:buChar char="•"/>
            </a:pPr>
            <a:r>
              <a:rPr lang="en-US" altLang="en-US" dirty="0">
                <a:solidFill>
                  <a:schemeClr val="tx1">
                    <a:lumMod val="75000"/>
                  </a:schemeClr>
                </a:solidFill>
              </a:rPr>
              <a:t>Feels victimized.</a:t>
            </a:r>
          </a:p>
          <a:p>
            <a:r>
              <a:rPr lang="en-US" altLang="en-US" dirty="0">
                <a:solidFill>
                  <a:schemeClr val="tx1">
                    <a:lumMod val="75000"/>
                  </a:schemeClr>
                </a:solidFill>
              </a:rPr>
              <a:t>Marked changes in mood or behavior:</a:t>
            </a:r>
          </a:p>
          <a:p>
            <a:pPr marL="628650" lvl="1" indent="-285750">
              <a:buFont typeface="Arial" panose="020B0604020202020204" pitchFamily="34" charset="0"/>
              <a:buChar char="•"/>
            </a:pPr>
            <a:r>
              <a:rPr lang="en-US" altLang="en-US" dirty="0">
                <a:solidFill>
                  <a:schemeClr val="tx1">
                    <a:lumMod val="75000"/>
                  </a:schemeClr>
                </a:solidFill>
              </a:rPr>
              <a:t>Displays extreme or bizarre behavior.</a:t>
            </a:r>
          </a:p>
          <a:p>
            <a:pPr marL="628650" lvl="1" indent="-285750">
              <a:buFont typeface="Arial" panose="020B0604020202020204" pitchFamily="34" charset="0"/>
              <a:buChar char="•"/>
            </a:pPr>
            <a:r>
              <a:rPr lang="en-US" altLang="en-US" dirty="0">
                <a:solidFill>
                  <a:schemeClr val="tx1">
                    <a:lumMod val="75000"/>
                  </a:schemeClr>
                </a:solidFill>
              </a:rPr>
              <a:t>Talks about irrational beliefs or ideas.</a:t>
            </a:r>
          </a:p>
          <a:p>
            <a:pPr marL="628650" lvl="1" indent="-285750">
              <a:buFont typeface="Arial" panose="020B0604020202020204" pitchFamily="34" charset="0"/>
              <a:buChar char="•"/>
            </a:pPr>
            <a:r>
              <a:rPr lang="en-US" altLang="en-US" dirty="0">
                <a:solidFill>
                  <a:schemeClr val="tx1">
                    <a:lumMod val="75000"/>
                  </a:schemeClr>
                </a:solidFill>
              </a:rPr>
              <a:t>Appears depressed or has heightened anxiety.</a:t>
            </a:r>
          </a:p>
          <a:p>
            <a:pPr marL="628650" lvl="1" indent="-285750">
              <a:buFont typeface="Arial" panose="020B0604020202020204" pitchFamily="34" charset="0"/>
              <a:buChar char="•"/>
            </a:pPr>
            <a:r>
              <a:rPr lang="en-US" altLang="en-US" dirty="0">
                <a:solidFill>
                  <a:schemeClr val="tx1">
                    <a:lumMod val="75000"/>
                  </a:schemeClr>
                </a:solidFill>
              </a:rPr>
              <a:t>Demonstrates a noticeable decline in work performance.</a:t>
            </a:r>
          </a:p>
          <a:p>
            <a:pPr marL="628650" lvl="1" indent="-285750">
              <a:buFont typeface="Arial" panose="020B0604020202020204" pitchFamily="34" charset="0"/>
              <a:buChar char="•"/>
            </a:pPr>
            <a:endParaRPr lang="en-US" altLang="en-US" dirty="0">
              <a:solidFill>
                <a:schemeClr val="tx1">
                  <a:lumMod val="75000"/>
                </a:schemeClr>
              </a:solidFill>
            </a:endParaRPr>
          </a:p>
          <a:p>
            <a:pPr marL="628650" lvl="1" indent="-285750">
              <a:buFont typeface="Arial" panose="020B0604020202020204" pitchFamily="34" charset="0"/>
              <a:buChar char="•"/>
            </a:pPr>
            <a:endParaRPr lang="en-US" dirty="0">
              <a:solidFill>
                <a:schemeClr val="tx1">
                  <a:lumMod val="75000"/>
                </a:schemeClr>
              </a:solidFill>
            </a:endParaRPr>
          </a:p>
        </p:txBody>
      </p:sp>
      <p:sp>
        <p:nvSpPr>
          <p:cNvPr id="16386"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AA5DD999-613B-4BB3-BEC6-4DB9B8106301}" type="slidenum">
              <a:rPr lang="en-US" altLang="en-US">
                <a:solidFill>
                  <a:srgbClr val="618DD1"/>
                </a:solidFill>
              </a:rPr>
              <a:pPr algn="r"/>
              <a:t>13</a:t>
            </a:fld>
            <a:endParaRPr lang="en-US" altLang="en-US" dirty="0">
              <a:solidFill>
                <a:srgbClr val="618DD1"/>
              </a:solidFill>
            </a:endParaRPr>
          </a:p>
        </p:txBody>
      </p:sp>
    </p:spTree>
    <p:extLst>
      <p:ext uri="{BB962C8B-B14F-4D97-AF65-F5344CB8AC3E}">
        <p14:creationId xmlns:p14="http://schemas.microsoft.com/office/powerpoint/2010/main" val="2108807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altLang="en-US" dirty="0"/>
              <a:t>Recognizing Violent Potential (cont.)</a:t>
            </a:r>
          </a:p>
        </p:txBody>
      </p:sp>
      <p:sp>
        <p:nvSpPr>
          <p:cNvPr id="2" name="Content Placeholder 1"/>
          <p:cNvSpPr>
            <a:spLocks noGrp="1"/>
          </p:cNvSpPr>
          <p:nvPr>
            <p:ph idx="1"/>
          </p:nvPr>
        </p:nvSpPr>
        <p:spPr/>
        <p:txBody>
          <a:bodyPr/>
          <a:lstStyle/>
          <a:p>
            <a:r>
              <a:rPr lang="en-US" altLang="en-US" dirty="0">
                <a:solidFill>
                  <a:schemeClr val="tx1">
                    <a:lumMod val="75000"/>
                  </a:schemeClr>
                </a:solidFill>
              </a:rPr>
              <a:t>Socially isolated:</a:t>
            </a:r>
          </a:p>
          <a:p>
            <a:pPr marL="628650" lvl="1" indent="-285750">
              <a:buFont typeface="Arial" panose="020B0604020202020204" pitchFamily="34" charset="0"/>
              <a:buChar char="•"/>
            </a:pPr>
            <a:r>
              <a:rPr lang="en-US" altLang="en-US" dirty="0">
                <a:solidFill>
                  <a:schemeClr val="tx1">
                    <a:lumMod val="75000"/>
                  </a:schemeClr>
                </a:solidFill>
              </a:rPr>
              <a:t>Has a history of negative interpersonal relationships.</a:t>
            </a:r>
          </a:p>
          <a:p>
            <a:pPr marL="628650" lvl="1" indent="-285750">
              <a:buFont typeface="Arial" panose="020B0604020202020204" pitchFamily="34" charset="0"/>
              <a:buChar char="•"/>
            </a:pPr>
            <a:r>
              <a:rPr lang="en-US" altLang="en-US" dirty="0">
                <a:solidFill>
                  <a:schemeClr val="tx1">
                    <a:lumMod val="75000"/>
                  </a:schemeClr>
                </a:solidFill>
              </a:rPr>
              <a:t>Has few family or friends.</a:t>
            </a:r>
          </a:p>
          <a:p>
            <a:pPr marL="628650" lvl="1" indent="-285750">
              <a:buFont typeface="Arial" panose="020B0604020202020204" pitchFamily="34" charset="0"/>
              <a:buChar char="•"/>
            </a:pPr>
            <a:r>
              <a:rPr lang="en-US" altLang="en-US" dirty="0">
                <a:solidFill>
                  <a:schemeClr val="tx1">
                    <a:lumMod val="75000"/>
                  </a:schemeClr>
                </a:solidFill>
              </a:rPr>
              <a:t>Views the workplace as a home and co-workers as “family.”</a:t>
            </a:r>
          </a:p>
          <a:p>
            <a:pPr marL="628650" lvl="1" indent="-285750">
              <a:buFont typeface="Arial" panose="020B0604020202020204" pitchFamily="34" charset="0"/>
              <a:buChar char="•"/>
            </a:pPr>
            <a:r>
              <a:rPr lang="en-US" altLang="en-US" dirty="0">
                <a:solidFill>
                  <a:schemeClr val="tx1">
                    <a:lumMod val="75000"/>
                  </a:schemeClr>
                </a:solidFill>
              </a:rPr>
              <a:t>Has obsessive involvement in his or her job.</a:t>
            </a:r>
          </a:p>
          <a:p>
            <a:endParaRPr lang="en-US" dirty="0"/>
          </a:p>
        </p:txBody>
      </p:sp>
      <p:sp>
        <p:nvSpPr>
          <p:cNvPr id="17410"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DB6BE1B0-CCDF-46CD-8A6A-18AF73FCEDA9}" type="slidenum">
              <a:rPr lang="en-US" altLang="en-US">
                <a:solidFill>
                  <a:srgbClr val="618DD1"/>
                </a:solidFill>
              </a:rPr>
              <a:pPr algn="r"/>
              <a:t>14</a:t>
            </a:fld>
            <a:endParaRPr lang="en-US" altLang="en-US" dirty="0">
              <a:solidFill>
                <a:srgbClr val="618DD1"/>
              </a:solidFill>
            </a:endParaRPr>
          </a:p>
        </p:txBody>
      </p:sp>
    </p:spTree>
    <p:extLst>
      <p:ext uri="{BB962C8B-B14F-4D97-AF65-F5344CB8AC3E}">
        <p14:creationId xmlns:p14="http://schemas.microsoft.com/office/powerpoint/2010/main" val="18419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altLang="en-US" dirty="0"/>
              <a:t>Questions? Comments?</a:t>
            </a:r>
          </a:p>
        </p:txBody>
      </p:sp>
      <p:sp>
        <p:nvSpPr>
          <p:cNvPr id="18434"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06E109B3-C156-4C1A-BC67-60EFD5531E02}" type="slidenum">
              <a:rPr lang="en-US" altLang="en-US">
                <a:solidFill>
                  <a:srgbClr val="618DD1"/>
                </a:solidFill>
              </a:rPr>
              <a:pPr algn="r"/>
              <a:t>15</a:t>
            </a:fld>
            <a:endParaRPr lang="en-US" altLang="en-US" dirty="0">
              <a:solidFill>
                <a:srgbClr val="618DD1"/>
              </a:solidFill>
            </a:endParaRPr>
          </a:p>
        </p:txBody>
      </p:sp>
    </p:spTree>
    <p:extLst>
      <p:ext uri="{BB962C8B-B14F-4D97-AF65-F5344CB8AC3E}">
        <p14:creationId xmlns:p14="http://schemas.microsoft.com/office/powerpoint/2010/main" val="3417673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pPr eaLnBrk="1" hangingPunct="1"/>
            <a:r>
              <a:rPr lang="en-US" altLang="en-US" dirty="0"/>
              <a:t>Techniques to Diffuse Violence</a:t>
            </a:r>
            <a:br>
              <a:rPr lang="en-US" altLang="en-US" dirty="0"/>
            </a:br>
            <a:endParaRPr lang="en-US" altLang="en-US" dirty="0"/>
          </a:p>
        </p:txBody>
      </p:sp>
      <p:sp>
        <p:nvSpPr>
          <p:cNvPr id="19460" name="Rectangle 3"/>
          <p:cNvSpPr>
            <a:spLocks noGrp="1" noChangeArrowheads="1"/>
          </p:cNvSpPr>
          <p:nvPr>
            <p:ph idx="1"/>
          </p:nvPr>
        </p:nvSpPr>
        <p:spPr/>
        <p:txBody>
          <a:bodyPr/>
          <a:lstStyle/>
          <a:p>
            <a:r>
              <a:rPr lang="en-US" altLang="en-US" dirty="0"/>
              <a:t>A potentially violent person may be demonstrating these characteristics:</a:t>
            </a:r>
          </a:p>
          <a:p>
            <a:pPr marL="285750" indent="-285750" eaLnBrk="1" hangingPunct="1">
              <a:buFont typeface="Arial" panose="020B0604020202020204" pitchFamily="34" charset="0"/>
              <a:buChar char="•"/>
            </a:pPr>
            <a:r>
              <a:rPr lang="en-US" altLang="en-US" dirty="0"/>
              <a:t>Speaking loudly, frantically or quickly.</a:t>
            </a:r>
          </a:p>
          <a:p>
            <a:pPr marL="285750" indent="-285750" eaLnBrk="1" hangingPunct="1">
              <a:buFont typeface="Arial" panose="020B0604020202020204" pitchFamily="34" charset="0"/>
              <a:buChar char="•"/>
            </a:pPr>
            <a:r>
              <a:rPr lang="en-US" altLang="en-US" dirty="0"/>
              <a:t>Gesturing wildly.</a:t>
            </a:r>
          </a:p>
          <a:p>
            <a:pPr marL="285750" indent="-285750" eaLnBrk="1" hangingPunct="1">
              <a:buFont typeface="Arial" panose="020B0604020202020204" pitchFamily="34" charset="0"/>
              <a:buChar char="•"/>
            </a:pPr>
            <a:r>
              <a:rPr lang="en-US" altLang="en-US" dirty="0"/>
              <a:t>Using aggressive stances and gestures, such as pointing, getting close or clinching fists.</a:t>
            </a:r>
          </a:p>
          <a:p>
            <a:pPr marL="285750" indent="-285750" eaLnBrk="1" hangingPunct="1">
              <a:buFont typeface="Arial" panose="020B0604020202020204" pitchFamily="34" charset="0"/>
              <a:buChar char="•"/>
            </a:pPr>
            <a:r>
              <a:rPr lang="en-US" altLang="en-US" dirty="0"/>
              <a:t>Making threats and personal insults.</a:t>
            </a:r>
          </a:p>
        </p:txBody>
      </p:sp>
      <p:sp>
        <p:nvSpPr>
          <p:cNvPr id="19458"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C51B2356-5E56-4339-8B4A-924367104BA1}" type="slidenum">
              <a:rPr lang="en-US" altLang="en-US">
                <a:solidFill>
                  <a:srgbClr val="618DD1"/>
                </a:solidFill>
              </a:rPr>
              <a:pPr algn="r"/>
              <a:t>16</a:t>
            </a:fld>
            <a:endParaRPr lang="en-US" altLang="en-US" dirty="0">
              <a:solidFill>
                <a:srgbClr val="618DD1"/>
              </a:solidFill>
            </a:endParaRPr>
          </a:p>
        </p:txBody>
      </p:sp>
    </p:spTree>
    <p:extLst>
      <p:ext uri="{BB962C8B-B14F-4D97-AF65-F5344CB8AC3E}">
        <p14:creationId xmlns:p14="http://schemas.microsoft.com/office/powerpoint/2010/main" val="407423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pPr eaLnBrk="1" hangingPunct="1"/>
            <a:r>
              <a:rPr lang="en-US" altLang="en-US" dirty="0"/>
              <a:t>Techniques to Diffuse Violence (cont.)</a:t>
            </a:r>
          </a:p>
        </p:txBody>
      </p:sp>
      <p:sp>
        <p:nvSpPr>
          <p:cNvPr id="20484" name="Rectangle 3"/>
          <p:cNvSpPr>
            <a:spLocks noGrp="1" noChangeArrowheads="1"/>
          </p:cNvSpPr>
          <p:nvPr>
            <p:ph idx="1"/>
          </p:nvPr>
        </p:nvSpPr>
        <p:spPr/>
        <p:txBody>
          <a:bodyPr/>
          <a:lstStyle/>
          <a:p>
            <a:pPr eaLnBrk="1" hangingPunct="1">
              <a:buFontTx/>
              <a:buNone/>
            </a:pPr>
            <a:r>
              <a:rPr lang="en-US" altLang="en-US" dirty="0"/>
              <a:t>Some violent situations cannot be stopped; however, you can use proven techniques and take steps to reduce a situation that is escalating.</a:t>
            </a:r>
          </a:p>
          <a:p>
            <a:pPr eaLnBrk="1" hangingPunct="1">
              <a:buFontTx/>
              <a:buNone/>
            </a:pPr>
            <a:r>
              <a:rPr lang="en-US" altLang="en-US" dirty="0"/>
              <a:t>Things to do when dealing with a potentially violent person:</a:t>
            </a:r>
          </a:p>
          <a:p>
            <a:pPr marL="628650" lvl="1" indent="-285750">
              <a:buFont typeface="Arial" panose="020B0604020202020204" pitchFamily="34" charset="0"/>
              <a:buChar char="•"/>
            </a:pPr>
            <a:r>
              <a:rPr lang="en-US" altLang="en-US" sz="1600" dirty="0"/>
              <a:t>Assess the situation in your mind.</a:t>
            </a:r>
          </a:p>
          <a:p>
            <a:pPr marL="628650" lvl="1" indent="-285750">
              <a:buFont typeface="Arial" panose="020B0604020202020204" pitchFamily="34" charset="0"/>
              <a:buChar char="•"/>
            </a:pPr>
            <a:r>
              <a:rPr lang="en-US" altLang="en-US" sz="1600" dirty="0"/>
              <a:t>Project calmness.</a:t>
            </a:r>
          </a:p>
          <a:p>
            <a:pPr marL="628650" lvl="1" indent="-285750">
              <a:buFont typeface="Arial" panose="020B0604020202020204" pitchFamily="34" charset="0"/>
              <a:buChar char="•"/>
            </a:pPr>
            <a:r>
              <a:rPr lang="en-US" altLang="en-US" sz="1600" dirty="0"/>
              <a:t>Be patient and empathetic, and encourage the person to talk.</a:t>
            </a:r>
          </a:p>
          <a:p>
            <a:pPr marL="628650" lvl="1" indent="-285750">
              <a:buFont typeface="Arial" panose="020B0604020202020204" pitchFamily="34" charset="0"/>
              <a:buChar char="•"/>
            </a:pPr>
            <a:r>
              <a:rPr lang="en-US" altLang="en-US" sz="1600" dirty="0"/>
              <a:t>Focus your attention on the person so that the person feels that you are interested in what he or she has to say.</a:t>
            </a:r>
          </a:p>
          <a:p>
            <a:pPr marL="628650" lvl="1" indent="-285750">
              <a:buFont typeface="Arial" panose="020B0604020202020204" pitchFamily="34" charset="0"/>
              <a:buChar char="•"/>
            </a:pPr>
            <a:r>
              <a:rPr lang="en-US" altLang="en-US" sz="1600" dirty="0"/>
              <a:t>Maintain a relaxed yet attentive posture, and position yourself at a right angle instead of directly in front of the person.</a:t>
            </a:r>
          </a:p>
          <a:p>
            <a:pPr marL="628650" lvl="1" indent="-285750">
              <a:buFont typeface="Arial" panose="020B0604020202020204" pitchFamily="34" charset="0"/>
              <a:buChar char="•"/>
            </a:pPr>
            <a:r>
              <a:rPr lang="en-US" altLang="en-US" sz="1600" dirty="0"/>
              <a:t>Ask for small specific favors, such as if you could talk in a quieter area.</a:t>
            </a:r>
          </a:p>
          <a:p>
            <a:pPr marL="628650" lvl="1" indent="-285750">
              <a:buFont typeface="Arial" panose="020B0604020202020204" pitchFamily="34" charset="0"/>
              <a:buChar char="•"/>
            </a:pPr>
            <a:r>
              <a:rPr lang="en-US" altLang="en-US" sz="1600" dirty="0"/>
              <a:t>Be reassuring and point out choices.</a:t>
            </a:r>
          </a:p>
          <a:p>
            <a:pPr marL="628650" lvl="1" indent="-285750">
              <a:buFont typeface="Arial" panose="020B0604020202020204" pitchFamily="34" charset="0"/>
              <a:buChar char="•"/>
            </a:pPr>
            <a:r>
              <a:rPr lang="en-US" altLang="en-US" sz="1600" dirty="0"/>
              <a:t>Arrange yourself so that your exit is not blocked.</a:t>
            </a:r>
          </a:p>
        </p:txBody>
      </p:sp>
      <p:sp>
        <p:nvSpPr>
          <p:cNvPr id="20482"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07834A8B-B5BF-44E7-93B8-C914B28049D3}" type="slidenum">
              <a:rPr lang="en-US" altLang="en-US">
                <a:solidFill>
                  <a:srgbClr val="618DD1"/>
                </a:solidFill>
              </a:rPr>
              <a:pPr algn="r"/>
              <a:t>17</a:t>
            </a:fld>
            <a:endParaRPr lang="en-US" altLang="en-US" dirty="0">
              <a:solidFill>
                <a:srgbClr val="618DD1"/>
              </a:solidFill>
            </a:endParaRPr>
          </a:p>
        </p:txBody>
      </p:sp>
    </p:spTree>
    <p:extLst>
      <p:ext uri="{BB962C8B-B14F-4D97-AF65-F5344CB8AC3E}">
        <p14:creationId xmlns:p14="http://schemas.microsoft.com/office/powerpoint/2010/main" val="1272193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pPr eaLnBrk="1" hangingPunct="1"/>
            <a:r>
              <a:rPr lang="en-US" altLang="en-US" dirty="0"/>
              <a:t>Techniques to Diffuse Violence (cont.)</a:t>
            </a:r>
          </a:p>
        </p:txBody>
      </p:sp>
      <p:sp>
        <p:nvSpPr>
          <p:cNvPr id="21508" name="Rectangle 3"/>
          <p:cNvSpPr>
            <a:spLocks noGrp="1" noChangeArrowheads="1"/>
          </p:cNvSpPr>
          <p:nvPr>
            <p:ph idx="1"/>
          </p:nvPr>
        </p:nvSpPr>
        <p:spPr/>
        <p:txBody>
          <a:bodyPr/>
          <a:lstStyle/>
          <a:p>
            <a:pPr eaLnBrk="1" hangingPunct="1">
              <a:buFontTx/>
              <a:buNone/>
            </a:pPr>
            <a:r>
              <a:rPr lang="en-US" altLang="en-US" dirty="0"/>
              <a:t>Actions to avoid when dealing with a potentially violent situation:</a:t>
            </a:r>
          </a:p>
          <a:p>
            <a:pPr marL="285750" indent="-285750" eaLnBrk="1" hangingPunct="1">
              <a:buFont typeface="Arial" panose="020B0604020202020204" pitchFamily="34" charset="0"/>
              <a:buChar char="•"/>
            </a:pPr>
            <a:r>
              <a:rPr lang="en-US" altLang="en-US" dirty="0"/>
              <a:t>Do not be the hero. Your focus should be diverting the aggressive individual and keeping others safe without putting yourself in harm’s way.</a:t>
            </a:r>
          </a:p>
          <a:p>
            <a:pPr marL="285750" indent="-285750" eaLnBrk="1" hangingPunct="1">
              <a:buFont typeface="Arial" panose="020B0604020202020204" pitchFamily="34" charset="0"/>
              <a:buChar char="•"/>
            </a:pPr>
            <a:r>
              <a:rPr lang="en-US" altLang="en-US" dirty="0"/>
              <a:t>Do not make promises you cannot keep.</a:t>
            </a:r>
          </a:p>
          <a:p>
            <a:pPr marL="285750" indent="-285750" eaLnBrk="1" hangingPunct="1">
              <a:buFont typeface="Arial" panose="020B0604020202020204" pitchFamily="34" charset="0"/>
              <a:buChar char="•"/>
            </a:pPr>
            <a:r>
              <a:rPr lang="en-US" altLang="en-US" dirty="0"/>
              <a:t>Do not make physical contact with the individual.</a:t>
            </a:r>
          </a:p>
          <a:p>
            <a:pPr eaLnBrk="1" hangingPunct="1"/>
            <a:endParaRPr lang="en-US" altLang="en-US" dirty="0"/>
          </a:p>
        </p:txBody>
      </p:sp>
      <p:sp>
        <p:nvSpPr>
          <p:cNvPr id="21506"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E1F7600D-8477-4543-ADFF-F0ABDF7305A7}" type="slidenum">
              <a:rPr lang="en-US" altLang="en-US">
                <a:solidFill>
                  <a:srgbClr val="618DD1"/>
                </a:solidFill>
              </a:rPr>
              <a:pPr algn="r"/>
              <a:t>18</a:t>
            </a:fld>
            <a:endParaRPr lang="en-US" altLang="en-US" dirty="0">
              <a:solidFill>
                <a:srgbClr val="618DD1"/>
              </a:solidFill>
            </a:endParaRPr>
          </a:p>
        </p:txBody>
      </p:sp>
    </p:spTree>
    <p:extLst>
      <p:ext uri="{BB962C8B-B14F-4D97-AF65-F5344CB8AC3E}">
        <p14:creationId xmlns:p14="http://schemas.microsoft.com/office/powerpoint/2010/main" val="1648979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eaLnBrk="1" hangingPunct="1"/>
            <a:r>
              <a:rPr lang="en-US" altLang="en-US" dirty="0"/>
              <a:t>Questions? Comments?</a:t>
            </a:r>
          </a:p>
        </p:txBody>
      </p:sp>
      <p:sp>
        <p:nvSpPr>
          <p:cNvPr id="22530"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4C6A0489-80FC-45C3-88B8-249FB939809E}" type="slidenum">
              <a:rPr lang="en-US" altLang="en-US">
                <a:solidFill>
                  <a:srgbClr val="618DD1"/>
                </a:solidFill>
              </a:rPr>
              <a:pPr algn="r"/>
              <a:t>19</a:t>
            </a:fld>
            <a:endParaRPr lang="en-US" altLang="en-US" dirty="0">
              <a:solidFill>
                <a:srgbClr val="618DD1"/>
              </a:solidFill>
            </a:endParaRPr>
          </a:p>
        </p:txBody>
      </p:sp>
    </p:spTree>
    <p:extLst>
      <p:ext uri="{BB962C8B-B14F-4D97-AF65-F5344CB8AC3E}">
        <p14:creationId xmlns:p14="http://schemas.microsoft.com/office/powerpoint/2010/main" val="2713513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US" altLang="en-US" dirty="0"/>
              <a:t>Introduction</a:t>
            </a:r>
          </a:p>
        </p:txBody>
      </p:sp>
      <p:sp>
        <p:nvSpPr>
          <p:cNvPr id="6148" name="Rectangle 3"/>
          <p:cNvSpPr>
            <a:spLocks noGrp="1" noChangeArrowheads="1"/>
          </p:cNvSpPr>
          <p:nvPr>
            <p:ph idx="1"/>
          </p:nvPr>
        </p:nvSpPr>
        <p:spPr/>
        <p:txBody>
          <a:bodyPr/>
          <a:lstStyle/>
          <a:p>
            <a:r>
              <a:rPr lang="en-US" altLang="en-US" dirty="0"/>
              <a:t>The purpose of this presentation is to give supervisors information about recognizing potentially violent workplace situations, techniques to diffuse escalating situations and security procedures to ensure the safety of employees during violent situations.</a:t>
            </a:r>
          </a:p>
          <a:p>
            <a:pPr eaLnBrk="1" hangingPunct="1">
              <a:lnSpc>
                <a:spcPct val="90000"/>
              </a:lnSpc>
              <a:buFontTx/>
              <a:buNone/>
            </a:pPr>
            <a:endParaRPr lang="en-US" altLang="en-US" dirty="0"/>
          </a:p>
          <a:p>
            <a:pPr eaLnBrk="1" hangingPunct="1">
              <a:lnSpc>
                <a:spcPct val="90000"/>
              </a:lnSpc>
              <a:buFontTx/>
              <a:buNone/>
            </a:pPr>
            <a:r>
              <a:rPr lang="en-US" altLang="en-US" dirty="0"/>
              <a:t>	</a:t>
            </a:r>
          </a:p>
          <a:p>
            <a:pPr eaLnBrk="1" hangingPunct="1">
              <a:lnSpc>
                <a:spcPct val="90000"/>
              </a:lnSpc>
              <a:buFontTx/>
              <a:buNone/>
            </a:pPr>
            <a:r>
              <a:rPr lang="en-US" altLang="en-US" sz="1700" dirty="0"/>
              <a:t>	</a:t>
            </a:r>
          </a:p>
        </p:txBody>
      </p:sp>
      <p:sp>
        <p:nvSpPr>
          <p:cNvPr id="6146"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D03EBA2C-0BCC-4710-936F-B9B4C9104BC8}" type="slidenum">
              <a:rPr lang="en-US" altLang="en-US">
                <a:solidFill>
                  <a:srgbClr val="618DD1"/>
                </a:solidFill>
              </a:rPr>
              <a:pPr algn="r"/>
              <a:t>2</a:t>
            </a:fld>
            <a:endParaRPr lang="en-US" altLang="en-US" dirty="0">
              <a:solidFill>
                <a:srgbClr val="618DD1"/>
              </a:solidFill>
            </a:endParaRPr>
          </a:p>
        </p:txBody>
      </p:sp>
    </p:spTree>
    <p:extLst>
      <p:ext uri="{BB962C8B-B14F-4D97-AF65-F5344CB8AC3E}">
        <p14:creationId xmlns:p14="http://schemas.microsoft.com/office/powerpoint/2010/main" val="3461275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lstStyle/>
          <a:p>
            <a:pPr eaLnBrk="1" hangingPunct="1"/>
            <a:r>
              <a:rPr lang="en-US" altLang="en-US" dirty="0"/>
              <a:t>Responding Effectively to Workplace Violence</a:t>
            </a:r>
          </a:p>
        </p:txBody>
      </p:sp>
      <p:sp>
        <p:nvSpPr>
          <p:cNvPr id="23556" name="Rectangle 3"/>
          <p:cNvSpPr>
            <a:spLocks noGrp="1" noChangeArrowheads="1"/>
          </p:cNvSpPr>
          <p:nvPr>
            <p:ph idx="1"/>
          </p:nvPr>
        </p:nvSpPr>
        <p:spPr/>
        <p:txBody>
          <a:bodyPr/>
          <a:lstStyle/>
          <a:p>
            <a:pPr eaLnBrk="1" hangingPunct="1">
              <a:buFontTx/>
              <a:buNone/>
            </a:pPr>
            <a:r>
              <a:rPr lang="en-US" altLang="en-US" dirty="0"/>
              <a:t>After a violent incident has occurred in your workplace, it is important to immediately begin to work with your staff to heal and move on. </a:t>
            </a:r>
          </a:p>
          <a:p>
            <a:pPr eaLnBrk="1" hangingPunct="1"/>
            <a:r>
              <a:rPr lang="en-US" altLang="en-US" dirty="0"/>
              <a:t>Step 1: Immediate Recovery</a:t>
            </a:r>
          </a:p>
          <a:p>
            <a:pPr eaLnBrk="1" hangingPunct="1"/>
            <a:r>
              <a:rPr lang="en-US" altLang="en-US" dirty="0"/>
              <a:t>Step 2: Evaluation</a:t>
            </a:r>
          </a:p>
          <a:p>
            <a:pPr eaLnBrk="1" hangingPunct="1"/>
            <a:r>
              <a:rPr lang="en-US" altLang="en-US" dirty="0"/>
              <a:t>Step 3: Employee Assistance Program (EAP)</a:t>
            </a:r>
          </a:p>
          <a:p>
            <a:pPr eaLnBrk="1" hangingPunct="1"/>
            <a:endParaRPr lang="en-US" altLang="en-US" sz="1600" dirty="0"/>
          </a:p>
          <a:p>
            <a:pPr eaLnBrk="1" hangingPunct="1">
              <a:buFontTx/>
              <a:buNone/>
            </a:pPr>
            <a:endParaRPr lang="en-US" altLang="en-US" sz="1600" u="sng" dirty="0"/>
          </a:p>
        </p:txBody>
      </p:sp>
      <p:sp>
        <p:nvSpPr>
          <p:cNvPr id="23554"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9A4AB4C1-6704-4001-9213-D7FF59FAA41F}" type="slidenum">
              <a:rPr lang="en-US" altLang="en-US">
                <a:solidFill>
                  <a:srgbClr val="618DD1"/>
                </a:solidFill>
              </a:rPr>
              <a:pPr algn="r"/>
              <a:t>20</a:t>
            </a:fld>
            <a:endParaRPr lang="en-US" altLang="en-US" dirty="0">
              <a:solidFill>
                <a:srgbClr val="618DD1"/>
              </a:solidFill>
            </a:endParaRPr>
          </a:p>
        </p:txBody>
      </p:sp>
    </p:spTree>
    <p:extLst>
      <p:ext uri="{BB962C8B-B14F-4D97-AF65-F5344CB8AC3E}">
        <p14:creationId xmlns:p14="http://schemas.microsoft.com/office/powerpoint/2010/main" val="796060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pPr eaLnBrk="1" hangingPunct="1"/>
            <a:r>
              <a:rPr lang="en-US" altLang="en-US" dirty="0"/>
              <a:t>Responding Effectively to Workplace Violence (cont.)</a:t>
            </a:r>
          </a:p>
        </p:txBody>
      </p:sp>
      <p:sp>
        <p:nvSpPr>
          <p:cNvPr id="24580" name="Rectangle 3"/>
          <p:cNvSpPr>
            <a:spLocks noGrp="1" noChangeArrowheads="1"/>
          </p:cNvSpPr>
          <p:nvPr>
            <p:ph idx="1"/>
          </p:nvPr>
        </p:nvSpPr>
        <p:spPr/>
        <p:txBody>
          <a:bodyPr/>
          <a:lstStyle/>
          <a:p>
            <a:r>
              <a:rPr lang="en-US" altLang="en-US" dirty="0"/>
              <a:t>Step 1: Immediate Recovery</a:t>
            </a:r>
          </a:p>
          <a:p>
            <a:r>
              <a:rPr lang="en-US" altLang="en-US" dirty="0"/>
              <a:t>Anyone who experiences a crisis first hand will go through several emotional stages in varying degrees. It is important to recognize what stage your employees are in so that you can provide empathy and understanding. </a:t>
            </a:r>
          </a:p>
          <a:p>
            <a:pPr eaLnBrk="1" hangingPunct="1">
              <a:buFontTx/>
              <a:buNone/>
            </a:pPr>
            <a:endParaRPr lang="en-US" altLang="en-US" dirty="0"/>
          </a:p>
        </p:txBody>
      </p:sp>
      <p:sp>
        <p:nvSpPr>
          <p:cNvPr id="24578"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2FB83644-9CA8-463C-97BC-A49A103BC5F4}" type="slidenum">
              <a:rPr lang="en-US" altLang="en-US">
                <a:solidFill>
                  <a:srgbClr val="618DD1"/>
                </a:solidFill>
              </a:rPr>
              <a:pPr algn="r"/>
              <a:t>21</a:t>
            </a:fld>
            <a:endParaRPr lang="en-US" altLang="en-US" dirty="0">
              <a:solidFill>
                <a:srgbClr val="618DD1"/>
              </a:solidFill>
            </a:endParaRPr>
          </a:p>
        </p:txBody>
      </p:sp>
    </p:spTree>
    <p:extLst>
      <p:ext uri="{BB962C8B-B14F-4D97-AF65-F5344CB8AC3E}">
        <p14:creationId xmlns:p14="http://schemas.microsoft.com/office/powerpoint/2010/main" val="1575345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lstStyle/>
          <a:p>
            <a:pPr eaLnBrk="1" hangingPunct="1"/>
            <a:r>
              <a:rPr lang="en-US" altLang="en-US" dirty="0"/>
              <a:t>Responding Effectively to Workplace Violence (cont.)</a:t>
            </a:r>
          </a:p>
        </p:txBody>
      </p:sp>
      <p:sp>
        <p:nvSpPr>
          <p:cNvPr id="25604" name="Rectangle 3"/>
          <p:cNvSpPr>
            <a:spLocks noGrp="1" noChangeArrowheads="1"/>
          </p:cNvSpPr>
          <p:nvPr>
            <p:ph idx="1"/>
          </p:nvPr>
        </p:nvSpPr>
        <p:spPr/>
        <p:txBody>
          <a:bodyPr/>
          <a:lstStyle/>
          <a:p>
            <a:pPr eaLnBrk="1" hangingPunct="1">
              <a:buFontTx/>
              <a:buNone/>
            </a:pPr>
            <a:r>
              <a:rPr lang="en-US" altLang="en-US" dirty="0"/>
              <a:t>Step 1: Immediate Recovery (cont.)</a:t>
            </a:r>
          </a:p>
          <a:p>
            <a:pPr lvl="1"/>
            <a:r>
              <a:rPr lang="en-US" altLang="en-US" dirty="0"/>
              <a:t>Stage 1: An employee experiences emotions such as shock, disbelief, denial or numbness. Physically, the employee is in “fight or flight” mode. Heart rate, sensory perception and adrenaline levels are increased.</a:t>
            </a:r>
          </a:p>
          <a:p>
            <a:pPr lvl="1"/>
            <a:endParaRPr lang="en-US" altLang="en-US" dirty="0"/>
          </a:p>
          <a:p>
            <a:pPr lvl="1"/>
            <a:r>
              <a:rPr lang="en-US" altLang="en-US" dirty="0"/>
              <a:t>Stage 2: Commonly called the “impact” stage, in which the employee may feel a variety of intense emotions, including anger, fear, rage, grief, sorrow, guilt or depression. This stage may last a few days, a few weeks or a few months. </a:t>
            </a:r>
          </a:p>
          <a:p>
            <a:pPr lvl="1"/>
            <a:endParaRPr lang="en-US" altLang="en-US" dirty="0"/>
          </a:p>
          <a:p>
            <a:pPr lvl="1"/>
            <a:r>
              <a:rPr lang="en-US" altLang="en-US" dirty="0"/>
              <a:t>Stage 3: The reconciliation stage. The employee tries to make sense of the event, understand its impact and reach closure after the event</a:t>
            </a:r>
            <a:r>
              <a:rPr lang="en-US" altLang="en-US" sz="1600" dirty="0"/>
              <a:t>. </a:t>
            </a:r>
          </a:p>
          <a:p>
            <a:pPr eaLnBrk="1" hangingPunct="1"/>
            <a:endParaRPr lang="en-US" altLang="en-US" sz="1600" dirty="0"/>
          </a:p>
        </p:txBody>
      </p:sp>
      <p:sp>
        <p:nvSpPr>
          <p:cNvPr id="25602"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7DA628AB-1DCD-435C-ACEF-EC17E017C546}" type="slidenum">
              <a:rPr lang="en-US" altLang="en-US">
                <a:solidFill>
                  <a:srgbClr val="618DD1"/>
                </a:solidFill>
              </a:rPr>
              <a:pPr algn="r"/>
              <a:t>22</a:t>
            </a:fld>
            <a:endParaRPr lang="en-US" altLang="en-US" dirty="0">
              <a:solidFill>
                <a:srgbClr val="618DD1"/>
              </a:solidFill>
            </a:endParaRPr>
          </a:p>
        </p:txBody>
      </p:sp>
    </p:spTree>
    <p:extLst>
      <p:ext uri="{BB962C8B-B14F-4D97-AF65-F5344CB8AC3E}">
        <p14:creationId xmlns:p14="http://schemas.microsoft.com/office/powerpoint/2010/main" val="3609569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pPr eaLnBrk="1" hangingPunct="1"/>
            <a:r>
              <a:rPr lang="en-US" altLang="en-US" dirty="0"/>
              <a:t>Responding Effectively to Workplace Violence (cont.)</a:t>
            </a:r>
          </a:p>
        </p:txBody>
      </p:sp>
      <p:sp>
        <p:nvSpPr>
          <p:cNvPr id="26628" name="Rectangle 5"/>
          <p:cNvSpPr>
            <a:spLocks noGrp="1" noChangeArrowheads="1"/>
          </p:cNvSpPr>
          <p:nvPr>
            <p:ph idx="1"/>
          </p:nvPr>
        </p:nvSpPr>
        <p:spPr>
          <a:noFill/>
        </p:spPr>
        <p:txBody>
          <a:bodyPr/>
          <a:lstStyle/>
          <a:p>
            <a:pPr eaLnBrk="1" hangingPunct="1">
              <a:buFontTx/>
              <a:buNone/>
            </a:pPr>
            <a:r>
              <a:rPr lang="en-US" altLang="en-US" dirty="0"/>
              <a:t>Step 2: Evaluation</a:t>
            </a:r>
          </a:p>
          <a:p>
            <a:pPr eaLnBrk="1" hangingPunct="1"/>
            <a:r>
              <a:rPr lang="en-US" altLang="en-US" dirty="0"/>
              <a:t>During this step, you should review the incident to determine if everything was done that could have been done to prevent the incident from happening again.</a:t>
            </a:r>
          </a:p>
          <a:p>
            <a:pPr eaLnBrk="1" hangingPunct="1"/>
            <a:r>
              <a:rPr lang="en-US" altLang="en-US" dirty="0"/>
              <a:t>You should also make suggestions to upper management on improvements or a change in practices that may prevent this situation in the future.</a:t>
            </a:r>
          </a:p>
        </p:txBody>
      </p:sp>
      <p:sp>
        <p:nvSpPr>
          <p:cNvPr id="26626"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DB9169DE-9D5A-48C6-9711-2B76D04904A0}" type="slidenum">
              <a:rPr lang="en-US" altLang="en-US">
                <a:solidFill>
                  <a:srgbClr val="618DD1"/>
                </a:solidFill>
              </a:rPr>
              <a:pPr algn="r"/>
              <a:t>23</a:t>
            </a:fld>
            <a:endParaRPr lang="en-US" altLang="en-US" dirty="0">
              <a:solidFill>
                <a:srgbClr val="618DD1"/>
              </a:solidFill>
            </a:endParaRPr>
          </a:p>
        </p:txBody>
      </p:sp>
    </p:spTree>
    <p:extLst>
      <p:ext uri="{BB962C8B-B14F-4D97-AF65-F5344CB8AC3E}">
        <p14:creationId xmlns:p14="http://schemas.microsoft.com/office/powerpoint/2010/main" val="2593071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pPr eaLnBrk="1" hangingPunct="1"/>
            <a:r>
              <a:rPr lang="en-US" altLang="en-US" dirty="0"/>
              <a:t>Responding Effectively to Workplace Violence (cont.)</a:t>
            </a:r>
          </a:p>
        </p:txBody>
      </p:sp>
      <p:sp>
        <p:nvSpPr>
          <p:cNvPr id="27652" name="Rectangle 4"/>
          <p:cNvSpPr>
            <a:spLocks noGrp="1" noChangeArrowheads="1"/>
          </p:cNvSpPr>
          <p:nvPr>
            <p:ph idx="1"/>
          </p:nvPr>
        </p:nvSpPr>
        <p:spPr>
          <a:noFill/>
        </p:spPr>
        <p:txBody>
          <a:bodyPr/>
          <a:lstStyle/>
          <a:p>
            <a:pPr eaLnBrk="1" hangingPunct="1">
              <a:buFontTx/>
              <a:buNone/>
            </a:pPr>
            <a:r>
              <a:rPr lang="en-US" altLang="en-US" dirty="0"/>
              <a:t>Step 3: EAP</a:t>
            </a:r>
          </a:p>
          <a:p>
            <a:pPr eaLnBrk="1" hangingPunct="1"/>
            <a:r>
              <a:rPr lang="en-US" altLang="en-US" dirty="0"/>
              <a:t>Authorities and first responders should be the first to intervene in hostile situations. After the immediate threat has been resolved, employers should refer all employees affected (directly or indirectly) by the incident to your EAP.</a:t>
            </a:r>
          </a:p>
        </p:txBody>
      </p:sp>
      <p:sp>
        <p:nvSpPr>
          <p:cNvPr id="27650"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200F79F2-2793-446A-93ED-E90127E61297}" type="slidenum">
              <a:rPr lang="en-US" altLang="en-US">
                <a:solidFill>
                  <a:srgbClr val="618DD1"/>
                </a:solidFill>
              </a:rPr>
              <a:pPr algn="r"/>
              <a:t>24</a:t>
            </a:fld>
            <a:endParaRPr lang="en-US" altLang="en-US" dirty="0">
              <a:solidFill>
                <a:srgbClr val="618DD1"/>
              </a:solidFill>
            </a:endParaRPr>
          </a:p>
        </p:txBody>
      </p:sp>
    </p:spTree>
    <p:extLst>
      <p:ext uri="{BB962C8B-B14F-4D97-AF65-F5344CB8AC3E}">
        <p14:creationId xmlns:p14="http://schemas.microsoft.com/office/powerpoint/2010/main" val="4057069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pPr eaLnBrk="1" hangingPunct="1"/>
            <a:r>
              <a:rPr lang="en-US" altLang="en-US" dirty="0"/>
              <a:t>Questions? Comments?</a:t>
            </a:r>
          </a:p>
        </p:txBody>
      </p:sp>
      <p:sp>
        <p:nvSpPr>
          <p:cNvPr id="28674"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AD1CA879-9250-4CC1-9CC5-203CC21BFE90}" type="slidenum">
              <a:rPr lang="en-US" altLang="en-US">
                <a:solidFill>
                  <a:srgbClr val="618DD1"/>
                </a:solidFill>
              </a:rPr>
              <a:pPr algn="r"/>
              <a:t>25</a:t>
            </a:fld>
            <a:endParaRPr lang="en-US" altLang="en-US" dirty="0">
              <a:solidFill>
                <a:srgbClr val="618DD1"/>
              </a:solidFill>
            </a:endParaRPr>
          </a:p>
        </p:txBody>
      </p:sp>
    </p:spTree>
    <p:extLst>
      <p:ext uri="{BB962C8B-B14F-4D97-AF65-F5344CB8AC3E}">
        <p14:creationId xmlns:p14="http://schemas.microsoft.com/office/powerpoint/2010/main" val="204573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r>
              <a:rPr lang="en-US" altLang="en-US" dirty="0"/>
              <a:t>Workplace Security Procedures</a:t>
            </a:r>
          </a:p>
        </p:txBody>
      </p:sp>
      <p:sp>
        <p:nvSpPr>
          <p:cNvPr id="21508" name="Rectangle 3"/>
          <p:cNvSpPr>
            <a:spLocks noGrp="1" noChangeArrowheads="1"/>
          </p:cNvSpPr>
          <p:nvPr>
            <p:ph idx="1"/>
          </p:nvPr>
        </p:nvSpPr>
        <p:spPr/>
        <p:txBody>
          <a:bodyPr/>
          <a:lstStyle/>
          <a:p>
            <a:pPr eaLnBrk="1" hangingPunct="1">
              <a:buFontTx/>
              <a:buNone/>
            </a:pPr>
            <a:r>
              <a:rPr lang="en-US" altLang="en-US" sz="1600" i="1" dirty="0"/>
              <a:t>Include your company workplace security procedures here if you have them. </a:t>
            </a:r>
          </a:p>
          <a:p>
            <a:pPr eaLnBrk="1" hangingPunct="1">
              <a:buFontTx/>
              <a:buNone/>
            </a:pPr>
            <a:r>
              <a:rPr lang="en-US" altLang="en-US" sz="1600" i="1" dirty="0"/>
              <a:t>If not, remove this slide, but spend time discussing with management what security issues employees and supervisors have throughout the slides.</a:t>
            </a:r>
          </a:p>
          <a:p>
            <a:pPr eaLnBrk="1" hangingPunct="1">
              <a:buFontTx/>
              <a:buNone/>
            </a:pPr>
            <a:endParaRPr lang="en-US" altLang="en-US" sz="1600" i="1" dirty="0"/>
          </a:p>
        </p:txBody>
      </p:sp>
      <p:sp>
        <p:nvSpPr>
          <p:cNvPr id="21506"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E1F7600D-8477-4543-ADFF-F0ABDF7305A7}" type="slidenum">
              <a:rPr lang="en-US" altLang="en-US">
                <a:solidFill>
                  <a:srgbClr val="618DD1"/>
                </a:solidFill>
              </a:rPr>
              <a:pPr algn="r"/>
              <a:t>26</a:t>
            </a:fld>
            <a:endParaRPr lang="en-US" altLang="en-US" dirty="0">
              <a:solidFill>
                <a:srgbClr val="618DD1"/>
              </a:solidFill>
            </a:endParaRPr>
          </a:p>
        </p:txBody>
      </p:sp>
    </p:spTree>
    <p:extLst>
      <p:ext uri="{BB962C8B-B14F-4D97-AF65-F5344CB8AC3E}">
        <p14:creationId xmlns:p14="http://schemas.microsoft.com/office/powerpoint/2010/main" val="2936407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lstStyle/>
          <a:p>
            <a:pPr eaLnBrk="1" hangingPunct="1"/>
            <a:r>
              <a:rPr lang="en-US" altLang="en-US" dirty="0"/>
              <a:t>Workplace Security Procedures (cont.)</a:t>
            </a:r>
          </a:p>
        </p:txBody>
      </p:sp>
      <p:sp>
        <p:nvSpPr>
          <p:cNvPr id="30724" name="Rectangle 3"/>
          <p:cNvSpPr>
            <a:spLocks noGrp="1" noChangeArrowheads="1"/>
          </p:cNvSpPr>
          <p:nvPr>
            <p:ph idx="1"/>
          </p:nvPr>
        </p:nvSpPr>
        <p:spPr/>
        <p:txBody>
          <a:bodyPr/>
          <a:lstStyle/>
          <a:p>
            <a:pPr eaLnBrk="1" hangingPunct="1">
              <a:buFontTx/>
              <a:buNone/>
            </a:pPr>
            <a:r>
              <a:rPr lang="en-US" altLang="en-US" dirty="0"/>
              <a:t>Know whom to contact:</a:t>
            </a:r>
          </a:p>
          <a:p>
            <a:pPr eaLnBrk="1" hangingPunct="1"/>
            <a:r>
              <a:rPr lang="en-US" altLang="en-US" sz="1600" dirty="0"/>
              <a:t>It is important to have a plan on how to handle workplace violence situations. When developing a prevention program, it is important to know whom to contact, when to contact and how to contact.</a:t>
            </a:r>
          </a:p>
          <a:p>
            <a:pPr eaLnBrk="1" hangingPunct="1"/>
            <a:r>
              <a:rPr lang="en-US" altLang="en-US" sz="1600" dirty="0"/>
              <a:t>Post the plan on desks or phones in all public company places such as reception areas and cash registers.</a:t>
            </a:r>
          </a:p>
          <a:p>
            <a:pPr eaLnBrk="1" hangingPunct="1"/>
            <a:endParaRPr lang="en-US" altLang="en-US" sz="1600" dirty="0"/>
          </a:p>
        </p:txBody>
      </p:sp>
      <p:sp>
        <p:nvSpPr>
          <p:cNvPr id="30722"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B950B6C8-BAA0-42FE-A632-3863DA27833B}" type="slidenum">
              <a:rPr lang="en-US" altLang="en-US">
                <a:solidFill>
                  <a:srgbClr val="618DD1"/>
                </a:solidFill>
              </a:rPr>
              <a:pPr algn="r"/>
              <a:t>27</a:t>
            </a:fld>
            <a:endParaRPr lang="en-US" altLang="en-US" dirty="0">
              <a:solidFill>
                <a:srgbClr val="618DD1"/>
              </a:solidFill>
            </a:endParaRPr>
          </a:p>
        </p:txBody>
      </p:sp>
    </p:spTree>
    <p:extLst>
      <p:ext uri="{BB962C8B-B14F-4D97-AF65-F5344CB8AC3E}">
        <p14:creationId xmlns:p14="http://schemas.microsoft.com/office/powerpoint/2010/main" val="1959569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r>
              <a:rPr lang="en-US" altLang="en-US" dirty="0"/>
              <a:t>Workplace Security Procedures (cont.)</a:t>
            </a:r>
          </a:p>
        </p:txBody>
      </p:sp>
      <p:sp>
        <p:nvSpPr>
          <p:cNvPr id="19460" name="Rectangle 3"/>
          <p:cNvSpPr>
            <a:spLocks noGrp="1" noChangeArrowheads="1"/>
          </p:cNvSpPr>
          <p:nvPr>
            <p:ph idx="1"/>
          </p:nvPr>
        </p:nvSpPr>
        <p:spPr/>
        <p:txBody>
          <a:bodyPr/>
          <a:lstStyle/>
          <a:p>
            <a:r>
              <a:rPr lang="en-US" altLang="en-US" dirty="0">
                <a:solidFill>
                  <a:schemeClr val="tx1">
                    <a:lumMod val="75000"/>
                  </a:schemeClr>
                </a:solidFill>
              </a:rPr>
              <a:t>Ensure employees are aware of procedures and safety measures before they may be placed in a potential risky situations. Identify security concerns, situations and areas in the workplace that are more likely to create emotional responses or receive emotional responses:</a:t>
            </a:r>
          </a:p>
          <a:p>
            <a:pPr marL="285750" indent="-285750" eaLnBrk="1" hangingPunct="1">
              <a:buFont typeface="Arial" panose="020B0604020202020204" pitchFamily="34" charset="0"/>
              <a:buChar char="•"/>
            </a:pPr>
            <a:r>
              <a:rPr lang="en-US" altLang="en-US" b="1" dirty="0">
                <a:solidFill>
                  <a:schemeClr val="tx1">
                    <a:lumMod val="75000"/>
                  </a:schemeClr>
                </a:solidFill>
              </a:rPr>
              <a:t>Dark or secluded parking areas. </a:t>
            </a:r>
            <a:r>
              <a:rPr lang="en-US" altLang="en-US" dirty="0">
                <a:solidFill>
                  <a:schemeClr val="tx1">
                    <a:lumMod val="75000"/>
                  </a:schemeClr>
                </a:solidFill>
              </a:rPr>
              <a:t>Are any additional security options needed?</a:t>
            </a:r>
          </a:p>
          <a:p>
            <a:pPr marL="285750" indent="-285750" eaLnBrk="1" hangingPunct="1">
              <a:buFont typeface="Arial" panose="020B0604020202020204" pitchFamily="34" charset="0"/>
              <a:buChar char="•"/>
            </a:pPr>
            <a:r>
              <a:rPr lang="en-US" altLang="en-US" b="1" dirty="0">
                <a:solidFill>
                  <a:schemeClr val="tx1">
                    <a:lumMod val="75000"/>
                  </a:schemeClr>
                </a:solidFill>
              </a:rPr>
              <a:t>Situations when employees may be working alone. </a:t>
            </a:r>
            <a:r>
              <a:rPr lang="en-US" altLang="en-US" dirty="0">
                <a:solidFill>
                  <a:schemeClr val="tx1">
                    <a:lumMod val="75000"/>
                  </a:schemeClr>
                </a:solidFill>
              </a:rPr>
              <a:t>What steps can we take to create a safe situation for them?</a:t>
            </a:r>
          </a:p>
          <a:p>
            <a:pPr marL="285750" indent="-285750" eaLnBrk="1" hangingPunct="1">
              <a:buFont typeface="Arial" panose="020B0604020202020204" pitchFamily="34" charset="0"/>
              <a:buChar char="•"/>
            </a:pPr>
            <a:r>
              <a:rPr lang="en-US" altLang="en-US" b="1" dirty="0">
                <a:solidFill>
                  <a:schemeClr val="tx1">
                    <a:lumMod val="75000"/>
                  </a:schemeClr>
                </a:solidFill>
              </a:rPr>
              <a:t>Front desk/reception where visitors first enter the facility. </a:t>
            </a:r>
            <a:r>
              <a:rPr lang="en-US" altLang="en-US" dirty="0">
                <a:solidFill>
                  <a:schemeClr val="tx1">
                    <a:lumMod val="75000"/>
                  </a:schemeClr>
                </a:solidFill>
              </a:rPr>
              <a:t>What training or changes can we make to improve security in this area?</a:t>
            </a:r>
          </a:p>
          <a:p>
            <a:pPr marL="285750" indent="-285750" eaLnBrk="1" hangingPunct="1">
              <a:buFont typeface="Arial" panose="020B0604020202020204" pitchFamily="34" charset="0"/>
              <a:buChar char="•"/>
            </a:pPr>
            <a:r>
              <a:rPr lang="en-US" altLang="en-US" b="1" dirty="0">
                <a:solidFill>
                  <a:schemeClr val="tx1">
                    <a:lumMod val="75000"/>
                  </a:schemeClr>
                </a:solidFill>
              </a:rPr>
              <a:t>Termination meetings. </a:t>
            </a:r>
            <a:r>
              <a:rPr lang="en-US" altLang="en-US" dirty="0">
                <a:solidFill>
                  <a:schemeClr val="tx1">
                    <a:lumMod val="75000"/>
                  </a:schemeClr>
                </a:solidFill>
              </a:rPr>
              <a:t>What steps can we take to reduce the risk of these types of emotional situations turning violent?</a:t>
            </a:r>
          </a:p>
        </p:txBody>
      </p:sp>
      <p:sp>
        <p:nvSpPr>
          <p:cNvPr id="19458"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C51B2356-5E56-4339-8B4A-924367104BA1}" type="slidenum">
              <a:rPr lang="en-US" altLang="en-US">
                <a:solidFill>
                  <a:srgbClr val="618DD1"/>
                </a:solidFill>
              </a:rPr>
              <a:pPr algn="r"/>
              <a:t>28</a:t>
            </a:fld>
            <a:endParaRPr lang="en-US" altLang="en-US" dirty="0">
              <a:solidFill>
                <a:srgbClr val="618DD1"/>
              </a:solidFill>
            </a:endParaRPr>
          </a:p>
        </p:txBody>
      </p:sp>
    </p:spTree>
    <p:extLst>
      <p:ext uri="{BB962C8B-B14F-4D97-AF65-F5344CB8AC3E}">
        <p14:creationId xmlns:p14="http://schemas.microsoft.com/office/powerpoint/2010/main" val="3783496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lstStyle/>
          <a:p>
            <a:pPr eaLnBrk="1" hangingPunct="1"/>
            <a:r>
              <a:rPr lang="en-US" altLang="en-US" dirty="0"/>
              <a:t>Workplace Security Procedures (cont.)</a:t>
            </a:r>
          </a:p>
        </p:txBody>
      </p:sp>
      <p:sp>
        <p:nvSpPr>
          <p:cNvPr id="31746"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00E205D7-D665-496B-A58D-DA51A28AFAF9}" type="slidenum">
              <a:rPr lang="en-US" altLang="en-US">
                <a:solidFill>
                  <a:srgbClr val="618DD1"/>
                </a:solidFill>
              </a:rPr>
              <a:pPr algn="r"/>
              <a:t>29</a:t>
            </a:fld>
            <a:endParaRPr lang="en-US" altLang="en-US" dirty="0">
              <a:solidFill>
                <a:srgbClr val="618DD1"/>
              </a:solidFill>
            </a:endParaRPr>
          </a:p>
        </p:txBody>
      </p:sp>
      <p:sp>
        <p:nvSpPr>
          <p:cNvPr id="2" name="Content Placeholder 1"/>
          <p:cNvSpPr>
            <a:spLocks noGrp="1"/>
          </p:cNvSpPr>
          <p:nvPr>
            <p:ph idx="1"/>
          </p:nvPr>
        </p:nvSpPr>
        <p:spPr>
          <a:xfrm>
            <a:off x="720090" y="1965960"/>
            <a:ext cx="7829550" cy="4114800"/>
          </a:xfrm>
        </p:spPr>
        <p:txBody>
          <a:bodyPr/>
          <a:lstStyle/>
          <a:p>
            <a:r>
              <a:rPr lang="en-US" altLang="en-US" dirty="0">
                <a:solidFill>
                  <a:schemeClr val="tx1">
                    <a:lumMod val="75000"/>
                  </a:schemeClr>
                </a:solidFill>
              </a:rPr>
              <a:t>Tips on how to respond to emergency situations:</a:t>
            </a:r>
          </a:p>
          <a:p>
            <a:pPr marL="685800" lvl="1" indent="-342900">
              <a:buFont typeface="+mj-lt"/>
              <a:buAutoNum type="arabicPeriod"/>
            </a:pPr>
            <a:r>
              <a:rPr lang="en-US" altLang="en-US" dirty="0">
                <a:solidFill>
                  <a:schemeClr val="tx1">
                    <a:lumMod val="75000"/>
                  </a:schemeClr>
                </a:solidFill>
              </a:rPr>
              <a:t>Contact local law enforcement (911) and follow the instructions given.</a:t>
            </a:r>
          </a:p>
          <a:p>
            <a:pPr marL="685800" lvl="1" indent="-342900">
              <a:buFont typeface="+mj-lt"/>
              <a:buAutoNum type="arabicPeriod"/>
            </a:pPr>
            <a:r>
              <a:rPr lang="en-US" altLang="en-US" dirty="0">
                <a:solidFill>
                  <a:schemeClr val="tx1">
                    <a:lumMod val="75000"/>
                  </a:schemeClr>
                </a:solidFill>
              </a:rPr>
              <a:t>If you have one, notify your company’s security force.</a:t>
            </a:r>
          </a:p>
          <a:p>
            <a:pPr marL="685800" lvl="1" indent="-342900">
              <a:buFont typeface="+mj-lt"/>
              <a:buAutoNum type="arabicPeriod"/>
            </a:pPr>
            <a:r>
              <a:rPr lang="en-US" altLang="en-US" dirty="0">
                <a:solidFill>
                  <a:schemeClr val="tx1">
                    <a:lumMod val="75000"/>
                  </a:schemeClr>
                </a:solidFill>
              </a:rPr>
              <a:t>Get people away from the scene as quickly as possible.</a:t>
            </a:r>
          </a:p>
          <a:p>
            <a:pPr marL="685800" lvl="1" indent="-342900">
              <a:buFont typeface="+mj-lt"/>
              <a:buAutoNum type="arabicPeriod"/>
            </a:pPr>
            <a:r>
              <a:rPr lang="en-US" altLang="en-US" dirty="0">
                <a:solidFill>
                  <a:schemeClr val="tx1">
                    <a:lumMod val="75000"/>
                  </a:schemeClr>
                </a:solidFill>
              </a:rPr>
              <a:t>Secure the area if possible.</a:t>
            </a:r>
          </a:p>
          <a:p>
            <a:pPr marL="685800" lvl="1" indent="-342900">
              <a:buFont typeface="+mj-lt"/>
              <a:buAutoNum type="arabicPeriod"/>
            </a:pPr>
            <a:r>
              <a:rPr lang="en-US" altLang="en-US" dirty="0">
                <a:solidFill>
                  <a:schemeClr val="tx1">
                    <a:lumMod val="75000"/>
                  </a:schemeClr>
                </a:solidFill>
              </a:rPr>
              <a:t>Stay calm.</a:t>
            </a:r>
          </a:p>
          <a:p>
            <a:endParaRPr lang="en-US" dirty="0">
              <a:solidFill>
                <a:schemeClr val="tx1">
                  <a:lumMod val="75000"/>
                </a:schemeClr>
              </a:solidFill>
            </a:endParaRPr>
          </a:p>
        </p:txBody>
      </p:sp>
    </p:spTree>
    <p:extLst>
      <p:ext uri="{BB962C8B-B14F-4D97-AF65-F5344CB8AC3E}">
        <p14:creationId xmlns:p14="http://schemas.microsoft.com/office/powerpoint/2010/main" val="3103349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r>
              <a:rPr lang="en-US" altLang="en-US" dirty="0"/>
              <a:t>Introduction (cont.)</a:t>
            </a:r>
          </a:p>
        </p:txBody>
      </p:sp>
      <p:sp>
        <p:nvSpPr>
          <p:cNvPr id="7172" name="Rectangle 3"/>
          <p:cNvSpPr>
            <a:spLocks noGrp="1" noChangeArrowheads="1"/>
          </p:cNvSpPr>
          <p:nvPr>
            <p:ph idx="1"/>
          </p:nvPr>
        </p:nvSpPr>
        <p:spPr/>
        <p:txBody>
          <a:bodyPr/>
          <a:lstStyle/>
          <a:p>
            <a:pPr eaLnBrk="1" hangingPunct="1">
              <a:buFontTx/>
              <a:buNone/>
            </a:pPr>
            <a:r>
              <a:rPr lang="en-US" altLang="en-US" dirty="0"/>
              <a:t>One of the most horrendous workplace violence incidents occurred over 30 years ago. It was the 1986 Edmond Post Office Massacre, which at the time was the nation’s third-largest mass murder committed by one individual in a single incident. Patrick H. Sherrill, a postal worker, reported to work on August 20, 1986, after receiving a formal reprimand the day before. Sherrill was armed with three semiautomatic pistols and ammunition. By the end of the day, Sherrill killed 14 postal workers and wounded six additional workers before killing himself. This instance of workplace violence coined the commonly known phrase “going postal.”</a:t>
            </a:r>
          </a:p>
          <a:p>
            <a:pPr eaLnBrk="1" hangingPunct="1">
              <a:buFontTx/>
              <a:buNone/>
            </a:pPr>
            <a:endParaRPr lang="en-US" altLang="en-US" dirty="0"/>
          </a:p>
          <a:p>
            <a:pPr eaLnBrk="1" hangingPunct="1">
              <a:buFontTx/>
              <a:buNone/>
            </a:pPr>
            <a:endParaRPr lang="en-US" altLang="en-US" sz="1700" dirty="0"/>
          </a:p>
          <a:p>
            <a:pPr eaLnBrk="1" hangingPunct="1">
              <a:buFontTx/>
              <a:buNone/>
            </a:pPr>
            <a:endParaRPr lang="en-US" altLang="en-US" sz="1700" dirty="0"/>
          </a:p>
          <a:p>
            <a:pPr eaLnBrk="1" hangingPunct="1">
              <a:buFontTx/>
              <a:buNone/>
            </a:pPr>
            <a:endParaRPr lang="en-US" altLang="en-US" sz="1700" dirty="0"/>
          </a:p>
        </p:txBody>
      </p:sp>
      <p:sp>
        <p:nvSpPr>
          <p:cNvPr id="7170"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D5BE04FC-5389-43BA-A536-E63686D64672}" type="slidenum">
              <a:rPr lang="en-US" altLang="en-US">
                <a:solidFill>
                  <a:srgbClr val="618DD1"/>
                </a:solidFill>
              </a:rPr>
              <a:pPr algn="r"/>
              <a:t>3</a:t>
            </a:fld>
            <a:endParaRPr lang="en-US" altLang="en-US" dirty="0">
              <a:solidFill>
                <a:srgbClr val="618DD1"/>
              </a:solidFill>
            </a:endParaRPr>
          </a:p>
        </p:txBody>
      </p:sp>
    </p:spTree>
    <p:extLst>
      <p:ext uri="{BB962C8B-B14F-4D97-AF65-F5344CB8AC3E}">
        <p14:creationId xmlns:p14="http://schemas.microsoft.com/office/powerpoint/2010/main" val="4213787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lstStyle/>
          <a:p>
            <a:pPr eaLnBrk="1" hangingPunct="1"/>
            <a:r>
              <a:rPr lang="en-US" altLang="en-US" dirty="0"/>
              <a:t>Workplace Security Procedures (cont.)</a:t>
            </a:r>
          </a:p>
        </p:txBody>
      </p:sp>
      <p:sp>
        <p:nvSpPr>
          <p:cNvPr id="32772" name="Rectangle 3"/>
          <p:cNvSpPr>
            <a:spLocks noGrp="1" noChangeArrowheads="1"/>
          </p:cNvSpPr>
          <p:nvPr>
            <p:ph idx="1"/>
          </p:nvPr>
        </p:nvSpPr>
        <p:spPr/>
        <p:txBody>
          <a:bodyPr/>
          <a:lstStyle/>
          <a:p>
            <a:pPr eaLnBrk="1" hangingPunct="1">
              <a:buFontTx/>
              <a:buNone/>
            </a:pPr>
            <a:endParaRPr lang="en-US" altLang="en-US" dirty="0"/>
          </a:p>
          <a:p>
            <a:pPr eaLnBrk="1" hangingPunct="1"/>
            <a:endParaRPr lang="en-US" altLang="en-US" dirty="0"/>
          </a:p>
        </p:txBody>
      </p:sp>
      <p:sp>
        <p:nvSpPr>
          <p:cNvPr id="32770"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2CDDCDF4-3439-4CBD-9700-FDBDB0E464FF}" type="slidenum">
              <a:rPr lang="en-US" altLang="en-US">
                <a:solidFill>
                  <a:srgbClr val="618DD1"/>
                </a:solidFill>
              </a:rPr>
              <a:pPr algn="r"/>
              <a:t>30</a:t>
            </a:fld>
            <a:endParaRPr lang="en-US" altLang="en-US" dirty="0">
              <a:solidFill>
                <a:srgbClr val="618DD1"/>
              </a:solidFill>
            </a:endParaRPr>
          </a:p>
        </p:txBody>
      </p:sp>
      <p:sp>
        <p:nvSpPr>
          <p:cNvPr id="32773" name="Rectangle 4"/>
          <p:cNvSpPr>
            <a:spLocks noChangeArrowheads="1"/>
          </p:cNvSpPr>
          <p:nvPr/>
        </p:nvSpPr>
        <p:spPr bwMode="auto">
          <a:xfrm>
            <a:off x="640080" y="2133600"/>
            <a:ext cx="835152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a:solidFill>
                  <a:srgbClr val="283B6E"/>
                </a:solidFill>
                <a:latin typeface="Arial" panose="020B0604020202020204" pitchFamily="34" charset="0"/>
              </a:defRPr>
            </a:lvl1pPr>
            <a:lvl2pPr marL="762000" indent="-304800">
              <a:spcBef>
                <a:spcPct val="20000"/>
              </a:spcBef>
              <a:buSzPct val="85000"/>
              <a:buFont typeface="Arial" panose="020B0604020202020204" pitchFamily="34" charset="0"/>
              <a:buChar char="&gt;"/>
              <a:defRPr sz="1600">
                <a:solidFill>
                  <a:srgbClr val="283B6E"/>
                </a:solidFill>
                <a:latin typeface="Arial" panose="020B0604020202020204" pitchFamily="34" charset="0"/>
              </a:defRPr>
            </a:lvl2pPr>
            <a:lvl3pPr marL="1181100" indent="-266700">
              <a:spcBef>
                <a:spcPct val="20000"/>
              </a:spcBef>
              <a:buChar char="•"/>
              <a:defRPr sz="1400">
                <a:solidFill>
                  <a:srgbClr val="283B6E"/>
                </a:solidFill>
                <a:latin typeface="Arial" panose="020B0604020202020204" pitchFamily="34" charset="0"/>
              </a:defRPr>
            </a:lvl3pPr>
            <a:lvl4pPr marL="1600200" indent="-228600">
              <a:spcBef>
                <a:spcPct val="20000"/>
              </a:spcBef>
              <a:buChar char="–"/>
              <a:defRPr sz="1200">
                <a:solidFill>
                  <a:srgbClr val="283B6E"/>
                </a:solidFill>
                <a:latin typeface="Arial" panose="020B0604020202020204" pitchFamily="34" charset="0"/>
              </a:defRPr>
            </a:lvl4pPr>
            <a:lvl5pPr marL="2057400" indent="-228600">
              <a:spcBef>
                <a:spcPct val="20000"/>
              </a:spcBef>
              <a:buChar char="•"/>
              <a:defRPr sz="1200">
                <a:solidFill>
                  <a:srgbClr val="283B6E"/>
                </a:solidFill>
                <a:latin typeface="Arial" panose="020B0604020202020204" pitchFamily="34" charset="0"/>
              </a:defRPr>
            </a:lvl5pPr>
            <a:lvl6pPr marL="2514600" indent="-228600" eaLnBrk="0" fontAlgn="base" hangingPunct="0">
              <a:spcBef>
                <a:spcPct val="20000"/>
              </a:spcBef>
              <a:spcAft>
                <a:spcPct val="0"/>
              </a:spcAft>
              <a:buChar char="•"/>
              <a:defRPr sz="1200">
                <a:solidFill>
                  <a:srgbClr val="283B6E"/>
                </a:solidFill>
                <a:latin typeface="Arial" panose="020B0604020202020204" pitchFamily="34" charset="0"/>
              </a:defRPr>
            </a:lvl6pPr>
            <a:lvl7pPr marL="2971800" indent="-228600" eaLnBrk="0" fontAlgn="base" hangingPunct="0">
              <a:spcBef>
                <a:spcPct val="20000"/>
              </a:spcBef>
              <a:spcAft>
                <a:spcPct val="0"/>
              </a:spcAft>
              <a:buChar char="•"/>
              <a:defRPr sz="1200">
                <a:solidFill>
                  <a:srgbClr val="283B6E"/>
                </a:solidFill>
                <a:latin typeface="Arial" panose="020B0604020202020204" pitchFamily="34" charset="0"/>
              </a:defRPr>
            </a:lvl7pPr>
            <a:lvl8pPr marL="3429000" indent="-228600" eaLnBrk="0" fontAlgn="base" hangingPunct="0">
              <a:spcBef>
                <a:spcPct val="20000"/>
              </a:spcBef>
              <a:spcAft>
                <a:spcPct val="0"/>
              </a:spcAft>
              <a:buChar char="•"/>
              <a:defRPr sz="1200">
                <a:solidFill>
                  <a:srgbClr val="283B6E"/>
                </a:solidFill>
                <a:latin typeface="Arial" panose="020B0604020202020204" pitchFamily="34" charset="0"/>
              </a:defRPr>
            </a:lvl8pPr>
            <a:lvl9pPr marL="3886200" indent="-228600" eaLnBrk="0" fontAlgn="base" hangingPunct="0">
              <a:spcBef>
                <a:spcPct val="20000"/>
              </a:spcBef>
              <a:spcAft>
                <a:spcPct val="0"/>
              </a:spcAft>
              <a:buChar char="•"/>
              <a:defRPr sz="1200">
                <a:solidFill>
                  <a:srgbClr val="283B6E"/>
                </a:solidFill>
                <a:latin typeface="Arial" panose="020B0604020202020204" pitchFamily="34" charset="0"/>
              </a:defRPr>
            </a:lvl9pPr>
          </a:lstStyle>
          <a:p>
            <a:pPr eaLnBrk="1" hangingPunct="1">
              <a:buFontTx/>
              <a:buNone/>
            </a:pPr>
            <a:r>
              <a:rPr lang="en-US" altLang="en-US" b="0" dirty="0">
                <a:solidFill>
                  <a:schemeClr val="tx1">
                    <a:lumMod val="75000"/>
                  </a:schemeClr>
                </a:solidFill>
              </a:rPr>
              <a:t>Develop and review procedures for the following:</a:t>
            </a:r>
          </a:p>
          <a:p>
            <a:pPr eaLnBrk="1" hangingPunct="1">
              <a:buFontTx/>
              <a:buNone/>
            </a:pPr>
            <a:endParaRPr lang="en-US" altLang="en-US" b="0" dirty="0">
              <a:solidFill>
                <a:schemeClr val="tx1">
                  <a:lumMod val="75000"/>
                </a:schemeClr>
              </a:solidFill>
            </a:endParaRPr>
          </a:p>
          <a:p>
            <a:pPr eaLnBrk="1" hangingPunct="1"/>
            <a:r>
              <a:rPr lang="en-US" altLang="en-US" b="0" dirty="0">
                <a:solidFill>
                  <a:schemeClr val="tx1">
                    <a:lumMod val="75000"/>
                  </a:schemeClr>
                </a:solidFill>
              </a:rPr>
              <a:t>Calling for help.</a:t>
            </a:r>
          </a:p>
          <a:p>
            <a:pPr eaLnBrk="1" hangingPunct="1"/>
            <a:r>
              <a:rPr lang="en-US" altLang="en-US" b="0" dirty="0">
                <a:solidFill>
                  <a:schemeClr val="tx1">
                    <a:lumMod val="75000"/>
                  </a:schemeClr>
                </a:solidFill>
              </a:rPr>
              <a:t>Calling for medical assistance.</a:t>
            </a:r>
          </a:p>
          <a:p>
            <a:pPr eaLnBrk="1" hangingPunct="1"/>
            <a:r>
              <a:rPr lang="en-US" altLang="en-US" b="0" dirty="0">
                <a:solidFill>
                  <a:schemeClr val="tx1">
                    <a:lumMod val="75000"/>
                  </a:schemeClr>
                </a:solidFill>
              </a:rPr>
              <a:t>Emergency escape procedures or routes.</a:t>
            </a:r>
          </a:p>
          <a:p>
            <a:pPr eaLnBrk="1" hangingPunct="1"/>
            <a:r>
              <a:rPr lang="en-US" altLang="en-US" b="0" dirty="0">
                <a:solidFill>
                  <a:schemeClr val="tx1">
                    <a:lumMod val="75000"/>
                  </a:schemeClr>
                </a:solidFill>
              </a:rPr>
              <a:t>“Safe spots” within and outside the facility.</a:t>
            </a:r>
          </a:p>
          <a:p>
            <a:pPr eaLnBrk="1" hangingPunct="1"/>
            <a:r>
              <a:rPr lang="en-US" altLang="en-US" b="0" dirty="0">
                <a:solidFill>
                  <a:schemeClr val="tx1">
                    <a:lumMod val="75000"/>
                  </a:schemeClr>
                </a:solidFill>
              </a:rPr>
              <a:t>Accounting for all employees after the event.</a:t>
            </a:r>
          </a:p>
          <a:p>
            <a:pPr eaLnBrk="1" hangingPunct="1"/>
            <a:r>
              <a:rPr lang="en-US" altLang="en-US" b="0" dirty="0">
                <a:solidFill>
                  <a:schemeClr val="tx1">
                    <a:lumMod val="75000"/>
                  </a:schemeClr>
                </a:solidFill>
              </a:rPr>
              <a:t>Securing the work area after the event.</a:t>
            </a:r>
          </a:p>
        </p:txBody>
      </p:sp>
    </p:spTree>
    <p:extLst>
      <p:ext uri="{BB962C8B-B14F-4D97-AF65-F5344CB8AC3E}">
        <p14:creationId xmlns:p14="http://schemas.microsoft.com/office/powerpoint/2010/main" val="1279830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eaLnBrk="1" hangingPunct="1"/>
            <a:r>
              <a:rPr lang="en-US" altLang="en-US" dirty="0"/>
              <a:t>Workplace Security Procedures (cont.)</a:t>
            </a:r>
          </a:p>
        </p:txBody>
      </p:sp>
      <p:sp>
        <p:nvSpPr>
          <p:cNvPr id="33796" name="Rectangle 3"/>
          <p:cNvSpPr>
            <a:spLocks noGrp="1" noChangeArrowheads="1"/>
          </p:cNvSpPr>
          <p:nvPr>
            <p:ph idx="1"/>
          </p:nvPr>
        </p:nvSpPr>
        <p:spPr/>
        <p:txBody>
          <a:bodyPr/>
          <a:lstStyle/>
          <a:p>
            <a:pPr eaLnBrk="1" hangingPunct="1">
              <a:buFontTx/>
              <a:buNone/>
            </a:pPr>
            <a:r>
              <a:rPr lang="en-US" altLang="en-US" dirty="0">
                <a:solidFill>
                  <a:schemeClr val="tx1">
                    <a:lumMod val="75000"/>
                  </a:schemeClr>
                </a:solidFill>
              </a:rPr>
              <a:t>Practice Makes Perfect</a:t>
            </a:r>
          </a:p>
          <a:p>
            <a:pPr eaLnBrk="1" hangingPunct="1"/>
            <a:r>
              <a:rPr lang="en-US" altLang="en-US" dirty="0">
                <a:solidFill>
                  <a:schemeClr val="tx1">
                    <a:lumMod val="75000"/>
                  </a:schemeClr>
                </a:solidFill>
              </a:rPr>
              <a:t>It is important to practice your contact procedures and conduct workplace violence drills so that all employees are well versed on what to do when a situation occurs.</a:t>
            </a:r>
          </a:p>
        </p:txBody>
      </p:sp>
      <p:sp>
        <p:nvSpPr>
          <p:cNvPr id="33794"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918D1CD5-23FA-4BBB-A7BC-509BA0AF8F0C}" type="slidenum">
              <a:rPr lang="en-US" altLang="en-US">
                <a:solidFill>
                  <a:srgbClr val="618DD1"/>
                </a:solidFill>
              </a:rPr>
              <a:pPr algn="r"/>
              <a:t>31</a:t>
            </a:fld>
            <a:endParaRPr lang="en-US" altLang="en-US" dirty="0">
              <a:solidFill>
                <a:srgbClr val="618DD1"/>
              </a:solidFill>
            </a:endParaRPr>
          </a:p>
        </p:txBody>
      </p:sp>
    </p:spTree>
    <p:extLst>
      <p:ext uri="{BB962C8B-B14F-4D97-AF65-F5344CB8AC3E}">
        <p14:creationId xmlns:p14="http://schemas.microsoft.com/office/powerpoint/2010/main" val="1099826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p:txBody>
          <a:bodyPr/>
          <a:lstStyle/>
          <a:p>
            <a:pPr eaLnBrk="1" hangingPunct="1"/>
            <a:r>
              <a:rPr lang="en-US" altLang="en-US" dirty="0"/>
              <a:t>Questions? Comments?</a:t>
            </a:r>
          </a:p>
        </p:txBody>
      </p:sp>
      <p:sp>
        <p:nvSpPr>
          <p:cNvPr id="34820" name="Rectangle 3"/>
          <p:cNvSpPr>
            <a:spLocks noGrp="1" noChangeArrowheads="1"/>
          </p:cNvSpPr>
          <p:nvPr>
            <p:ph idx="1"/>
          </p:nvPr>
        </p:nvSpPr>
        <p:spPr/>
        <p:txBody>
          <a:bodyPr/>
          <a:lstStyle/>
          <a:p>
            <a:pPr eaLnBrk="1" hangingPunct="1">
              <a:spcBef>
                <a:spcPct val="0"/>
              </a:spcBef>
              <a:buFontTx/>
              <a:buNone/>
            </a:pPr>
            <a:endParaRPr lang="en-US" altLang="en-US" i="1" dirty="0"/>
          </a:p>
          <a:p>
            <a:pPr eaLnBrk="1" hangingPunct="1">
              <a:spcBef>
                <a:spcPct val="0"/>
              </a:spcBef>
              <a:buFontTx/>
              <a:buNone/>
            </a:pPr>
            <a:endParaRPr lang="en-US" altLang="en-US" i="1" dirty="0"/>
          </a:p>
          <a:p>
            <a:pPr eaLnBrk="1" hangingPunct="1">
              <a:buFontTx/>
              <a:buNone/>
            </a:pPr>
            <a:endParaRPr lang="en-US" altLang="en-US" dirty="0"/>
          </a:p>
        </p:txBody>
      </p:sp>
      <p:sp>
        <p:nvSpPr>
          <p:cNvPr id="34818"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CBF3CD13-3847-4C81-8D03-AF817BDBC59B}" type="slidenum">
              <a:rPr lang="en-US" altLang="en-US">
                <a:solidFill>
                  <a:srgbClr val="618DD1"/>
                </a:solidFill>
              </a:rPr>
              <a:pPr algn="r"/>
              <a:t>32</a:t>
            </a:fld>
            <a:endParaRPr lang="en-US" altLang="en-US" dirty="0">
              <a:solidFill>
                <a:srgbClr val="618DD1"/>
              </a:solidFill>
            </a:endParaRPr>
          </a:p>
        </p:txBody>
      </p:sp>
    </p:spTree>
    <p:extLst>
      <p:ext uri="{BB962C8B-B14F-4D97-AF65-F5344CB8AC3E}">
        <p14:creationId xmlns:p14="http://schemas.microsoft.com/office/powerpoint/2010/main" val="13506858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lstStyle/>
          <a:p>
            <a:pPr eaLnBrk="1" hangingPunct="1"/>
            <a:r>
              <a:rPr lang="en-US" altLang="en-US" dirty="0"/>
              <a:t>Summary</a:t>
            </a:r>
          </a:p>
        </p:txBody>
      </p:sp>
      <p:sp>
        <p:nvSpPr>
          <p:cNvPr id="35844" name="Rectangle 3"/>
          <p:cNvSpPr>
            <a:spLocks noGrp="1" noChangeArrowheads="1"/>
          </p:cNvSpPr>
          <p:nvPr>
            <p:ph idx="1"/>
          </p:nvPr>
        </p:nvSpPr>
        <p:spPr/>
        <p:txBody>
          <a:bodyPr/>
          <a:lstStyle/>
          <a:p>
            <a:pPr eaLnBrk="1" hangingPunct="1"/>
            <a:r>
              <a:rPr lang="en-US" altLang="en-US" dirty="0"/>
              <a:t>Workplace violence is an assault or other violent act or threat that occurs in, or is related to, the workplace and entails a substantial risk of physical or emotional harm to individuals or damage to company resources or capabilities.</a:t>
            </a:r>
          </a:p>
          <a:p>
            <a:pPr eaLnBrk="1" hangingPunct="1"/>
            <a:r>
              <a:rPr lang="en-US" altLang="en-US" dirty="0"/>
              <a:t>Workplace violence can occur from a number of sources, including co-workers, customers and family members.</a:t>
            </a:r>
          </a:p>
          <a:p>
            <a:pPr eaLnBrk="1" hangingPunct="1"/>
            <a:endParaRPr lang="en-US" altLang="en-US" dirty="0"/>
          </a:p>
          <a:p>
            <a:pPr eaLnBrk="1" hangingPunct="1"/>
            <a:endParaRPr lang="en-US" altLang="en-US" sz="1600" b="1" dirty="0"/>
          </a:p>
          <a:p>
            <a:pPr eaLnBrk="1" hangingPunct="1">
              <a:buFontTx/>
              <a:buNone/>
            </a:pPr>
            <a:endParaRPr lang="en-US" altLang="en-US" sz="2000" b="1" dirty="0"/>
          </a:p>
          <a:p>
            <a:pPr eaLnBrk="1" hangingPunct="1"/>
            <a:endParaRPr lang="en-US" altLang="en-US" dirty="0"/>
          </a:p>
          <a:p>
            <a:pPr eaLnBrk="1" hangingPunct="1"/>
            <a:endParaRPr lang="en-US" altLang="en-US" dirty="0"/>
          </a:p>
        </p:txBody>
      </p:sp>
      <p:sp>
        <p:nvSpPr>
          <p:cNvPr id="35842"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852F647A-56F0-4484-9E60-E3337084DE2C}" type="slidenum">
              <a:rPr lang="en-US" altLang="en-US">
                <a:solidFill>
                  <a:srgbClr val="618DD1"/>
                </a:solidFill>
              </a:rPr>
              <a:pPr algn="r"/>
              <a:t>33</a:t>
            </a:fld>
            <a:endParaRPr lang="en-US" altLang="en-US" dirty="0">
              <a:solidFill>
                <a:srgbClr val="618DD1"/>
              </a:solidFill>
            </a:endParaRPr>
          </a:p>
        </p:txBody>
      </p:sp>
    </p:spTree>
    <p:extLst>
      <p:ext uri="{BB962C8B-B14F-4D97-AF65-F5344CB8AC3E}">
        <p14:creationId xmlns:p14="http://schemas.microsoft.com/office/powerpoint/2010/main" val="29874343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lstStyle/>
          <a:p>
            <a:pPr eaLnBrk="1" hangingPunct="1"/>
            <a:r>
              <a:rPr lang="en-US" altLang="en-US" dirty="0"/>
              <a:t>Summary (cont.)</a:t>
            </a:r>
          </a:p>
        </p:txBody>
      </p:sp>
      <p:sp>
        <p:nvSpPr>
          <p:cNvPr id="36868" name="Rectangle 3"/>
          <p:cNvSpPr>
            <a:spLocks noGrp="1" noChangeArrowheads="1"/>
          </p:cNvSpPr>
          <p:nvPr>
            <p:ph idx="1"/>
          </p:nvPr>
        </p:nvSpPr>
        <p:spPr/>
        <p:txBody>
          <a:bodyPr/>
          <a:lstStyle/>
          <a:p>
            <a:pPr eaLnBrk="1" hangingPunct="1"/>
            <a:r>
              <a:rPr lang="en-US" altLang="en-US" dirty="0"/>
              <a:t>Warning behaviors of violence may include:</a:t>
            </a:r>
          </a:p>
          <a:p>
            <a:pPr marL="457200" lvl="1" indent="-223838" eaLnBrk="1" hangingPunct="1">
              <a:buFont typeface="Arial" panose="020B0604020202020204" pitchFamily="34" charset="0"/>
              <a:buChar char="•"/>
            </a:pPr>
            <a:r>
              <a:rPr lang="en-US" altLang="en-US" dirty="0"/>
              <a:t>History of violence.</a:t>
            </a:r>
          </a:p>
          <a:p>
            <a:pPr marL="457200" lvl="1" indent="-223838" eaLnBrk="1" hangingPunct="1">
              <a:buFont typeface="Arial" panose="020B0604020202020204" pitchFamily="34" charset="0"/>
              <a:buChar char="•"/>
            </a:pPr>
            <a:r>
              <a:rPr lang="en-US" altLang="en-US" dirty="0"/>
              <a:t>Threatening behavior.</a:t>
            </a:r>
          </a:p>
          <a:p>
            <a:pPr marL="457200" lvl="1" indent="-223838" eaLnBrk="1" hangingPunct="1">
              <a:buFont typeface="Arial" panose="020B0604020202020204" pitchFamily="34" charset="0"/>
              <a:buChar char="•"/>
            </a:pPr>
            <a:r>
              <a:rPr lang="en-US" altLang="en-US" dirty="0"/>
              <a:t>Intimidating behavior.</a:t>
            </a:r>
          </a:p>
          <a:p>
            <a:pPr marL="457200" lvl="1" indent="-223838" eaLnBrk="1" hangingPunct="1">
              <a:buFont typeface="Arial" panose="020B0604020202020204" pitchFamily="34" charset="0"/>
              <a:buChar char="•"/>
            </a:pPr>
            <a:r>
              <a:rPr lang="en-US" altLang="en-US" dirty="0"/>
              <a:t>Increase in personal stress.</a:t>
            </a:r>
          </a:p>
          <a:p>
            <a:pPr marL="457200" lvl="1" indent="-223838" eaLnBrk="1" hangingPunct="1">
              <a:buFont typeface="Arial" panose="020B0604020202020204" pitchFamily="34" charset="0"/>
              <a:buChar char="•"/>
            </a:pPr>
            <a:r>
              <a:rPr lang="en-US" altLang="en-US" dirty="0"/>
              <a:t>Negative personality characteristics.</a:t>
            </a:r>
          </a:p>
          <a:p>
            <a:pPr marL="457200" lvl="1" indent="-223838" eaLnBrk="1" hangingPunct="1">
              <a:buFont typeface="Arial" panose="020B0604020202020204" pitchFamily="34" charset="0"/>
              <a:buChar char="•"/>
            </a:pPr>
            <a:r>
              <a:rPr lang="en-US" altLang="en-US" dirty="0"/>
              <a:t>Marked changes in mood or behavior.</a:t>
            </a:r>
          </a:p>
          <a:p>
            <a:pPr marL="457200" lvl="1" indent="-223838" eaLnBrk="1" hangingPunct="1">
              <a:buFont typeface="Arial" panose="020B0604020202020204" pitchFamily="34" charset="0"/>
              <a:buChar char="•"/>
            </a:pPr>
            <a:r>
              <a:rPr lang="en-US" altLang="en-US" dirty="0"/>
              <a:t>Social isolation.</a:t>
            </a:r>
          </a:p>
        </p:txBody>
      </p:sp>
      <p:sp>
        <p:nvSpPr>
          <p:cNvPr id="36866"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BA419E0E-08C2-49C2-9E22-822025746207}" type="slidenum">
              <a:rPr lang="en-US" altLang="en-US">
                <a:solidFill>
                  <a:srgbClr val="618DD1"/>
                </a:solidFill>
              </a:rPr>
              <a:pPr algn="r"/>
              <a:t>34</a:t>
            </a:fld>
            <a:endParaRPr lang="en-US" altLang="en-US" dirty="0">
              <a:solidFill>
                <a:srgbClr val="618DD1"/>
              </a:solidFill>
            </a:endParaRPr>
          </a:p>
        </p:txBody>
      </p:sp>
    </p:spTree>
    <p:extLst>
      <p:ext uri="{BB962C8B-B14F-4D97-AF65-F5344CB8AC3E}">
        <p14:creationId xmlns:p14="http://schemas.microsoft.com/office/powerpoint/2010/main" val="10516094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p:txBody>
          <a:bodyPr/>
          <a:lstStyle/>
          <a:p>
            <a:pPr eaLnBrk="1" hangingPunct="1"/>
            <a:r>
              <a:rPr lang="en-US" altLang="en-US" dirty="0"/>
              <a:t>Summary (cont.)</a:t>
            </a:r>
          </a:p>
        </p:txBody>
      </p:sp>
      <p:sp>
        <p:nvSpPr>
          <p:cNvPr id="2" name="Content Placeholder 1"/>
          <p:cNvSpPr>
            <a:spLocks noGrp="1"/>
          </p:cNvSpPr>
          <p:nvPr>
            <p:ph idx="1"/>
          </p:nvPr>
        </p:nvSpPr>
        <p:spPr/>
        <p:txBody>
          <a:bodyPr/>
          <a:lstStyle/>
          <a:p>
            <a:r>
              <a:rPr lang="en-US" altLang="en-US" dirty="0">
                <a:solidFill>
                  <a:schemeClr val="tx1">
                    <a:lumMod val="75000"/>
                  </a:schemeClr>
                </a:solidFill>
              </a:rPr>
              <a:t>Tips for diffusing escalating situations:</a:t>
            </a:r>
          </a:p>
          <a:p>
            <a:pPr marL="628650" lvl="1" indent="-285750">
              <a:buFont typeface="Arial" panose="020B0604020202020204" pitchFamily="34" charset="0"/>
              <a:buChar char="•"/>
            </a:pPr>
            <a:r>
              <a:rPr lang="en-US" altLang="en-US" dirty="0">
                <a:solidFill>
                  <a:schemeClr val="tx1">
                    <a:lumMod val="75000"/>
                  </a:schemeClr>
                </a:solidFill>
              </a:rPr>
              <a:t>Assess the situation in your mind.</a:t>
            </a:r>
          </a:p>
          <a:p>
            <a:pPr marL="628650" lvl="1" indent="-285750">
              <a:buFont typeface="Arial" panose="020B0604020202020204" pitchFamily="34" charset="0"/>
              <a:buChar char="•"/>
            </a:pPr>
            <a:r>
              <a:rPr lang="en-US" altLang="en-US" dirty="0">
                <a:solidFill>
                  <a:schemeClr val="tx1">
                    <a:lumMod val="75000"/>
                  </a:schemeClr>
                </a:solidFill>
              </a:rPr>
              <a:t>Project calmness.</a:t>
            </a:r>
          </a:p>
          <a:p>
            <a:pPr marL="628650" lvl="1" indent="-285750">
              <a:buFont typeface="Arial" panose="020B0604020202020204" pitchFamily="34" charset="0"/>
              <a:buChar char="•"/>
            </a:pPr>
            <a:r>
              <a:rPr lang="en-US" altLang="en-US" dirty="0">
                <a:solidFill>
                  <a:schemeClr val="tx1">
                    <a:lumMod val="75000"/>
                  </a:schemeClr>
                </a:solidFill>
              </a:rPr>
              <a:t>Be patient and empathetic, and encourage the person to talk.</a:t>
            </a:r>
          </a:p>
          <a:p>
            <a:pPr marL="628650" lvl="1" indent="-285750">
              <a:buFont typeface="Arial" panose="020B0604020202020204" pitchFamily="34" charset="0"/>
              <a:buChar char="•"/>
            </a:pPr>
            <a:r>
              <a:rPr lang="en-US" altLang="en-US" dirty="0">
                <a:solidFill>
                  <a:schemeClr val="tx1">
                    <a:lumMod val="75000"/>
                  </a:schemeClr>
                </a:solidFill>
              </a:rPr>
              <a:t>Focus your attention on the person so the person feels that you are interested in what he or she has to say.</a:t>
            </a:r>
          </a:p>
          <a:p>
            <a:pPr marL="628650" lvl="1" indent="-285750">
              <a:buFont typeface="Arial" panose="020B0604020202020204" pitchFamily="34" charset="0"/>
              <a:buChar char="•"/>
            </a:pPr>
            <a:r>
              <a:rPr lang="en-US" altLang="en-US" dirty="0">
                <a:solidFill>
                  <a:schemeClr val="tx1">
                    <a:lumMod val="75000"/>
                  </a:schemeClr>
                </a:solidFill>
              </a:rPr>
              <a:t>Maintain a relaxed yet attentive posture, and position yourself at a right angle instead of directly in front of the person.</a:t>
            </a:r>
          </a:p>
          <a:p>
            <a:pPr marL="628650" lvl="1" indent="-285750">
              <a:buFont typeface="Arial" panose="020B0604020202020204" pitchFamily="34" charset="0"/>
              <a:buChar char="•"/>
            </a:pPr>
            <a:r>
              <a:rPr lang="en-US" altLang="en-US" dirty="0">
                <a:solidFill>
                  <a:schemeClr val="tx1">
                    <a:lumMod val="75000"/>
                  </a:schemeClr>
                </a:solidFill>
              </a:rPr>
              <a:t>Ask for small specific favors, such as if you could talk in a quieter area.</a:t>
            </a:r>
          </a:p>
          <a:p>
            <a:pPr marL="628650" lvl="1" indent="-285750">
              <a:buFont typeface="Arial" panose="020B0604020202020204" pitchFamily="34" charset="0"/>
              <a:buChar char="•"/>
            </a:pPr>
            <a:r>
              <a:rPr lang="en-US" altLang="en-US" dirty="0">
                <a:solidFill>
                  <a:schemeClr val="tx1">
                    <a:lumMod val="75000"/>
                  </a:schemeClr>
                </a:solidFill>
              </a:rPr>
              <a:t>Be reassuring and point out choices.</a:t>
            </a:r>
          </a:p>
          <a:p>
            <a:pPr marL="628650" lvl="1" indent="-285750">
              <a:buFont typeface="Arial" panose="020B0604020202020204" pitchFamily="34" charset="0"/>
              <a:buChar char="•"/>
            </a:pPr>
            <a:r>
              <a:rPr lang="en-US" altLang="en-US" dirty="0">
                <a:solidFill>
                  <a:schemeClr val="tx1">
                    <a:lumMod val="75000"/>
                  </a:schemeClr>
                </a:solidFill>
              </a:rPr>
              <a:t>Arrange yourself so that your exit is not blocked.</a:t>
            </a:r>
            <a:endParaRPr lang="en-US" dirty="0">
              <a:solidFill>
                <a:schemeClr val="tx1">
                  <a:lumMod val="75000"/>
                </a:schemeClr>
              </a:solidFill>
            </a:endParaRPr>
          </a:p>
        </p:txBody>
      </p:sp>
      <p:sp>
        <p:nvSpPr>
          <p:cNvPr id="37890"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09969204-9DFC-4C82-8951-26D28665D324}" type="slidenum">
              <a:rPr lang="en-US" altLang="en-US">
                <a:solidFill>
                  <a:srgbClr val="618DD1"/>
                </a:solidFill>
              </a:rPr>
              <a:pPr algn="r"/>
              <a:t>35</a:t>
            </a:fld>
            <a:endParaRPr lang="en-US" altLang="en-US" dirty="0">
              <a:solidFill>
                <a:srgbClr val="618DD1"/>
              </a:solidFill>
            </a:endParaRPr>
          </a:p>
        </p:txBody>
      </p:sp>
    </p:spTree>
    <p:extLst>
      <p:ext uri="{BB962C8B-B14F-4D97-AF65-F5344CB8AC3E}">
        <p14:creationId xmlns:p14="http://schemas.microsoft.com/office/powerpoint/2010/main" val="3465654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pPr eaLnBrk="1" hangingPunct="1"/>
            <a:r>
              <a:rPr lang="en-US" altLang="en-US" dirty="0"/>
              <a:t>Summary (cont.)</a:t>
            </a:r>
          </a:p>
        </p:txBody>
      </p:sp>
      <p:sp>
        <p:nvSpPr>
          <p:cNvPr id="2" name="Content Placeholder 1"/>
          <p:cNvSpPr>
            <a:spLocks noGrp="1"/>
          </p:cNvSpPr>
          <p:nvPr>
            <p:ph idx="1"/>
          </p:nvPr>
        </p:nvSpPr>
        <p:spPr/>
        <p:txBody>
          <a:bodyPr/>
          <a:lstStyle/>
          <a:p>
            <a:r>
              <a:rPr lang="en-US" altLang="en-US" dirty="0">
                <a:solidFill>
                  <a:schemeClr val="tx1">
                    <a:lumMod val="50000"/>
                  </a:schemeClr>
                </a:solidFill>
              </a:rPr>
              <a:t>Recovering after an incident:</a:t>
            </a:r>
          </a:p>
          <a:p>
            <a:pPr marL="628650" lvl="1" indent="-285750">
              <a:buFont typeface="Arial" panose="020B0604020202020204" pitchFamily="34" charset="0"/>
              <a:buChar char="•"/>
            </a:pPr>
            <a:r>
              <a:rPr lang="en-US" altLang="en-US" dirty="0">
                <a:solidFill>
                  <a:schemeClr val="tx1">
                    <a:lumMod val="50000"/>
                  </a:schemeClr>
                </a:solidFill>
              </a:rPr>
              <a:t>Immediate recovery.</a:t>
            </a:r>
          </a:p>
          <a:p>
            <a:pPr marL="1485900" lvl="3" indent="-285750">
              <a:buFont typeface="Arial" panose="020B0604020202020204" pitchFamily="34" charset="0"/>
              <a:buChar char="•"/>
            </a:pPr>
            <a:r>
              <a:rPr lang="en-US" altLang="en-US" sz="1650" dirty="0">
                <a:solidFill>
                  <a:schemeClr val="tx1">
                    <a:lumMod val="50000"/>
                  </a:schemeClr>
                </a:solidFill>
              </a:rPr>
              <a:t>Three stages: emotional, impact and reconciliation.</a:t>
            </a:r>
          </a:p>
          <a:p>
            <a:pPr marL="628650" lvl="1" indent="-285750">
              <a:buFont typeface="Arial" panose="020B0604020202020204" pitchFamily="34" charset="0"/>
              <a:buChar char="•"/>
            </a:pPr>
            <a:r>
              <a:rPr lang="en-US" altLang="en-US" dirty="0">
                <a:solidFill>
                  <a:schemeClr val="tx1">
                    <a:lumMod val="50000"/>
                  </a:schemeClr>
                </a:solidFill>
              </a:rPr>
              <a:t>Evaluation.</a:t>
            </a:r>
          </a:p>
          <a:p>
            <a:pPr marL="628650" lvl="1" indent="-285750">
              <a:buFont typeface="Arial" panose="020B0604020202020204" pitchFamily="34" charset="0"/>
              <a:buChar char="•"/>
            </a:pPr>
            <a:r>
              <a:rPr lang="en-US" altLang="en-US" dirty="0" err="1">
                <a:solidFill>
                  <a:schemeClr val="tx1">
                    <a:lumMod val="50000"/>
                  </a:schemeClr>
                </a:solidFill>
              </a:rPr>
              <a:t>EAP</a:t>
            </a:r>
            <a:r>
              <a:rPr lang="en-US" altLang="en-US" dirty="0">
                <a:solidFill>
                  <a:schemeClr val="tx1">
                    <a:lumMod val="50000"/>
                  </a:schemeClr>
                </a:solidFill>
              </a:rPr>
              <a:t>.</a:t>
            </a:r>
          </a:p>
          <a:p>
            <a:endParaRPr lang="en-US" altLang="en-US" dirty="0">
              <a:solidFill>
                <a:schemeClr val="tx1">
                  <a:lumMod val="50000"/>
                </a:schemeClr>
              </a:solidFill>
            </a:endParaRPr>
          </a:p>
          <a:p>
            <a:r>
              <a:rPr lang="en-US" altLang="en-US" dirty="0">
                <a:solidFill>
                  <a:schemeClr val="tx1">
                    <a:lumMod val="50000"/>
                  </a:schemeClr>
                </a:solidFill>
              </a:rPr>
              <a:t>Violence prevention procedures:</a:t>
            </a:r>
          </a:p>
          <a:p>
            <a:pPr marL="628650" lvl="1" indent="-285750">
              <a:buFont typeface="Arial" panose="020B0604020202020204" pitchFamily="34" charset="0"/>
              <a:buChar char="•"/>
            </a:pPr>
            <a:r>
              <a:rPr lang="en-US" altLang="en-US" dirty="0">
                <a:solidFill>
                  <a:schemeClr val="tx1">
                    <a:lumMod val="50000"/>
                  </a:schemeClr>
                </a:solidFill>
              </a:rPr>
              <a:t>Know whom to contact.</a:t>
            </a:r>
          </a:p>
          <a:p>
            <a:pPr marL="628650" lvl="1" indent="-285750">
              <a:buFont typeface="Arial" panose="020B0604020202020204" pitchFamily="34" charset="0"/>
              <a:buChar char="•"/>
            </a:pPr>
            <a:r>
              <a:rPr lang="en-US" altLang="en-US" dirty="0">
                <a:solidFill>
                  <a:schemeClr val="tx1">
                    <a:lumMod val="50000"/>
                  </a:schemeClr>
                </a:solidFill>
              </a:rPr>
              <a:t>Know emergency procedures.</a:t>
            </a:r>
          </a:p>
          <a:p>
            <a:pPr marL="628650" lvl="1" indent="-285750">
              <a:buFont typeface="Arial" panose="020B0604020202020204" pitchFamily="34" charset="0"/>
              <a:buChar char="•"/>
            </a:pPr>
            <a:r>
              <a:rPr lang="en-US" altLang="en-US" dirty="0">
                <a:solidFill>
                  <a:schemeClr val="tx1">
                    <a:lumMod val="50000"/>
                  </a:schemeClr>
                </a:solidFill>
              </a:rPr>
              <a:t>Practice makes perfect.</a:t>
            </a:r>
          </a:p>
        </p:txBody>
      </p:sp>
      <p:sp>
        <p:nvSpPr>
          <p:cNvPr id="38914"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005BDA51-9B9F-4BA9-AD6B-BA07057EC462}" type="slidenum">
              <a:rPr lang="en-US" altLang="en-US">
                <a:solidFill>
                  <a:srgbClr val="618DD1"/>
                </a:solidFill>
              </a:rPr>
              <a:pPr algn="r"/>
              <a:t>36</a:t>
            </a:fld>
            <a:endParaRPr lang="en-US" altLang="en-US" dirty="0">
              <a:solidFill>
                <a:srgbClr val="618DD1"/>
              </a:solidFill>
            </a:endParaRPr>
          </a:p>
        </p:txBody>
      </p:sp>
    </p:spTree>
    <p:extLst>
      <p:ext uri="{BB962C8B-B14F-4D97-AF65-F5344CB8AC3E}">
        <p14:creationId xmlns:p14="http://schemas.microsoft.com/office/powerpoint/2010/main" val="13555640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p:txBody>
          <a:bodyPr/>
          <a:lstStyle/>
          <a:p>
            <a:pPr eaLnBrk="1" hangingPunct="1"/>
            <a:r>
              <a:rPr lang="en-US" altLang="en-US" dirty="0"/>
              <a:t>Questions? Comments?</a:t>
            </a:r>
          </a:p>
        </p:txBody>
      </p:sp>
      <p:sp>
        <p:nvSpPr>
          <p:cNvPr id="39938"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65DE974F-94FE-4BBD-8B07-8DBAE266618A}" type="slidenum">
              <a:rPr lang="en-US" altLang="en-US">
                <a:solidFill>
                  <a:srgbClr val="618DD1"/>
                </a:solidFill>
              </a:rPr>
              <a:pPr algn="r"/>
              <a:t>37</a:t>
            </a:fld>
            <a:endParaRPr lang="en-US" altLang="en-US" dirty="0">
              <a:solidFill>
                <a:srgbClr val="618DD1"/>
              </a:solidFill>
            </a:endParaRPr>
          </a:p>
        </p:txBody>
      </p:sp>
    </p:spTree>
    <p:extLst>
      <p:ext uri="{BB962C8B-B14F-4D97-AF65-F5344CB8AC3E}">
        <p14:creationId xmlns:p14="http://schemas.microsoft.com/office/powerpoint/2010/main" val="18450541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p:txBody>
          <a:bodyPr/>
          <a:lstStyle/>
          <a:p>
            <a:pPr eaLnBrk="1" hangingPunct="1"/>
            <a:r>
              <a:rPr lang="en-US" altLang="en-US" dirty="0"/>
              <a:t>Course Evaluation</a:t>
            </a:r>
          </a:p>
        </p:txBody>
      </p:sp>
      <p:sp>
        <p:nvSpPr>
          <p:cNvPr id="40964" name="Rectangle 3"/>
          <p:cNvSpPr>
            <a:spLocks noGrp="1" noChangeArrowheads="1"/>
          </p:cNvSpPr>
          <p:nvPr>
            <p:ph idx="1"/>
          </p:nvPr>
        </p:nvSpPr>
        <p:spPr/>
        <p:txBody>
          <a:bodyPr/>
          <a:lstStyle/>
          <a:p>
            <a:r>
              <a:rPr lang="en-US" altLang="en-US" dirty="0">
                <a:solidFill>
                  <a:schemeClr val="tx1">
                    <a:lumMod val="50000"/>
                  </a:schemeClr>
                </a:solidFill>
              </a:rPr>
              <a:t>Please </a:t>
            </a:r>
            <a:r>
              <a:rPr lang="en-US" dirty="0"/>
              <a:t>complete the evaluation sheet you received with your handouts</a:t>
            </a:r>
            <a:r>
              <a:rPr lang="en-US" altLang="en-US" dirty="0">
                <a:solidFill>
                  <a:schemeClr val="tx1">
                    <a:lumMod val="50000"/>
                  </a:schemeClr>
                </a:solidFill>
              </a:rPr>
              <a:t>. </a:t>
            </a:r>
          </a:p>
          <a:p>
            <a:pPr eaLnBrk="1" hangingPunct="1">
              <a:buFontTx/>
              <a:buNone/>
            </a:pPr>
            <a:r>
              <a:rPr lang="en-US" altLang="en-US" dirty="0">
                <a:solidFill>
                  <a:schemeClr val="tx1">
                    <a:lumMod val="50000"/>
                  </a:schemeClr>
                </a:solidFill>
              </a:rPr>
              <a:t>Thank you for your attention and interest!</a:t>
            </a:r>
          </a:p>
        </p:txBody>
      </p:sp>
      <p:sp>
        <p:nvSpPr>
          <p:cNvPr id="40962"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5EFC5424-2E06-4A48-82E3-B5D9A4B03F45}" type="slidenum">
              <a:rPr lang="en-US" altLang="en-US">
                <a:solidFill>
                  <a:srgbClr val="618DD1"/>
                </a:solidFill>
              </a:rPr>
              <a:pPr algn="r"/>
              <a:t>38</a:t>
            </a:fld>
            <a:endParaRPr lang="en-US" altLang="en-US" dirty="0">
              <a:solidFill>
                <a:srgbClr val="618DD1"/>
              </a:solidFill>
            </a:endParaRPr>
          </a:p>
        </p:txBody>
      </p:sp>
    </p:spTree>
    <p:extLst>
      <p:ext uri="{BB962C8B-B14F-4D97-AF65-F5344CB8AC3E}">
        <p14:creationId xmlns:p14="http://schemas.microsoft.com/office/powerpoint/2010/main" val="1276475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r>
              <a:rPr lang="en-US" altLang="en-US" dirty="0"/>
              <a:t>Introduction (cont.)</a:t>
            </a:r>
          </a:p>
        </p:txBody>
      </p:sp>
      <p:sp>
        <p:nvSpPr>
          <p:cNvPr id="7172" name="Rectangle 3"/>
          <p:cNvSpPr>
            <a:spLocks noGrp="1" noChangeArrowheads="1"/>
          </p:cNvSpPr>
          <p:nvPr>
            <p:ph idx="1"/>
          </p:nvPr>
        </p:nvSpPr>
        <p:spPr/>
        <p:txBody>
          <a:bodyPr/>
          <a:lstStyle/>
          <a:p>
            <a:pPr eaLnBrk="1" hangingPunct="1">
              <a:buFontTx/>
              <a:buNone/>
            </a:pPr>
            <a:r>
              <a:rPr lang="en-US" altLang="en-US" dirty="0"/>
              <a:t>Today we hear of domestic violence, crime, school shootings, protests turning violent and terrorist events spilling into our work environments. Workplace violence is not limited to your current or former employees; it may be perpetrated by customers, family members or even strangers fixated on making a statement.</a:t>
            </a:r>
          </a:p>
          <a:p>
            <a:pPr eaLnBrk="1" hangingPunct="1">
              <a:buFontTx/>
              <a:buNone/>
            </a:pPr>
            <a:r>
              <a:rPr lang="en-US" altLang="en-US" dirty="0"/>
              <a:t>The primary focus of this training is to help supervisors be more aware of warning signs of potential violent situations and steps you can take to keep yourself and others out of harm’s way. But if there is a situation that cannot be stopped, you also need to be aware of our emergency response procedures so that you can assist employees. </a:t>
            </a:r>
          </a:p>
          <a:p>
            <a:pPr eaLnBrk="1" hangingPunct="1">
              <a:buFontTx/>
              <a:buNone/>
            </a:pPr>
            <a:endParaRPr lang="en-US" altLang="en-US" sz="1700" dirty="0"/>
          </a:p>
          <a:p>
            <a:pPr eaLnBrk="1" hangingPunct="1">
              <a:buFontTx/>
              <a:buNone/>
            </a:pPr>
            <a:endParaRPr lang="en-US" altLang="en-US" sz="1700" dirty="0"/>
          </a:p>
          <a:p>
            <a:pPr eaLnBrk="1" hangingPunct="1">
              <a:buFontTx/>
              <a:buNone/>
            </a:pPr>
            <a:endParaRPr lang="en-US" altLang="en-US" sz="1700" dirty="0"/>
          </a:p>
        </p:txBody>
      </p:sp>
      <p:sp>
        <p:nvSpPr>
          <p:cNvPr id="7170"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D5BE04FC-5389-43BA-A536-E63686D64672}" type="slidenum">
              <a:rPr lang="en-US" altLang="en-US">
                <a:solidFill>
                  <a:srgbClr val="618DD1"/>
                </a:solidFill>
              </a:rPr>
              <a:pPr algn="r"/>
              <a:t>4</a:t>
            </a:fld>
            <a:endParaRPr lang="en-US" altLang="en-US" dirty="0">
              <a:solidFill>
                <a:srgbClr val="618DD1"/>
              </a:solidFill>
            </a:endParaRPr>
          </a:p>
        </p:txBody>
      </p:sp>
    </p:spTree>
    <p:extLst>
      <p:ext uri="{BB962C8B-B14F-4D97-AF65-F5344CB8AC3E}">
        <p14:creationId xmlns:p14="http://schemas.microsoft.com/office/powerpoint/2010/main" val="1160908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r>
              <a:rPr lang="en-US" altLang="en-US" dirty="0"/>
              <a:t>Objectives</a:t>
            </a:r>
          </a:p>
        </p:txBody>
      </p:sp>
      <p:sp>
        <p:nvSpPr>
          <p:cNvPr id="8196" name="Rectangle 3"/>
          <p:cNvSpPr>
            <a:spLocks noGrp="1" noChangeArrowheads="1"/>
          </p:cNvSpPr>
          <p:nvPr>
            <p:ph idx="1"/>
          </p:nvPr>
        </p:nvSpPr>
        <p:spPr/>
        <p:txBody>
          <a:bodyPr/>
          <a:lstStyle/>
          <a:p>
            <a:pPr eaLnBrk="1" hangingPunct="1">
              <a:buFontTx/>
              <a:buNone/>
            </a:pPr>
            <a:r>
              <a:rPr lang="en-US" altLang="en-US" b="1" dirty="0"/>
              <a:t>At the close of this session, you will be able to:</a:t>
            </a:r>
            <a:endParaRPr lang="en-US" altLang="en-US" dirty="0"/>
          </a:p>
          <a:p>
            <a:pPr marL="342900" indent="-342900" eaLnBrk="1" hangingPunct="1">
              <a:buFont typeface="+mj-lt"/>
              <a:buAutoNum type="arabicPeriod"/>
            </a:pPr>
            <a:r>
              <a:rPr lang="en-US" altLang="en-US" dirty="0"/>
              <a:t>Explain what workplace violence is.</a:t>
            </a:r>
          </a:p>
          <a:p>
            <a:pPr marL="342900" indent="-342900" eaLnBrk="1" hangingPunct="1">
              <a:buFont typeface="+mj-lt"/>
              <a:buAutoNum type="arabicPeriod"/>
            </a:pPr>
            <a:r>
              <a:rPr lang="en-US" altLang="en-US" dirty="0"/>
              <a:t>Tell how to recognize violent potential.</a:t>
            </a:r>
          </a:p>
          <a:p>
            <a:pPr marL="342900" indent="-342900" eaLnBrk="1" hangingPunct="1">
              <a:buFont typeface="+mj-lt"/>
              <a:buAutoNum type="arabicPeriod"/>
            </a:pPr>
            <a:r>
              <a:rPr lang="en-US" altLang="en-US" dirty="0"/>
              <a:t>Cite techniques to diffuse potentially violent situations.</a:t>
            </a:r>
          </a:p>
          <a:p>
            <a:pPr marL="342900" indent="-342900" eaLnBrk="1" hangingPunct="1">
              <a:buFont typeface="+mj-lt"/>
              <a:buAutoNum type="arabicPeriod"/>
            </a:pPr>
            <a:r>
              <a:rPr lang="en-US" altLang="en-US" dirty="0"/>
              <a:t>Describe how to respond effectively to workplace violence.</a:t>
            </a:r>
          </a:p>
          <a:p>
            <a:pPr marL="342900" indent="-342900" eaLnBrk="1" hangingPunct="1">
              <a:buFont typeface="+mj-lt"/>
              <a:buAutoNum type="arabicPeriod"/>
            </a:pPr>
            <a:r>
              <a:rPr lang="en-US" altLang="en-US" dirty="0"/>
              <a:t>Explain workplace security procedures to follow to minimize the possibility of violent situations.</a:t>
            </a:r>
          </a:p>
          <a:p>
            <a:pPr eaLnBrk="1" hangingPunct="1">
              <a:buFontTx/>
              <a:buAutoNum type="arabicPeriod"/>
            </a:pPr>
            <a:endParaRPr lang="en-US" altLang="en-US" dirty="0"/>
          </a:p>
          <a:p>
            <a:pPr eaLnBrk="1" hangingPunct="1">
              <a:buFontTx/>
              <a:buNone/>
            </a:pPr>
            <a:endParaRPr lang="en-US" altLang="en-US" dirty="0"/>
          </a:p>
          <a:p>
            <a:pPr eaLnBrk="1" hangingPunct="1">
              <a:buFontTx/>
              <a:buNone/>
            </a:pPr>
            <a:endParaRPr lang="en-US" altLang="en-US" dirty="0"/>
          </a:p>
          <a:p>
            <a:pPr eaLnBrk="1" hangingPunct="1">
              <a:buFontTx/>
              <a:buNone/>
            </a:pPr>
            <a:endParaRPr lang="en-US" altLang="en-US" b="1" dirty="0"/>
          </a:p>
          <a:p>
            <a:pPr eaLnBrk="1" hangingPunct="1">
              <a:buFontTx/>
              <a:buNone/>
            </a:pPr>
            <a:endParaRPr lang="en-US" altLang="en-US" dirty="0"/>
          </a:p>
        </p:txBody>
      </p:sp>
      <p:sp>
        <p:nvSpPr>
          <p:cNvPr id="8194"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41F3EA96-3EFF-448E-87C5-E62C49DFC55B}" type="slidenum">
              <a:rPr lang="en-US" altLang="en-US">
                <a:solidFill>
                  <a:srgbClr val="618DD1"/>
                </a:solidFill>
              </a:rPr>
              <a:pPr algn="r"/>
              <a:t>5</a:t>
            </a:fld>
            <a:endParaRPr lang="en-US" altLang="en-US" dirty="0">
              <a:solidFill>
                <a:srgbClr val="618DD1"/>
              </a:solidFill>
            </a:endParaRPr>
          </a:p>
        </p:txBody>
      </p:sp>
    </p:spTree>
    <p:extLst>
      <p:ext uri="{BB962C8B-B14F-4D97-AF65-F5344CB8AC3E}">
        <p14:creationId xmlns:p14="http://schemas.microsoft.com/office/powerpoint/2010/main" val="202359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altLang="en-US" dirty="0"/>
              <a:t>Workplace Violence Defined</a:t>
            </a:r>
          </a:p>
        </p:txBody>
      </p:sp>
      <p:sp>
        <p:nvSpPr>
          <p:cNvPr id="9220" name="Rectangle 3"/>
          <p:cNvSpPr>
            <a:spLocks noGrp="1" noChangeArrowheads="1"/>
          </p:cNvSpPr>
          <p:nvPr>
            <p:ph idx="1"/>
          </p:nvPr>
        </p:nvSpPr>
        <p:spPr/>
        <p:txBody>
          <a:bodyPr/>
          <a:lstStyle/>
          <a:p>
            <a:pPr eaLnBrk="1" hangingPunct="1">
              <a:buFontTx/>
              <a:buNone/>
            </a:pPr>
            <a:r>
              <a:rPr lang="en-US" altLang="en-US" sz="2000" dirty="0"/>
              <a:t>Workplace violence is:</a:t>
            </a:r>
          </a:p>
          <a:p>
            <a:pPr eaLnBrk="1" hangingPunct="1">
              <a:buFontTx/>
              <a:buNone/>
            </a:pPr>
            <a:r>
              <a:rPr lang="en-US" altLang="en-US" dirty="0"/>
              <a:t>An assault or other violent </a:t>
            </a:r>
            <a:r>
              <a:rPr lang="en-US" altLang="en-US"/>
              <a:t>act or threat </a:t>
            </a:r>
            <a:r>
              <a:rPr lang="en-US" altLang="en-US" dirty="0"/>
              <a:t>that occurs in, or is related to, the workplace and entails a substantial risk of physical or emotional harm to individuals or damage to company resources or capabilities.</a:t>
            </a:r>
            <a:endParaRPr lang="en-US" altLang="en-US" sz="2000" dirty="0"/>
          </a:p>
          <a:p>
            <a:pPr eaLnBrk="1" hangingPunct="1">
              <a:buFontTx/>
              <a:buNone/>
            </a:pPr>
            <a:endParaRPr lang="en-US" altLang="en-US" sz="2000" dirty="0"/>
          </a:p>
          <a:p>
            <a:pPr eaLnBrk="1" hangingPunct="1">
              <a:buFontTx/>
              <a:buNone/>
            </a:pPr>
            <a:endParaRPr lang="en-US" altLang="en-US" sz="2000" b="1" dirty="0"/>
          </a:p>
        </p:txBody>
      </p:sp>
      <p:sp>
        <p:nvSpPr>
          <p:cNvPr id="9218"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411EB926-3F33-4B83-9449-1F9AD7AF556A}" type="slidenum">
              <a:rPr lang="en-US" altLang="en-US">
                <a:solidFill>
                  <a:srgbClr val="618DD1"/>
                </a:solidFill>
              </a:rPr>
              <a:pPr algn="r"/>
              <a:t>6</a:t>
            </a:fld>
            <a:endParaRPr lang="en-US" altLang="en-US" dirty="0">
              <a:solidFill>
                <a:srgbClr val="618DD1"/>
              </a:solidFill>
            </a:endParaRPr>
          </a:p>
        </p:txBody>
      </p:sp>
    </p:spTree>
    <p:extLst>
      <p:ext uri="{BB962C8B-B14F-4D97-AF65-F5344CB8AC3E}">
        <p14:creationId xmlns:p14="http://schemas.microsoft.com/office/powerpoint/2010/main" val="490960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altLang="en-US" dirty="0"/>
              <a:t>Workplace Violence Defined (cont.) </a:t>
            </a:r>
          </a:p>
        </p:txBody>
      </p:sp>
      <p:sp>
        <p:nvSpPr>
          <p:cNvPr id="10244" name="Rectangle 3"/>
          <p:cNvSpPr>
            <a:spLocks noGrp="1" noChangeArrowheads="1"/>
          </p:cNvSpPr>
          <p:nvPr>
            <p:ph idx="1"/>
          </p:nvPr>
        </p:nvSpPr>
        <p:spPr/>
        <p:txBody>
          <a:bodyPr/>
          <a:lstStyle/>
          <a:p>
            <a:pPr eaLnBrk="1" hangingPunct="1">
              <a:buFontTx/>
              <a:buNone/>
            </a:pPr>
            <a:r>
              <a:rPr lang="en-US" altLang="en-US" dirty="0"/>
              <a:t>Workplace violence may come from:</a:t>
            </a:r>
          </a:p>
          <a:p>
            <a:pPr marL="285750" indent="-285750" eaLnBrk="1" hangingPunct="1">
              <a:buFont typeface="Arial" panose="020B0604020202020204" pitchFamily="34" charset="0"/>
              <a:buChar char="•"/>
            </a:pPr>
            <a:r>
              <a:rPr lang="en-US" altLang="en-US" dirty="0"/>
              <a:t>Co-workers.</a:t>
            </a:r>
          </a:p>
          <a:p>
            <a:pPr marL="285750" indent="-285750" eaLnBrk="1" hangingPunct="1">
              <a:buFont typeface="Arial" panose="020B0604020202020204" pitchFamily="34" charset="0"/>
              <a:buChar char="•"/>
            </a:pPr>
            <a:r>
              <a:rPr lang="en-US" altLang="en-US" dirty="0"/>
              <a:t>External visitors or customers to the workplace.</a:t>
            </a:r>
          </a:p>
          <a:p>
            <a:pPr marL="285750" indent="-285750" eaLnBrk="1" hangingPunct="1">
              <a:buFont typeface="Arial" panose="020B0604020202020204" pitchFamily="34" charset="0"/>
              <a:buChar char="•"/>
            </a:pPr>
            <a:r>
              <a:rPr lang="en-US" altLang="en-US" dirty="0"/>
              <a:t>Former employees.</a:t>
            </a:r>
          </a:p>
          <a:p>
            <a:pPr marL="285750" indent="-285750" eaLnBrk="1" hangingPunct="1">
              <a:buFont typeface="Arial" panose="020B0604020202020204" pitchFamily="34" charset="0"/>
              <a:buChar char="•"/>
            </a:pPr>
            <a:r>
              <a:rPr lang="en-US" altLang="en-US" dirty="0"/>
              <a:t>Vendors or independent contractors.</a:t>
            </a:r>
          </a:p>
          <a:p>
            <a:pPr marL="285750" indent="-285750" eaLnBrk="1" hangingPunct="1">
              <a:buFont typeface="Arial" panose="020B0604020202020204" pitchFamily="34" charset="0"/>
              <a:buChar char="•"/>
            </a:pPr>
            <a:r>
              <a:rPr lang="en-US" altLang="en-US" dirty="0"/>
              <a:t>Family members or domestic partners.</a:t>
            </a:r>
          </a:p>
          <a:p>
            <a:pPr eaLnBrk="1" hangingPunct="1"/>
            <a:endParaRPr lang="en-US" altLang="en-US" dirty="0"/>
          </a:p>
          <a:p>
            <a:pPr eaLnBrk="1" hangingPunct="1"/>
            <a:endParaRPr lang="en-US" altLang="en-US" dirty="0"/>
          </a:p>
          <a:p>
            <a:pPr eaLnBrk="1" hangingPunct="1">
              <a:buFontTx/>
              <a:buNone/>
            </a:pPr>
            <a:endParaRPr lang="en-US" altLang="en-US" b="1" dirty="0"/>
          </a:p>
          <a:p>
            <a:pPr eaLnBrk="1" hangingPunct="1">
              <a:buFontTx/>
              <a:buNone/>
            </a:pPr>
            <a:endParaRPr lang="en-US" altLang="en-US" b="1" dirty="0"/>
          </a:p>
        </p:txBody>
      </p:sp>
      <p:sp>
        <p:nvSpPr>
          <p:cNvPr id="10242"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F9E8D200-221B-445C-9B15-BB24478502F2}" type="slidenum">
              <a:rPr lang="en-US" altLang="en-US">
                <a:solidFill>
                  <a:srgbClr val="618DD1"/>
                </a:solidFill>
              </a:rPr>
              <a:pPr algn="r"/>
              <a:t>7</a:t>
            </a:fld>
            <a:endParaRPr lang="en-US" altLang="en-US" dirty="0">
              <a:solidFill>
                <a:srgbClr val="618DD1"/>
              </a:solidFill>
            </a:endParaRPr>
          </a:p>
        </p:txBody>
      </p:sp>
    </p:spTree>
    <p:extLst>
      <p:ext uri="{BB962C8B-B14F-4D97-AF65-F5344CB8AC3E}">
        <p14:creationId xmlns:p14="http://schemas.microsoft.com/office/powerpoint/2010/main" val="308968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eaLnBrk="1" hangingPunct="1"/>
            <a:r>
              <a:rPr lang="en-US" altLang="en-US" dirty="0"/>
              <a:t>Workplace Violence Defined (cont.) </a:t>
            </a:r>
          </a:p>
        </p:txBody>
      </p:sp>
      <p:sp>
        <p:nvSpPr>
          <p:cNvPr id="11269" name="Rectangle 8"/>
          <p:cNvSpPr>
            <a:spLocks noGrp="1" noChangeArrowheads="1"/>
          </p:cNvSpPr>
          <p:nvPr>
            <p:ph idx="1"/>
          </p:nvPr>
        </p:nvSpPr>
        <p:spPr>
          <a:noFill/>
        </p:spPr>
        <p:txBody>
          <a:bodyPr/>
          <a:lstStyle/>
          <a:p>
            <a:pPr eaLnBrk="1" hangingPunct="1">
              <a:buFontTx/>
              <a:buNone/>
            </a:pPr>
            <a:r>
              <a:rPr lang="en-US" altLang="en-US" dirty="0"/>
              <a:t>Workplace violence is </a:t>
            </a:r>
            <a:r>
              <a:rPr lang="en-US" altLang="en-US" i="1" dirty="0"/>
              <a:t>not</a:t>
            </a:r>
            <a:r>
              <a:rPr lang="en-US" altLang="en-US" dirty="0"/>
              <a:t>:</a:t>
            </a:r>
          </a:p>
          <a:p>
            <a:pPr marL="285750" indent="-285750">
              <a:buFont typeface="Arial" panose="020B0604020202020204" pitchFamily="34" charset="0"/>
              <a:buChar char="•"/>
            </a:pPr>
            <a:r>
              <a:rPr lang="en-US" altLang="en-US" dirty="0"/>
              <a:t>Annoying behavior.</a:t>
            </a:r>
          </a:p>
          <a:p>
            <a:pPr marL="285750" indent="-285750">
              <a:buFont typeface="Arial" panose="020B0604020202020204" pitchFamily="34" charset="0"/>
              <a:buChar char="•"/>
            </a:pPr>
            <a:r>
              <a:rPr lang="en-US" altLang="en-US" dirty="0"/>
              <a:t>Disliking a co-worker.</a:t>
            </a:r>
          </a:p>
          <a:p>
            <a:pPr marL="285750" indent="-285750">
              <a:buFont typeface="Arial" panose="020B0604020202020204" pitchFamily="34" charset="0"/>
              <a:buChar char="•"/>
            </a:pPr>
            <a:r>
              <a:rPr lang="en-US" altLang="en-US" dirty="0"/>
              <a:t>A rude customer.</a:t>
            </a:r>
          </a:p>
          <a:p>
            <a:pPr eaLnBrk="1" hangingPunct="1">
              <a:buFontTx/>
              <a:buNone/>
            </a:pPr>
            <a:endParaRPr lang="en-US" altLang="en-US" dirty="0"/>
          </a:p>
          <a:p>
            <a:pPr eaLnBrk="1" hangingPunct="1">
              <a:buFontTx/>
              <a:buNone/>
            </a:pPr>
            <a:endParaRPr lang="en-US" altLang="en-US" b="1" dirty="0"/>
          </a:p>
          <a:p>
            <a:pPr eaLnBrk="1" hangingPunct="1"/>
            <a:endParaRPr lang="en-US" altLang="en-US" b="1" dirty="0"/>
          </a:p>
          <a:p>
            <a:pPr eaLnBrk="1" hangingPunct="1"/>
            <a:endParaRPr lang="en-US" altLang="en-US" b="1" dirty="0"/>
          </a:p>
          <a:p>
            <a:pPr eaLnBrk="1" hangingPunct="1">
              <a:buFontTx/>
              <a:buNone/>
            </a:pPr>
            <a:endParaRPr lang="en-US" altLang="en-US" b="1" dirty="0"/>
          </a:p>
        </p:txBody>
      </p:sp>
      <p:sp>
        <p:nvSpPr>
          <p:cNvPr id="11266"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AD5DED0B-DE0A-4AAE-AD18-34F2E9CB1D6D}" type="slidenum">
              <a:rPr lang="en-US" altLang="en-US">
                <a:solidFill>
                  <a:srgbClr val="618DD1"/>
                </a:solidFill>
              </a:rPr>
              <a:pPr algn="r"/>
              <a:t>8</a:t>
            </a:fld>
            <a:endParaRPr lang="en-US" altLang="en-US" dirty="0">
              <a:solidFill>
                <a:srgbClr val="618DD1"/>
              </a:solidFill>
            </a:endParaRPr>
          </a:p>
        </p:txBody>
      </p:sp>
      <p:sp>
        <p:nvSpPr>
          <p:cNvPr id="11268" name="Text Box 5"/>
          <p:cNvSpPr txBox="1">
            <a:spLocks noChangeArrowheads="1"/>
          </p:cNvSpPr>
          <p:nvPr/>
        </p:nvSpPr>
        <p:spPr bwMode="auto">
          <a:xfrm>
            <a:off x="1889125" y="1949450"/>
            <a:ext cx="62642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endParaRPr lang="en-US" altLang="en-US" b="0" dirty="0">
              <a:solidFill>
                <a:srgbClr val="283B6E"/>
              </a:solidFill>
            </a:endParaRPr>
          </a:p>
        </p:txBody>
      </p:sp>
    </p:spTree>
    <p:extLst>
      <p:ext uri="{BB962C8B-B14F-4D97-AF65-F5344CB8AC3E}">
        <p14:creationId xmlns:p14="http://schemas.microsoft.com/office/powerpoint/2010/main" val="2127909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pPr eaLnBrk="1" hangingPunct="1"/>
            <a:r>
              <a:rPr lang="en-US" altLang="en-US" dirty="0"/>
              <a:t>Questions? Comments?</a:t>
            </a:r>
          </a:p>
        </p:txBody>
      </p:sp>
      <p:sp>
        <p:nvSpPr>
          <p:cNvPr id="12290" name="Slide Number Placeholder 3"/>
          <p:cNvSpPr>
            <a:spLocks noGrp="1"/>
          </p:cNvSpPr>
          <p:nvPr>
            <p:ph type="sldNum" sz="quarter" idx="12"/>
          </p:nvPr>
        </p:nvSpPr>
        <p:spPr>
          <a:prstGeom prst="rect">
            <a:avLst/>
          </a:prstGeom>
          <a:noFill/>
        </p:spPr>
        <p:txBody>
          <a:bodyPr/>
          <a:lstStyle>
            <a:lvl1pPr algn="ctr">
              <a:defRPr b="1">
                <a:solidFill>
                  <a:schemeClr val="tx1"/>
                </a:solidFill>
                <a:latin typeface="Arial" panose="020B0604020202020204" pitchFamily="34" charset="0"/>
              </a:defRPr>
            </a:lvl1pPr>
            <a:lvl2pPr marL="742950" indent="-285750" algn="ctr">
              <a:defRPr b="1">
                <a:solidFill>
                  <a:schemeClr val="tx1"/>
                </a:solidFill>
                <a:latin typeface="Arial" panose="020B0604020202020204" pitchFamily="34" charset="0"/>
              </a:defRPr>
            </a:lvl2pPr>
            <a:lvl3pPr marL="1143000" indent="-228600" algn="ctr">
              <a:defRPr b="1">
                <a:solidFill>
                  <a:schemeClr val="tx1"/>
                </a:solidFill>
                <a:latin typeface="Arial" panose="020B0604020202020204" pitchFamily="34" charset="0"/>
              </a:defRPr>
            </a:lvl3pPr>
            <a:lvl4pPr marL="1600200" indent="-228600" algn="ctr">
              <a:defRPr b="1">
                <a:solidFill>
                  <a:schemeClr val="tx1"/>
                </a:solidFill>
                <a:latin typeface="Arial" panose="020B0604020202020204" pitchFamily="34" charset="0"/>
              </a:defRPr>
            </a:lvl4pPr>
            <a:lvl5pPr marL="2057400" indent="-228600" algn="ctr">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r"/>
            <a:fld id="{7EFE948E-CDD1-4C79-BEAB-9E9B820669F6}" type="slidenum">
              <a:rPr lang="en-US" altLang="en-US">
                <a:solidFill>
                  <a:srgbClr val="618DD1"/>
                </a:solidFill>
              </a:rPr>
              <a:pPr algn="r"/>
              <a:t>9</a:t>
            </a:fld>
            <a:endParaRPr lang="en-US" altLang="en-US" dirty="0">
              <a:solidFill>
                <a:srgbClr val="618DD1"/>
              </a:solidFill>
            </a:endParaRPr>
          </a:p>
        </p:txBody>
      </p:sp>
      <p:sp>
        <p:nvSpPr>
          <p:cNvPr id="12292" name="Text Box 4"/>
          <p:cNvSpPr txBox="1">
            <a:spLocks noChangeArrowheads="1"/>
          </p:cNvSpPr>
          <p:nvPr/>
        </p:nvSpPr>
        <p:spPr bwMode="auto">
          <a:xfrm>
            <a:off x="1981200" y="1828800"/>
            <a:ext cx="527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20000"/>
              </a:spcBef>
              <a:buChar char="•"/>
              <a:defRPr>
                <a:solidFill>
                  <a:srgbClr val="283B6E"/>
                </a:solidFill>
                <a:latin typeface="Arial" panose="020B0604020202020204" pitchFamily="34" charset="0"/>
              </a:defRPr>
            </a:lvl1pPr>
            <a:lvl2pPr marL="800100" indent="-342900">
              <a:spcBef>
                <a:spcPct val="20000"/>
              </a:spcBef>
              <a:buSzPct val="85000"/>
              <a:buFont typeface="Arial" panose="020B0604020202020204" pitchFamily="34" charset="0"/>
              <a:buChar char="&gt;"/>
              <a:defRPr sz="1600">
                <a:solidFill>
                  <a:srgbClr val="283B6E"/>
                </a:solidFill>
                <a:latin typeface="Arial" panose="020B0604020202020204" pitchFamily="34" charset="0"/>
              </a:defRPr>
            </a:lvl2pPr>
            <a:lvl3pPr marL="1257300" indent="-342900">
              <a:spcBef>
                <a:spcPct val="20000"/>
              </a:spcBef>
              <a:buChar char="•"/>
              <a:defRPr sz="1400">
                <a:solidFill>
                  <a:srgbClr val="283B6E"/>
                </a:solidFill>
                <a:latin typeface="Arial" panose="020B0604020202020204" pitchFamily="34" charset="0"/>
              </a:defRPr>
            </a:lvl3pPr>
            <a:lvl4pPr marL="1714500" indent="-342900">
              <a:spcBef>
                <a:spcPct val="20000"/>
              </a:spcBef>
              <a:buChar char="–"/>
              <a:defRPr sz="1200">
                <a:solidFill>
                  <a:srgbClr val="283B6E"/>
                </a:solidFill>
                <a:latin typeface="Arial" panose="020B0604020202020204" pitchFamily="34" charset="0"/>
              </a:defRPr>
            </a:lvl4pPr>
            <a:lvl5pPr marL="2171700" indent="-342900">
              <a:spcBef>
                <a:spcPct val="20000"/>
              </a:spcBef>
              <a:buChar char="•"/>
              <a:defRPr sz="1200">
                <a:solidFill>
                  <a:srgbClr val="283B6E"/>
                </a:solidFill>
                <a:latin typeface="Arial" panose="020B0604020202020204" pitchFamily="34" charset="0"/>
              </a:defRPr>
            </a:lvl5pPr>
            <a:lvl6pPr marL="2628900" indent="-342900" eaLnBrk="0" fontAlgn="base" hangingPunct="0">
              <a:spcBef>
                <a:spcPct val="20000"/>
              </a:spcBef>
              <a:spcAft>
                <a:spcPct val="0"/>
              </a:spcAft>
              <a:buChar char="•"/>
              <a:defRPr sz="1200">
                <a:solidFill>
                  <a:srgbClr val="283B6E"/>
                </a:solidFill>
                <a:latin typeface="Arial" panose="020B0604020202020204" pitchFamily="34" charset="0"/>
              </a:defRPr>
            </a:lvl6pPr>
            <a:lvl7pPr marL="3086100" indent="-342900" eaLnBrk="0" fontAlgn="base" hangingPunct="0">
              <a:spcBef>
                <a:spcPct val="20000"/>
              </a:spcBef>
              <a:spcAft>
                <a:spcPct val="0"/>
              </a:spcAft>
              <a:buChar char="•"/>
              <a:defRPr sz="1200">
                <a:solidFill>
                  <a:srgbClr val="283B6E"/>
                </a:solidFill>
                <a:latin typeface="Arial" panose="020B0604020202020204" pitchFamily="34" charset="0"/>
              </a:defRPr>
            </a:lvl7pPr>
            <a:lvl8pPr marL="3543300" indent="-342900" eaLnBrk="0" fontAlgn="base" hangingPunct="0">
              <a:spcBef>
                <a:spcPct val="20000"/>
              </a:spcBef>
              <a:spcAft>
                <a:spcPct val="0"/>
              </a:spcAft>
              <a:buChar char="•"/>
              <a:defRPr sz="1200">
                <a:solidFill>
                  <a:srgbClr val="283B6E"/>
                </a:solidFill>
                <a:latin typeface="Arial" panose="020B0604020202020204" pitchFamily="34" charset="0"/>
              </a:defRPr>
            </a:lvl8pPr>
            <a:lvl9pPr marL="4000500" indent="-342900" eaLnBrk="0" fontAlgn="base" hangingPunct="0">
              <a:spcBef>
                <a:spcPct val="20000"/>
              </a:spcBef>
              <a:spcAft>
                <a:spcPct val="0"/>
              </a:spcAft>
              <a:buChar char="•"/>
              <a:defRPr sz="1200">
                <a:solidFill>
                  <a:srgbClr val="283B6E"/>
                </a:solidFill>
                <a:latin typeface="Arial" panose="020B0604020202020204" pitchFamily="34" charset="0"/>
              </a:defRPr>
            </a:lvl9pPr>
          </a:lstStyle>
          <a:p>
            <a:pPr algn="ctr" eaLnBrk="1" hangingPunct="1">
              <a:spcBef>
                <a:spcPct val="0"/>
              </a:spcBef>
              <a:buFontTx/>
              <a:buAutoNum type="arabicPeriod"/>
            </a:pPr>
            <a:endParaRPr lang="en-US" altLang="en-US" b="0" dirty="0"/>
          </a:p>
        </p:txBody>
      </p:sp>
      <p:sp>
        <p:nvSpPr>
          <p:cNvPr id="12293" name="Text Box 5"/>
          <p:cNvSpPr txBox="1">
            <a:spLocks noChangeArrowheads="1"/>
          </p:cNvSpPr>
          <p:nvPr/>
        </p:nvSpPr>
        <p:spPr bwMode="auto">
          <a:xfrm>
            <a:off x="1752600" y="2057400"/>
            <a:ext cx="6934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a:solidFill>
                  <a:srgbClr val="283B6E"/>
                </a:solidFill>
                <a:latin typeface="Arial" panose="020B0604020202020204" pitchFamily="34" charset="0"/>
              </a:defRPr>
            </a:lvl1pPr>
            <a:lvl2pPr marL="800100" indent="-342900">
              <a:spcBef>
                <a:spcPct val="20000"/>
              </a:spcBef>
              <a:buSzPct val="85000"/>
              <a:buFont typeface="Arial" panose="020B0604020202020204" pitchFamily="34" charset="0"/>
              <a:buChar char="&gt;"/>
              <a:defRPr sz="1600">
                <a:solidFill>
                  <a:srgbClr val="283B6E"/>
                </a:solidFill>
                <a:latin typeface="Arial" panose="020B0604020202020204" pitchFamily="34" charset="0"/>
              </a:defRPr>
            </a:lvl2pPr>
            <a:lvl3pPr marL="1257300" indent="-342900">
              <a:spcBef>
                <a:spcPct val="20000"/>
              </a:spcBef>
              <a:buChar char="•"/>
              <a:defRPr sz="1400">
                <a:solidFill>
                  <a:srgbClr val="283B6E"/>
                </a:solidFill>
                <a:latin typeface="Arial" panose="020B0604020202020204" pitchFamily="34" charset="0"/>
              </a:defRPr>
            </a:lvl3pPr>
            <a:lvl4pPr marL="1714500" indent="-342900">
              <a:spcBef>
                <a:spcPct val="20000"/>
              </a:spcBef>
              <a:buChar char="–"/>
              <a:defRPr sz="1200">
                <a:solidFill>
                  <a:srgbClr val="283B6E"/>
                </a:solidFill>
                <a:latin typeface="Arial" panose="020B0604020202020204" pitchFamily="34" charset="0"/>
              </a:defRPr>
            </a:lvl4pPr>
            <a:lvl5pPr marL="2171700" indent="-342900">
              <a:spcBef>
                <a:spcPct val="20000"/>
              </a:spcBef>
              <a:buChar char="•"/>
              <a:defRPr sz="1200">
                <a:solidFill>
                  <a:srgbClr val="283B6E"/>
                </a:solidFill>
                <a:latin typeface="Arial" panose="020B0604020202020204" pitchFamily="34" charset="0"/>
              </a:defRPr>
            </a:lvl5pPr>
            <a:lvl6pPr marL="2628900" indent="-342900" eaLnBrk="0" fontAlgn="base" hangingPunct="0">
              <a:spcBef>
                <a:spcPct val="20000"/>
              </a:spcBef>
              <a:spcAft>
                <a:spcPct val="0"/>
              </a:spcAft>
              <a:buChar char="•"/>
              <a:defRPr sz="1200">
                <a:solidFill>
                  <a:srgbClr val="283B6E"/>
                </a:solidFill>
                <a:latin typeface="Arial" panose="020B0604020202020204" pitchFamily="34" charset="0"/>
              </a:defRPr>
            </a:lvl6pPr>
            <a:lvl7pPr marL="3086100" indent="-342900" eaLnBrk="0" fontAlgn="base" hangingPunct="0">
              <a:spcBef>
                <a:spcPct val="20000"/>
              </a:spcBef>
              <a:spcAft>
                <a:spcPct val="0"/>
              </a:spcAft>
              <a:buChar char="•"/>
              <a:defRPr sz="1200">
                <a:solidFill>
                  <a:srgbClr val="283B6E"/>
                </a:solidFill>
                <a:latin typeface="Arial" panose="020B0604020202020204" pitchFamily="34" charset="0"/>
              </a:defRPr>
            </a:lvl7pPr>
            <a:lvl8pPr marL="3543300" indent="-342900" eaLnBrk="0" fontAlgn="base" hangingPunct="0">
              <a:spcBef>
                <a:spcPct val="20000"/>
              </a:spcBef>
              <a:spcAft>
                <a:spcPct val="0"/>
              </a:spcAft>
              <a:buChar char="•"/>
              <a:defRPr sz="1200">
                <a:solidFill>
                  <a:srgbClr val="283B6E"/>
                </a:solidFill>
                <a:latin typeface="Arial" panose="020B0604020202020204" pitchFamily="34" charset="0"/>
              </a:defRPr>
            </a:lvl8pPr>
            <a:lvl9pPr marL="4000500" indent="-342900" eaLnBrk="0" fontAlgn="base" hangingPunct="0">
              <a:spcBef>
                <a:spcPct val="20000"/>
              </a:spcBef>
              <a:spcAft>
                <a:spcPct val="0"/>
              </a:spcAft>
              <a:buChar char="•"/>
              <a:defRPr sz="1200">
                <a:solidFill>
                  <a:srgbClr val="283B6E"/>
                </a:solidFill>
                <a:latin typeface="Arial" panose="020B0604020202020204" pitchFamily="34" charset="0"/>
              </a:defRPr>
            </a:lvl9pPr>
          </a:lstStyle>
          <a:p>
            <a:pPr eaLnBrk="1" hangingPunct="1">
              <a:spcBef>
                <a:spcPct val="0"/>
              </a:spcBef>
            </a:pPr>
            <a:endParaRPr lang="en-US" altLang="en-US" b="0" dirty="0"/>
          </a:p>
          <a:p>
            <a:pPr lvl="2" eaLnBrk="1" hangingPunct="1">
              <a:spcBef>
                <a:spcPct val="0"/>
              </a:spcBef>
              <a:buFontTx/>
              <a:buNone/>
            </a:pPr>
            <a:endParaRPr lang="en-US" altLang="en-US" sz="1800" b="0" i="1" dirty="0"/>
          </a:p>
          <a:p>
            <a:pPr eaLnBrk="1" hangingPunct="1">
              <a:spcBef>
                <a:spcPct val="0"/>
              </a:spcBef>
              <a:buFontTx/>
              <a:buAutoNum type="arabicPeriod"/>
            </a:pPr>
            <a:endParaRPr lang="en-US" altLang="en-US" b="0" dirty="0"/>
          </a:p>
          <a:p>
            <a:pPr eaLnBrk="1" hangingPunct="1">
              <a:spcBef>
                <a:spcPct val="0"/>
              </a:spcBef>
              <a:buFontTx/>
              <a:buAutoNum type="arabicPeriod"/>
            </a:pPr>
            <a:endParaRPr lang="en-US" altLang="en-US" b="0" dirty="0"/>
          </a:p>
        </p:txBody>
      </p:sp>
    </p:spTree>
    <p:extLst>
      <p:ext uri="{BB962C8B-B14F-4D97-AF65-F5344CB8AC3E}">
        <p14:creationId xmlns:p14="http://schemas.microsoft.com/office/powerpoint/2010/main" val="531283218"/>
      </p:ext>
    </p:extLst>
  </p:cSld>
  <p:clrMapOvr>
    <a:masterClrMapping/>
  </p:clrMapOvr>
</p:sld>
</file>

<file path=ppt/theme/theme1.xml><?xml version="1.0" encoding="utf-8"?>
<a:theme xmlns:a="http://schemas.openxmlformats.org/drawingml/2006/main" name="Knowledge Center Design">
  <a:themeElements>
    <a:clrScheme name="Knowledge Center">
      <a:dk1>
        <a:srgbClr val="545454"/>
      </a:dk1>
      <a:lt1>
        <a:srgbClr val="FFFFFF"/>
      </a:lt1>
      <a:dk2>
        <a:srgbClr val="009999"/>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51515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sultation - Updated v02" id="{93D19228-21C3-A146-A102-EC192BA54050}" vid="{900BB579-5B76-7144-AAC2-FC221A8515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Consultation - Updated v2</Template>
  <TotalTime>496</TotalTime>
  <Words>2420</Words>
  <Application>Microsoft Office PowerPoint</Application>
  <PresentationFormat>On-screen Show (4:3)</PresentationFormat>
  <Paragraphs>275</Paragraphs>
  <Slides>38</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Courier New</vt:lpstr>
      <vt:lpstr>Knowledge Center Design</vt:lpstr>
      <vt:lpstr>Workplace Violence Training for Supervisors</vt:lpstr>
      <vt:lpstr>Introduction</vt:lpstr>
      <vt:lpstr>Introduction (cont.)</vt:lpstr>
      <vt:lpstr>Introduction (cont.)</vt:lpstr>
      <vt:lpstr>Objectives</vt:lpstr>
      <vt:lpstr>Workplace Violence Defined</vt:lpstr>
      <vt:lpstr>Workplace Violence Defined (cont.) </vt:lpstr>
      <vt:lpstr>Workplace Violence Defined (cont.) </vt:lpstr>
      <vt:lpstr>Questions? Comments?</vt:lpstr>
      <vt:lpstr>Recognizing Violent Potential</vt:lpstr>
      <vt:lpstr>Recognizing Violent Potential (cont.)</vt:lpstr>
      <vt:lpstr>Recognizing Violent Potential (cont.)</vt:lpstr>
      <vt:lpstr>Recognizing Violent Potential (cont.)</vt:lpstr>
      <vt:lpstr>Recognizing Violent Potential (cont.)</vt:lpstr>
      <vt:lpstr>Questions? Comments?</vt:lpstr>
      <vt:lpstr>Techniques to Diffuse Violence </vt:lpstr>
      <vt:lpstr>Techniques to Diffuse Violence (cont.)</vt:lpstr>
      <vt:lpstr>Techniques to Diffuse Violence (cont.)</vt:lpstr>
      <vt:lpstr>Questions? Comments?</vt:lpstr>
      <vt:lpstr>Responding Effectively to Workplace Violence</vt:lpstr>
      <vt:lpstr>Responding Effectively to Workplace Violence (cont.)</vt:lpstr>
      <vt:lpstr>Responding Effectively to Workplace Violence (cont.)</vt:lpstr>
      <vt:lpstr>Responding Effectively to Workplace Violence (cont.)</vt:lpstr>
      <vt:lpstr>Responding Effectively to Workplace Violence (cont.)</vt:lpstr>
      <vt:lpstr>Questions? Comments?</vt:lpstr>
      <vt:lpstr>Workplace Security Procedures</vt:lpstr>
      <vt:lpstr>Workplace Security Procedures (cont.)</vt:lpstr>
      <vt:lpstr>Workplace Security Procedures (cont.)</vt:lpstr>
      <vt:lpstr>Workplace Security Procedures (cont.)</vt:lpstr>
      <vt:lpstr>Workplace Security Procedures (cont.)</vt:lpstr>
      <vt:lpstr>Workplace Security Procedures (cont.)</vt:lpstr>
      <vt:lpstr>Questions? Comments?</vt:lpstr>
      <vt:lpstr>Summary</vt:lpstr>
      <vt:lpstr>Summary (cont.)</vt:lpstr>
      <vt:lpstr>Summary (cont.)</vt:lpstr>
      <vt:lpstr>Summary (cont.)</vt:lpstr>
      <vt:lpstr>Questions? Comments?</vt:lpstr>
      <vt:lpstr>Course Evaluation</vt:lpstr>
    </vt:vector>
  </TitlesOfParts>
  <Company>SHRM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Northon, Lindsay</dc:creator>
  <cp:lastModifiedBy>Lau, Shari</cp:lastModifiedBy>
  <cp:revision>46</cp:revision>
  <dcterms:created xsi:type="dcterms:W3CDTF">2016-12-15T19:10:07Z</dcterms:created>
  <dcterms:modified xsi:type="dcterms:W3CDTF">2018-02-09T22:53:29Z</dcterms:modified>
</cp:coreProperties>
</file>