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9" r:id="rId3"/>
    <p:sldId id="260" r:id="rId4"/>
    <p:sldId id="261" r:id="rId5"/>
    <p:sldId id="262" r:id="rId6"/>
    <p:sldId id="263" r:id="rId7"/>
    <p:sldId id="294" r:id="rId8"/>
    <p:sldId id="264" r:id="rId9"/>
    <p:sldId id="265" r:id="rId10"/>
    <p:sldId id="266" r:id="rId11"/>
    <p:sldId id="267" r:id="rId12"/>
    <p:sldId id="268" r:id="rId13"/>
    <p:sldId id="269" r:id="rId14"/>
    <p:sldId id="270" r:id="rId15"/>
    <p:sldId id="271"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5" r:id="rId33"/>
    <p:sldId id="290" r:id="rId34"/>
    <p:sldId id="291" r:id="rId35"/>
    <p:sldId id="292" r:id="rId36"/>
    <p:sldId id="293"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12" clrIdx="0">
    <p:extLst>
      <p:ext uri="{19B8F6BF-5375-455C-9EA6-DF929625EA0E}">
        <p15:presenceInfo xmlns:p15="http://schemas.microsoft.com/office/powerpoint/2012/main" userId="Holly Alexander" providerId="None"/>
      </p:ext>
    </p:extLst>
  </p:cmAuthor>
  <p:cmAuthor id="2" name="Lau, Shari" initials="SL" lastIdx="1" clrIdx="1">
    <p:extLst>
      <p:ext uri="{19B8F6BF-5375-455C-9EA6-DF929625EA0E}">
        <p15:presenceInfo xmlns:p15="http://schemas.microsoft.com/office/powerpoint/2012/main" userId="Lau, Sh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92037" autoAdjust="0"/>
  </p:normalViewPr>
  <p:slideViewPr>
    <p:cSldViewPr snapToGrid="0" snapToObjects="1">
      <p:cViewPr varScale="1">
        <p:scale>
          <a:sx n="87" d="100"/>
          <a:sy n="87" d="100"/>
        </p:scale>
        <p:origin x="1507"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AC5-47F5-A921-325BC51E08B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AC5-47F5-A921-325BC51E08B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AC5-47F5-A921-325BC51E08BC}"/>
            </c:ext>
          </c:extLst>
        </c:ser>
        <c:dLbls>
          <c:showLegendKey val="0"/>
          <c:showVal val="0"/>
          <c:showCatName val="0"/>
          <c:showSerName val="0"/>
          <c:showPercent val="0"/>
          <c:showBubbleSize val="0"/>
        </c:dLbls>
        <c:gapWidth val="219"/>
        <c:overlap val="-27"/>
        <c:axId val="92839064"/>
        <c:axId val="227757936"/>
      </c:barChart>
      <c:catAx>
        <c:axId val="92839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7757936"/>
        <c:crosses val="autoZero"/>
        <c:auto val="1"/>
        <c:lblAlgn val="ctr"/>
        <c:lblOffset val="100"/>
        <c:noMultiLvlLbl val="0"/>
      </c:catAx>
      <c:valAx>
        <c:axId val="227757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839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A08-4521-BB6D-41C7783E166B}"/>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A08-4521-BB6D-41C7783E166B}"/>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A08-4521-BB6D-41C7783E166B}"/>
            </c:ext>
          </c:extLst>
        </c:ser>
        <c:dLbls>
          <c:showLegendKey val="0"/>
          <c:showVal val="0"/>
          <c:showCatName val="0"/>
          <c:showSerName val="0"/>
          <c:showPercent val="0"/>
          <c:showBubbleSize val="0"/>
        </c:dLbls>
        <c:gapWidth val="112"/>
        <c:axId val="227379392"/>
        <c:axId val="226954912"/>
      </c:barChart>
      <c:catAx>
        <c:axId val="227379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26954912"/>
        <c:crosses val="autoZero"/>
        <c:auto val="1"/>
        <c:lblAlgn val="ctr"/>
        <c:lblOffset val="100"/>
        <c:noMultiLvlLbl val="0"/>
      </c:catAx>
      <c:valAx>
        <c:axId val="226954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7379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98-4575-B4A1-EA5AEB7DF2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E98-4575-B4A1-EA5AEB7DF26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E98-4575-B4A1-EA5AEB7DF26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E98-4575-B4A1-EA5AEB7DF26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AE98-4575-B4A1-EA5AEB7DF262}"/>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8E3-45A6-A866-326C46B261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8E3-45A6-A866-326C46B2611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8E3-45A6-A866-326C46B2611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8E3-45A6-A866-326C46B2611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78E3-45A6-A866-326C46B26114}"/>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C07E2-E075-429E-A906-7737A0A0965C}" type="datetimeFigureOut">
              <a:rPr lang="en-US" smtClean="0"/>
              <a:t>3/7/2018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A232B-0567-4D88-9427-69F6F520A95F}" type="slidenum">
              <a:rPr lang="en-US" smtClean="0"/>
              <a:t>‹#›</a:t>
            </a:fld>
            <a:endParaRPr lang="en-US" dirty="0"/>
          </a:p>
        </p:txBody>
      </p:sp>
    </p:spTree>
    <p:extLst>
      <p:ext uri="{BB962C8B-B14F-4D97-AF65-F5344CB8AC3E}">
        <p14:creationId xmlns:p14="http://schemas.microsoft.com/office/powerpoint/2010/main" val="6821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This sample presentation is intended for delivery to supervisors and other individuals who manage employees. It is designed to be presented by an individual who has knowledge of the law and best practices regarding religious issues in the workplace.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28CE1CDF-6ADE-754E-AC39-646163912A8A}" type="slidenum">
              <a:rPr lang="en-US" smtClean="0"/>
              <a:t>2</a:t>
            </a:fld>
            <a:endParaRPr lang="en-US" dirty="0"/>
          </a:p>
        </p:txBody>
      </p:sp>
    </p:spTree>
    <p:extLst>
      <p:ext uri="{BB962C8B-B14F-4D97-AF65-F5344CB8AC3E}">
        <p14:creationId xmlns:p14="http://schemas.microsoft.com/office/powerpoint/2010/main" val="3166790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This sample presentation is intended for delivery to supervisors and other individuals who manage employees. It is designed to be presented by an individual who has knowledge of the law and best practices regarding religious issues in the workplace. This is a sample presentation that must be customized to include and match the employer’s own policies and practices. </a:t>
            </a:r>
          </a:p>
          <a:p>
            <a:endParaRPr lang="en-US" dirty="0"/>
          </a:p>
        </p:txBody>
      </p:sp>
      <p:sp>
        <p:nvSpPr>
          <p:cNvPr id="4" name="Slide Number Placeholder 3"/>
          <p:cNvSpPr>
            <a:spLocks noGrp="1"/>
          </p:cNvSpPr>
          <p:nvPr>
            <p:ph type="sldNum" sz="quarter" idx="10"/>
          </p:nvPr>
        </p:nvSpPr>
        <p:spPr/>
        <p:txBody>
          <a:bodyPr/>
          <a:lstStyle/>
          <a:p>
            <a:fld id="{28CE1CDF-6ADE-754E-AC39-646163912A8A}" type="slidenum">
              <a:rPr lang="en-US" smtClean="0"/>
              <a:t>3</a:t>
            </a:fld>
            <a:endParaRPr lang="en-US" dirty="0"/>
          </a:p>
        </p:txBody>
      </p:sp>
    </p:spTree>
    <p:extLst>
      <p:ext uri="{BB962C8B-B14F-4D97-AF65-F5344CB8AC3E}">
        <p14:creationId xmlns:p14="http://schemas.microsoft.com/office/powerpoint/2010/main" val="1329669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148A9902-C802-0E45-8D08-31E5F1A94A38}" type="slidenum">
              <a:rPr lang="en-US" altLang="en-US"/>
              <a:pPr>
                <a:spcBef>
                  <a:spcPct val="0"/>
                </a:spcBef>
              </a:pPr>
              <a:t>21</a:t>
            </a:fld>
            <a:endParaRPr lang="en-US" alt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0" i="0" dirty="0">
                <a:solidFill>
                  <a:schemeClr val="bg2">
                    <a:lumMod val="10000"/>
                  </a:schemeClr>
                </a:solidFill>
              </a:rPr>
              <a:t>Note to presenter: Provide copies of your policy and procedures to all attendees and review all or most important components. You may also want to add the most important parts to this presentation. Included in this sample is a sample procedure for considering providing a religious accommodation.</a:t>
            </a:r>
          </a:p>
          <a:p>
            <a:pPr eaLnBrk="1" hangingPunct="1"/>
            <a:endParaRPr lang="en-US" altLang="en-US" dirty="0"/>
          </a:p>
        </p:txBody>
      </p:sp>
    </p:spTree>
    <p:extLst>
      <p:ext uri="{BB962C8B-B14F-4D97-AF65-F5344CB8AC3E}">
        <p14:creationId xmlns:p14="http://schemas.microsoft.com/office/powerpoint/2010/main" val="1641954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3551273"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2749510"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HR EXPERTISE (HR KNOWLEDGE)</a:t>
            </a: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613" y="279056"/>
            <a:ext cx="277928" cy="349863"/>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HR EXPERTISE</a:t>
            </a:r>
            <a:r>
              <a:rPr lang="en-US" sz="1200" b="1" i="0" baseline="0" dirty="0">
                <a:solidFill>
                  <a:srgbClr val="888888"/>
                </a:solidFill>
                <a:latin typeface="Arial" charset="0"/>
                <a:ea typeface="Arial" charset="0"/>
                <a:cs typeface="Arial" charset="0"/>
              </a:rPr>
              <a:t> (HR KNOWLEDGE)</a:t>
            </a:r>
            <a:endParaRPr lang="en-US" sz="1200" b="1" i="0" dirty="0">
              <a:solidFill>
                <a:srgbClr val="888888"/>
              </a:solidFill>
              <a:latin typeface="Arial" charset="0"/>
              <a:ea typeface="Arial" charset="0"/>
              <a:cs typeface="Arial"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2198" y="191282"/>
            <a:ext cx="699603" cy="880678"/>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HR EXPERTISE (HR KNOWLEDGE)</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62963" y="6441021"/>
            <a:ext cx="182834" cy="230156"/>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hyperlink" Target="https://www.eeoc.gov/facts/backlash-employer.html"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Religion in the Workplace</a:t>
            </a:r>
          </a:p>
        </p:txBody>
      </p:sp>
      <p:sp>
        <p:nvSpPr>
          <p:cNvPr id="5" name="Text Placeholder 4"/>
          <p:cNvSpPr>
            <a:spLocks noGrp="1"/>
          </p:cNvSpPr>
          <p:nvPr>
            <p:ph type="body" sz="quarter" idx="10"/>
          </p:nvPr>
        </p:nvSpPr>
        <p:spPr/>
        <p:txBody>
          <a:bodyPr/>
          <a:lstStyle/>
          <a:p>
            <a:r>
              <a:rPr lang="en-US" dirty="0"/>
              <a:t>March 2018</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r>
              <a:rPr lang="en-US" altLang="en-US" dirty="0"/>
              <a:t>Religious Issues That May Arise in the Workplace</a:t>
            </a:r>
          </a:p>
        </p:txBody>
      </p:sp>
      <p:sp>
        <p:nvSpPr>
          <p:cNvPr id="8196"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Complaints of discrimination based on an employee’s expressions of faith or on religious beliefs or practices.</a:t>
            </a:r>
          </a:p>
          <a:p>
            <a:pPr marL="282575"/>
            <a:r>
              <a:rPr lang="en-US" altLang="en-US" dirty="0"/>
              <a:t>Example: Tanvi Gandi, who works as a cook in the cafeteria, asks permission to wear a sari to work.</a:t>
            </a:r>
          </a:p>
          <a:p>
            <a:pPr eaLnBrk="1" hangingPunct="1"/>
            <a:endParaRPr lang="en-US" altLang="en-US" i="1" dirty="0"/>
          </a:p>
          <a:p>
            <a:pPr eaLnBrk="1" hangingPunct="1">
              <a:buFontTx/>
              <a:buNone/>
            </a:pPr>
            <a:endParaRPr lang="en-US" altLang="en-US" i="1" dirty="0"/>
          </a:p>
          <a:p>
            <a:pPr eaLnBrk="1" hangingPunct="1">
              <a:buFontTx/>
              <a:buNone/>
            </a:pPr>
            <a:r>
              <a:rPr lang="en-US" altLang="en-US" dirty="0"/>
              <a:t>	</a:t>
            </a:r>
          </a:p>
        </p:txBody>
      </p:sp>
      <p:sp>
        <p:nvSpPr>
          <p:cNvPr id="81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0CEDFCB-EBF2-D345-917E-FB5DA74B00B7}" type="slidenum">
              <a:rPr lang="en-US" altLang="en-US">
                <a:solidFill>
                  <a:srgbClr val="618DD1"/>
                </a:solidFill>
              </a:rPr>
              <a:pPr>
                <a:spcBef>
                  <a:spcPct val="0"/>
                </a:spcBef>
                <a:buFontTx/>
                <a:buNone/>
              </a:pPr>
              <a:t>10</a:t>
            </a:fld>
            <a:endParaRPr lang="en-US" altLang="en-US" dirty="0">
              <a:solidFill>
                <a:srgbClr val="618DD1"/>
              </a:solidFill>
            </a:endParaRPr>
          </a:p>
        </p:txBody>
      </p:sp>
    </p:spTree>
    <p:extLst>
      <p:ext uri="{BB962C8B-B14F-4D97-AF65-F5344CB8AC3E}">
        <p14:creationId xmlns:p14="http://schemas.microsoft.com/office/powerpoint/2010/main" val="3890191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type="title"/>
          </p:nvPr>
        </p:nvSpPr>
        <p:spPr>
          <a:noFill/>
        </p:spPr>
        <p:txBody>
          <a:bodyPr/>
          <a:lstStyle/>
          <a:p>
            <a:r>
              <a:rPr lang="en-US" altLang="en-US" dirty="0"/>
              <a:t>Religious Issues That May Arise in the Workplace (cont.)</a:t>
            </a:r>
          </a:p>
        </p:txBody>
      </p:sp>
      <p:sp>
        <p:nvSpPr>
          <p:cNvPr id="9219"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Requests for time off as an accommodation. Employees may ask for partial days or full days off to attend religious services or comply with their religious beliefs. These may be occasional absences or an ongoing change in their work schedule.</a:t>
            </a:r>
          </a:p>
          <a:p>
            <a:pPr marL="282575" eaLnBrk="1" hangingPunct="1"/>
            <a:r>
              <a:rPr lang="en-US" altLang="en-US" dirty="0"/>
              <a:t>Example: Mary Brooks, who works in the meetings department, asks permission to be absent for Ramadan, an Islamic holiday.</a:t>
            </a:r>
          </a:p>
          <a:p>
            <a:pPr marL="282575" eaLnBrk="1" hangingPunct="1"/>
            <a:r>
              <a:rPr lang="en-US" altLang="en-US" dirty="0"/>
              <a:t>Example: John Connor, who works in the maintenance department, asks to have his schedule changed from working on Saturdays to working on Sundays because his religion (Judaism) observes Saturdays as the Sabbath. </a:t>
            </a:r>
          </a:p>
        </p:txBody>
      </p:sp>
      <p:sp>
        <p:nvSpPr>
          <p:cNvPr id="921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F18C1E3-E1B6-7046-A19C-1B8EB1DA2AD8}" type="slidenum">
              <a:rPr lang="en-US" altLang="en-US">
                <a:solidFill>
                  <a:srgbClr val="618DD1"/>
                </a:solidFill>
              </a:rPr>
              <a:pPr>
                <a:spcBef>
                  <a:spcPct val="0"/>
                </a:spcBef>
                <a:buFontTx/>
                <a:buNone/>
              </a:pPr>
              <a:t>11</a:t>
            </a:fld>
            <a:endParaRPr lang="en-US" altLang="en-US" dirty="0">
              <a:solidFill>
                <a:srgbClr val="618DD1"/>
              </a:solidFill>
            </a:endParaRPr>
          </a:p>
        </p:txBody>
      </p:sp>
    </p:spTree>
    <p:extLst>
      <p:ext uri="{BB962C8B-B14F-4D97-AF65-F5344CB8AC3E}">
        <p14:creationId xmlns:p14="http://schemas.microsoft.com/office/powerpoint/2010/main" val="16900479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altLang="en-US" dirty="0"/>
              <a:t>Religious Issues That May Arise in the Workplace (cont.)</a:t>
            </a:r>
          </a:p>
        </p:txBody>
      </p:sp>
      <p:sp>
        <p:nvSpPr>
          <p:cNvPr id="10244"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Request to use the employer’s property for religious practices or activities as an accommodation.</a:t>
            </a:r>
          </a:p>
          <a:p>
            <a:pPr marL="227013" eaLnBrk="1" hangingPunct="1"/>
            <a:r>
              <a:rPr lang="en-US" altLang="en-US" dirty="0"/>
              <a:t>Example:</a:t>
            </a:r>
            <a:r>
              <a:rPr lang="en-US" altLang="en-US" i="1" dirty="0"/>
              <a:t> </a:t>
            </a:r>
            <a:r>
              <a:rPr lang="en-US" altLang="en-US" dirty="0"/>
              <a:t>Bobby Jones, who works in the call center, asks if he can organize a prayer group with co-workers and conduct bible study in a conference room during part of their lunch times.</a:t>
            </a:r>
          </a:p>
          <a:p>
            <a:pPr marL="227013" eaLnBrk="1" hangingPunct="1"/>
            <a:r>
              <a:rPr lang="en-US" altLang="en-US" dirty="0"/>
              <a:t>Example: Amanda Smith, who works in the sales department, wants to use a quiet area to pray during the day.</a:t>
            </a:r>
          </a:p>
        </p:txBody>
      </p:sp>
      <p:sp>
        <p:nvSpPr>
          <p:cNvPr id="1024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7CD1FC4-5D15-7A4D-A297-E1E3AF64DDAF}" type="slidenum">
              <a:rPr lang="en-US" altLang="en-US">
                <a:solidFill>
                  <a:srgbClr val="618DD1"/>
                </a:solidFill>
              </a:rPr>
              <a:pPr>
                <a:spcBef>
                  <a:spcPct val="0"/>
                </a:spcBef>
                <a:buFontTx/>
                <a:buNone/>
              </a:pPr>
              <a:t>12</a:t>
            </a:fld>
            <a:endParaRPr lang="en-US" altLang="en-US" dirty="0">
              <a:solidFill>
                <a:srgbClr val="618DD1"/>
              </a:solidFill>
            </a:endParaRPr>
          </a:p>
        </p:txBody>
      </p:sp>
    </p:spTree>
    <p:extLst>
      <p:ext uri="{BB962C8B-B14F-4D97-AF65-F5344CB8AC3E}">
        <p14:creationId xmlns:p14="http://schemas.microsoft.com/office/powerpoint/2010/main" val="91565356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br>
              <a:rPr lang="en-US" altLang="en-US" sz="2000" dirty="0"/>
            </a:br>
            <a:r>
              <a:rPr lang="en-US" altLang="en-US" dirty="0"/>
              <a:t>Questions?	Comments?</a:t>
            </a:r>
          </a:p>
        </p:txBody>
      </p:sp>
      <p:sp>
        <p:nvSpPr>
          <p:cNvPr id="1126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97C9AFD8-BA99-1640-ABE8-23F4640A7F63}" type="slidenum">
              <a:rPr lang="en-US" altLang="en-US">
                <a:solidFill>
                  <a:srgbClr val="618DD1"/>
                </a:solidFill>
              </a:rPr>
              <a:pPr>
                <a:spcBef>
                  <a:spcPct val="0"/>
                </a:spcBef>
                <a:buFontTx/>
                <a:buNone/>
              </a:pPr>
              <a:t>13</a:t>
            </a:fld>
            <a:endParaRPr lang="en-US" altLang="en-US" dirty="0">
              <a:solidFill>
                <a:srgbClr val="618DD1"/>
              </a:solidFill>
            </a:endParaRPr>
          </a:p>
        </p:txBody>
      </p:sp>
      <p:sp>
        <p:nvSpPr>
          <p:cNvPr id="11269" name="Rectangle 4"/>
          <p:cNvSpPr>
            <a:spLocks noChangeArrowheads="1"/>
          </p:cNvSpPr>
          <p:nvPr/>
        </p:nvSpPr>
        <p:spPr bwMode="auto">
          <a:xfrm>
            <a:off x="2286000" y="21066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lgn="ctr" eaLnBrk="1" hangingPunct="1">
              <a:spcBef>
                <a:spcPct val="50000"/>
              </a:spcBef>
            </a:pPr>
            <a:endParaRPr lang="en-US" altLang="en-US" sz="1400" dirty="0">
              <a:solidFill>
                <a:srgbClr val="000082"/>
              </a:solidFill>
            </a:endParaRPr>
          </a:p>
        </p:txBody>
      </p:sp>
    </p:spTree>
    <p:extLst>
      <p:ext uri="{BB962C8B-B14F-4D97-AF65-F5344CB8AC3E}">
        <p14:creationId xmlns:p14="http://schemas.microsoft.com/office/powerpoint/2010/main" val="3367394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dirty="0"/>
              <a:t>Types of Religious Accommodations </a:t>
            </a:r>
          </a:p>
        </p:txBody>
      </p:sp>
      <p:sp>
        <p:nvSpPr>
          <p:cNvPr id="22532"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Changes in work schedule. Using the example of a religious issue from a previous slide:</a:t>
            </a:r>
          </a:p>
          <a:p>
            <a:pPr marL="282575" eaLnBrk="1" hangingPunct="1">
              <a:buFontTx/>
              <a:buNone/>
            </a:pPr>
            <a:r>
              <a:rPr lang="en-US" altLang="en-US" dirty="0"/>
              <a:t>Example:</a:t>
            </a:r>
            <a:r>
              <a:rPr lang="en-US" altLang="en-US" i="1" dirty="0"/>
              <a:t> </a:t>
            </a:r>
            <a:r>
              <a:rPr lang="en-US" altLang="en-US" dirty="0"/>
              <a:t>Mary Brooks, who works in the meetings department, asks permission to be absent for Ramadan, an Islamic holiday. If all procedures are followed for requesting time off and Mary submits a written request, these types of requests should be approved unless they would create an undue hardship due to the amount of time off and specific staffing needs. Given that a religious holiday is usually something an employee would know well in advance, the supervisor can have the same expectation for requesting time off.</a:t>
            </a:r>
          </a:p>
          <a:p>
            <a:pPr marL="282575" eaLnBrk="1" hangingPunct="1">
              <a:buFontTx/>
              <a:buNone/>
            </a:pPr>
            <a:r>
              <a:rPr lang="en-US" altLang="en-US" dirty="0"/>
              <a:t>Check our policy for what is a reasonable amount of advanced notice for requesting time off for a holiday. That being said, if an employee would normally be able to take the time off as a vacation day, the employer should approve the time off as it normally would.</a:t>
            </a:r>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3FA7627-A010-C243-8A39-E9208076A918}" type="slidenum">
              <a:rPr lang="en-US" altLang="en-US">
                <a:solidFill>
                  <a:srgbClr val="618DD1"/>
                </a:solidFill>
              </a:rPr>
              <a:pPr>
                <a:spcBef>
                  <a:spcPct val="0"/>
                </a:spcBef>
                <a:buFontTx/>
                <a:buNone/>
              </a:pPr>
              <a:t>14</a:t>
            </a:fld>
            <a:endParaRPr lang="en-US" altLang="en-US" dirty="0">
              <a:solidFill>
                <a:srgbClr val="618DD1"/>
              </a:solidFill>
            </a:endParaRPr>
          </a:p>
        </p:txBody>
      </p:sp>
    </p:spTree>
    <p:extLst>
      <p:ext uri="{BB962C8B-B14F-4D97-AF65-F5344CB8AC3E}">
        <p14:creationId xmlns:p14="http://schemas.microsoft.com/office/powerpoint/2010/main" val="39623718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altLang="en-US" dirty="0"/>
              <a:t>Types of Religious Accommodations (cont.) </a:t>
            </a:r>
          </a:p>
        </p:txBody>
      </p:sp>
      <p:sp>
        <p:nvSpPr>
          <p:cNvPr id="22532" name="Rectangle 3"/>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Changes in work schedule. Using the example of a religious issue from a previous slide:</a:t>
            </a:r>
          </a:p>
          <a:p>
            <a:pPr eaLnBrk="1" hangingPunct="1">
              <a:buFontTx/>
              <a:buNone/>
            </a:pPr>
            <a:r>
              <a:rPr lang="en-US" altLang="en-US" dirty="0"/>
              <a:t>Example: John Connor, who works in the maintenance department, asks to have his schedule changed from working on Saturdays to working on Sundays because his religion (Judaism) observes Saturday as the Sabbath. </a:t>
            </a:r>
          </a:p>
          <a:p>
            <a:pPr eaLnBrk="1" hangingPunct="1">
              <a:buFontTx/>
              <a:buNone/>
            </a:pPr>
            <a:r>
              <a:rPr lang="en-US" altLang="en-US" dirty="0"/>
              <a:t>In most cases employers are obligated to approve these types of requests even if it may cause other employees to rearrange their schedules. John may be assigned to work an additional shift another day to make up for his being off on Saturdays. </a:t>
            </a:r>
          </a:p>
          <a:p>
            <a:pPr eaLnBrk="1" hangingPunct="1">
              <a:buFontTx/>
              <a:buNone/>
            </a:pPr>
            <a:r>
              <a:rPr lang="en-US" altLang="en-US" dirty="0"/>
              <a:t>But if John was hired specifically to work on weekends and/or is unable to make up the shift on another day, thus requiring other staff to work overtime, this accommodation may result in an undue hardship. </a:t>
            </a:r>
          </a:p>
          <a:p>
            <a:pPr eaLnBrk="1" hangingPunct="1">
              <a:buFontTx/>
              <a:buNone/>
            </a:pPr>
            <a:endParaRPr lang="en-US" altLang="en-US" dirty="0"/>
          </a:p>
        </p:txBody>
      </p:sp>
      <p:sp>
        <p:nvSpPr>
          <p:cNvPr id="2253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3FA7627-A010-C243-8A39-E9208076A918}" type="slidenum">
              <a:rPr lang="en-US" altLang="en-US">
                <a:solidFill>
                  <a:srgbClr val="618DD1"/>
                </a:solidFill>
              </a:rPr>
              <a:pPr>
                <a:spcBef>
                  <a:spcPct val="0"/>
                </a:spcBef>
                <a:buFontTx/>
                <a:buNone/>
              </a:pPr>
              <a:t>15</a:t>
            </a:fld>
            <a:endParaRPr lang="en-US" altLang="en-US" dirty="0">
              <a:solidFill>
                <a:srgbClr val="618DD1"/>
              </a:solidFill>
            </a:endParaRPr>
          </a:p>
        </p:txBody>
      </p:sp>
    </p:spTree>
    <p:extLst>
      <p:ext uri="{BB962C8B-B14F-4D97-AF65-F5344CB8AC3E}">
        <p14:creationId xmlns:p14="http://schemas.microsoft.com/office/powerpoint/2010/main" val="40703540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3"/>
          <p:cNvSpPr>
            <a:spLocks noGrp="1" noChangeArrowheads="1"/>
          </p:cNvSpPr>
          <p:nvPr>
            <p:ph type="title"/>
          </p:nvPr>
        </p:nvSpPr>
        <p:spPr>
          <a:noFill/>
        </p:spPr>
        <p:txBody>
          <a:bodyPr anchor="b"/>
          <a:lstStyle/>
          <a:p>
            <a:pPr eaLnBrk="1" hangingPunct="1"/>
            <a:r>
              <a:rPr lang="en-US" altLang="en-US" dirty="0"/>
              <a:t>Types of Religious Accommodations (cont.)</a:t>
            </a:r>
          </a:p>
        </p:txBody>
      </p:sp>
      <p:sp>
        <p:nvSpPr>
          <p:cNvPr id="23555" name="Rectangle 2"/>
          <p:cNvSpPr>
            <a:spLocks noGrp="1" noChangeArrowheads="1"/>
          </p:cNvSpPr>
          <p:nvPr>
            <p:ph idx="1"/>
          </p:nvPr>
        </p:nvSpPr>
        <p:spPr/>
        <p:txBody>
          <a:bodyPr/>
          <a:lstStyle/>
          <a:p>
            <a:pPr marL="285750" indent="-285750">
              <a:buFont typeface="Arial" panose="020B0604020202020204" pitchFamily="34" charset="0"/>
              <a:buChar char="•"/>
            </a:pPr>
            <a:r>
              <a:rPr lang="en-US" altLang="en-US" dirty="0"/>
              <a:t>Exceptions to dress code and appearance policy. Using the example of a religious issue from a previous slide:</a:t>
            </a:r>
          </a:p>
          <a:p>
            <a:pPr marL="282575" eaLnBrk="1" hangingPunct="1">
              <a:buFontTx/>
              <a:buNone/>
            </a:pPr>
            <a:r>
              <a:rPr lang="en-US" altLang="en-US" dirty="0"/>
              <a:t>Example:</a:t>
            </a:r>
            <a:r>
              <a:rPr lang="en-US" altLang="en-US" i="1" dirty="0"/>
              <a:t> </a:t>
            </a:r>
            <a:r>
              <a:rPr lang="en-US" altLang="en-US" dirty="0"/>
              <a:t>Tanvi Gandi, who works as a cook in the cafeteria, asks permission to wear a sari to work. Even if Tanvi and her manager follow all procedures for this request, we might determine that the wearing of a sari while cooking presents a safety hazard to Tanvi, her co-workers and the business. </a:t>
            </a:r>
            <a:endParaRPr lang="en-US" altLang="en-US" b="1" dirty="0"/>
          </a:p>
        </p:txBody>
      </p:sp>
      <p:sp>
        <p:nvSpPr>
          <p:cNvPr id="2355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D4A138C-CD32-5D4A-A053-9B35BD7D98C7}" type="slidenum">
              <a:rPr lang="en-US" altLang="en-US">
                <a:solidFill>
                  <a:srgbClr val="618DD1"/>
                </a:solidFill>
              </a:rPr>
              <a:pPr>
                <a:spcBef>
                  <a:spcPct val="0"/>
                </a:spcBef>
                <a:buFontTx/>
                <a:buNone/>
              </a:pPr>
              <a:t>16</a:t>
            </a:fld>
            <a:endParaRPr lang="en-US" altLang="en-US" dirty="0">
              <a:solidFill>
                <a:srgbClr val="618DD1"/>
              </a:solidFill>
            </a:endParaRPr>
          </a:p>
        </p:txBody>
      </p:sp>
    </p:spTree>
    <p:extLst>
      <p:ext uri="{BB962C8B-B14F-4D97-AF65-F5344CB8AC3E}">
        <p14:creationId xmlns:p14="http://schemas.microsoft.com/office/powerpoint/2010/main" val="363014911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title"/>
          </p:nvPr>
        </p:nvSpPr>
        <p:spPr>
          <a:noFill/>
        </p:spPr>
        <p:txBody>
          <a:bodyPr anchor="b"/>
          <a:lstStyle/>
          <a:p>
            <a:pPr eaLnBrk="1" hangingPunct="1"/>
            <a:r>
              <a:rPr lang="en-US" altLang="en-US" dirty="0"/>
              <a:t>Types of Religious Accommodations (cont.)</a:t>
            </a:r>
          </a:p>
        </p:txBody>
      </p:sp>
      <p:sp>
        <p:nvSpPr>
          <p:cNvPr id="24579"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Use of company property. Using the example of a religious issue from a previous slide:</a:t>
            </a:r>
          </a:p>
          <a:p>
            <a:pPr marL="282575" eaLnBrk="1" hangingPunct="1">
              <a:buFontTx/>
              <a:buNone/>
            </a:pPr>
            <a:r>
              <a:rPr lang="en-US" altLang="en-US" dirty="0"/>
              <a:t>Example: Bobby Jones, who works in the call center, asks if he can organize a prayer group with co-workers and conduct bible study in a conference room during part of their lunch times. </a:t>
            </a:r>
          </a:p>
          <a:p>
            <a:pPr marL="282575" eaLnBrk="1" hangingPunct="1">
              <a:buFontTx/>
              <a:buNone/>
            </a:pPr>
            <a:r>
              <a:rPr lang="en-US" altLang="en-US" dirty="0"/>
              <a:t>The company should consider whether conference rooms are permitted to be used for other nonbusiness group meetings or activities. If so, then the company should be consistent with this practice so as not to be discriminatory toward a religious group. If bible study is permitted, the employer should ensure participation is voluntary, those not participating do not experience coercion or hostility, and participation or not participating in bible study has no impact on employment decisions or performance management.</a:t>
            </a:r>
          </a:p>
          <a:p>
            <a:pPr eaLnBrk="1" hangingPunct="1">
              <a:buFontTx/>
              <a:buNone/>
            </a:pPr>
            <a:endParaRPr lang="en-US" altLang="en-US" sz="1000" b="1" i="1" dirty="0"/>
          </a:p>
        </p:txBody>
      </p:sp>
      <p:sp>
        <p:nvSpPr>
          <p:cNvPr id="2457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B7A70A7-4555-6049-861C-1E0319A2CB1D}" type="slidenum">
              <a:rPr lang="en-US" altLang="en-US">
                <a:solidFill>
                  <a:srgbClr val="618DD1"/>
                </a:solidFill>
              </a:rPr>
              <a:pPr>
                <a:spcBef>
                  <a:spcPct val="0"/>
                </a:spcBef>
                <a:buFontTx/>
                <a:buNone/>
              </a:pPr>
              <a:t>17</a:t>
            </a:fld>
            <a:endParaRPr lang="en-US" altLang="en-US" dirty="0">
              <a:solidFill>
                <a:srgbClr val="618DD1"/>
              </a:solidFill>
            </a:endParaRPr>
          </a:p>
        </p:txBody>
      </p:sp>
    </p:spTree>
    <p:extLst>
      <p:ext uri="{BB962C8B-B14F-4D97-AF65-F5344CB8AC3E}">
        <p14:creationId xmlns:p14="http://schemas.microsoft.com/office/powerpoint/2010/main" val="25663591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title"/>
          </p:nvPr>
        </p:nvSpPr>
        <p:spPr>
          <a:noFill/>
        </p:spPr>
        <p:txBody>
          <a:bodyPr anchor="b"/>
          <a:lstStyle/>
          <a:p>
            <a:pPr eaLnBrk="1" hangingPunct="1"/>
            <a:r>
              <a:rPr lang="en-US" altLang="en-US" dirty="0"/>
              <a:t>Types of Religious Accommodations (cont.)</a:t>
            </a:r>
          </a:p>
        </p:txBody>
      </p:sp>
      <p:sp>
        <p:nvSpPr>
          <p:cNvPr id="24579" name="Rectangle 2"/>
          <p:cNvSpPr>
            <a:spLocks noGrp="1" noChangeArrowheads="1"/>
          </p:cNvSpPr>
          <p:nvPr>
            <p:ph idx="1"/>
          </p:nvPr>
        </p:nvSpPr>
        <p:spPr>
          <a:xfrm>
            <a:off x="640080" y="1965960"/>
            <a:ext cx="7909560" cy="4114800"/>
          </a:xfrm>
        </p:spPr>
        <p:txBody>
          <a:bodyPr/>
          <a:lstStyle/>
          <a:p>
            <a:pPr marL="285750" indent="-285750" eaLnBrk="1" hangingPunct="1">
              <a:buFont typeface="Arial" panose="020B0604020202020204" pitchFamily="34" charset="0"/>
              <a:buChar char="•"/>
            </a:pPr>
            <a:r>
              <a:rPr lang="en-US" altLang="en-US" dirty="0"/>
              <a:t>Use of company property. Using the example of a religious issue from previous slides:</a:t>
            </a:r>
          </a:p>
          <a:p>
            <a:pPr marL="282575" eaLnBrk="1" hangingPunct="1">
              <a:buFontTx/>
              <a:buNone/>
            </a:pPr>
            <a:r>
              <a:rPr lang="en-US" altLang="en-US" dirty="0"/>
              <a:t>Example (cont.): If a company considers that conference rooms and other facilities are for business purposes only, it may determine that this is not a reasonable accommodation if the request creates an undue hardship due to the cost or decrease in workplace efficiencies of having the conference room tied up for nonwork meetings. </a:t>
            </a:r>
          </a:p>
          <a:p>
            <a:pPr marL="282575"/>
            <a:r>
              <a:rPr lang="en-US" altLang="en-US" sz="1600" dirty="0"/>
              <a:t>According to the EEOC, “When room is needed for business purposes, [a company] can deny its use for personal religious purposes. However, allowing the employees to use the conference room for [religious observance] likely would not impose an undue hardship on [a company] in many other circumstances.” </a:t>
            </a:r>
          </a:p>
          <a:p>
            <a:pPr algn="r"/>
            <a:r>
              <a:rPr lang="en-US" altLang="en-US" sz="1400" dirty="0"/>
              <a:t>Source: </a:t>
            </a:r>
            <a:r>
              <a:rPr lang="en-US" altLang="en-US" sz="1400" dirty="0">
                <a:hlinkClick r:id="rId2"/>
              </a:rPr>
              <a:t>https://www.eeoc.gov/facts/backlash-employer.html</a:t>
            </a:r>
            <a:r>
              <a:rPr lang="en-US" altLang="en-US" sz="1000" dirty="0"/>
              <a:t> </a:t>
            </a:r>
            <a:endParaRPr lang="en-US" altLang="en-US" sz="1000" b="1" i="1" dirty="0"/>
          </a:p>
          <a:p>
            <a:pPr eaLnBrk="1" hangingPunct="1">
              <a:buFontTx/>
              <a:buNone/>
            </a:pPr>
            <a:endParaRPr lang="en-US" altLang="en-US" sz="1000" b="1" i="1" dirty="0"/>
          </a:p>
        </p:txBody>
      </p:sp>
      <p:sp>
        <p:nvSpPr>
          <p:cNvPr id="2457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B7A70A7-4555-6049-861C-1E0319A2CB1D}" type="slidenum">
              <a:rPr lang="en-US" altLang="en-US">
                <a:solidFill>
                  <a:srgbClr val="618DD1"/>
                </a:solidFill>
              </a:rPr>
              <a:pPr>
                <a:spcBef>
                  <a:spcPct val="0"/>
                </a:spcBef>
                <a:buFontTx/>
                <a:buNone/>
              </a:pPr>
              <a:t>18</a:t>
            </a:fld>
            <a:endParaRPr lang="en-US" altLang="en-US" dirty="0">
              <a:solidFill>
                <a:srgbClr val="618DD1"/>
              </a:solidFill>
            </a:endParaRPr>
          </a:p>
        </p:txBody>
      </p:sp>
    </p:spTree>
    <p:extLst>
      <p:ext uri="{BB962C8B-B14F-4D97-AF65-F5344CB8AC3E}">
        <p14:creationId xmlns:p14="http://schemas.microsoft.com/office/powerpoint/2010/main" val="35631159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3"/>
          <p:cNvSpPr>
            <a:spLocks noGrp="1" noChangeArrowheads="1"/>
          </p:cNvSpPr>
          <p:nvPr>
            <p:ph type="title"/>
          </p:nvPr>
        </p:nvSpPr>
        <p:spPr>
          <a:noFill/>
        </p:spPr>
        <p:txBody>
          <a:bodyPr anchor="b"/>
          <a:lstStyle/>
          <a:p>
            <a:pPr eaLnBrk="1" hangingPunct="1"/>
            <a:r>
              <a:rPr lang="en-US" altLang="en-US" dirty="0"/>
              <a:t>Types of Religious Accommodations (cont.)</a:t>
            </a:r>
          </a:p>
        </p:txBody>
      </p:sp>
      <p:sp>
        <p:nvSpPr>
          <p:cNvPr id="25603"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Use of company property (cont.). Using the example of a religious issue from a previous slide:</a:t>
            </a:r>
          </a:p>
          <a:p>
            <a:pPr marL="282575"/>
            <a:r>
              <a:rPr lang="en-US" altLang="en-US" dirty="0"/>
              <a:t>Example:</a:t>
            </a:r>
            <a:r>
              <a:rPr lang="en-US" altLang="en-US" i="1" dirty="0"/>
              <a:t> </a:t>
            </a:r>
            <a:r>
              <a:rPr lang="en-US" altLang="en-US" dirty="0"/>
              <a:t>Amanda Smith, who works in the sales department, wants to use a quiet area to pray during the day.</a:t>
            </a:r>
          </a:p>
          <a:p>
            <a:pPr marL="282575"/>
            <a:r>
              <a:rPr lang="en-US" altLang="en-US" dirty="0"/>
              <a:t>As stated in the prior example, use of company facilities for bible study or prayer may be a reasonable accommodation. </a:t>
            </a:r>
          </a:p>
          <a:p>
            <a:pPr marL="282575"/>
            <a:r>
              <a:rPr lang="en-US" altLang="en-US" dirty="0"/>
              <a:t>With this request, an employer may need to ask for clarity on the frequency and duration of the employee’s prayer breaks. If the employee can take the prayer breaks during normal work breaks and lunch, then this would be a reasonable accommodation. Additional breaks or longer time off work may need to be accommodated if the employee’s work makes flexible scheduling feasible. The employer can require the employee to make up any work time missed.</a:t>
            </a:r>
          </a:p>
          <a:p>
            <a:pPr eaLnBrk="1" hangingPunct="1"/>
            <a:endParaRPr lang="en-US" altLang="en-US" dirty="0"/>
          </a:p>
        </p:txBody>
      </p:sp>
      <p:sp>
        <p:nvSpPr>
          <p:cNvPr id="2560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3A554B83-C0F9-AE46-8379-75D851D2F029}" type="slidenum">
              <a:rPr lang="en-US" altLang="en-US">
                <a:solidFill>
                  <a:srgbClr val="618DD1"/>
                </a:solidFill>
              </a:rPr>
              <a:pPr>
                <a:spcBef>
                  <a:spcPct val="0"/>
                </a:spcBef>
                <a:buFontTx/>
                <a:buNone/>
              </a:pPr>
              <a:t>19</a:t>
            </a:fld>
            <a:endParaRPr lang="en-US" altLang="en-US" dirty="0">
              <a:solidFill>
                <a:srgbClr val="618DD1"/>
              </a:solidFill>
            </a:endParaRPr>
          </a:p>
        </p:txBody>
      </p:sp>
    </p:spTree>
    <p:extLst>
      <p:ext uri="{BB962C8B-B14F-4D97-AF65-F5344CB8AC3E}">
        <p14:creationId xmlns:p14="http://schemas.microsoft.com/office/powerpoint/2010/main" val="8331109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a:t>
            </a:r>
          </a:p>
        </p:txBody>
      </p:sp>
      <p:sp>
        <p:nvSpPr>
          <p:cNvPr id="6148" name="Rectangle 3"/>
          <p:cNvSpPr>
            <a:spLocks noGrp="1" noChangeArrowheads="1"/>
          </p:cNvSpPr>
          <p:nvPr>
            <p:ph idx="1"/>
          </p:nvPr>
        </p:nvSpPr>
        <p:spPr/>
        <p:txBody>
          <a:bodyPr/>
          <a:lstStyle/>
          <a:p>
            <a:pPr eaLnBrk="1" hangingPunct="1">
              <a:buFontTx/>
              <a:buNone/>
            </a:pPr>
            <a:r>
              <a:rPr lang="en-US" altLang="en-US" dirty="0"/>
              <a:t>Given the diversity of today’s workplaces, religion continues to be a significant workplace issue. </a:t>
            </a:r>
          </a:p>
          <a:p>
            <a:pPr eaLnBrk="1" hangingPunct="1">
              <a:buFontTx/>
              <a:buNone/>
            </a:pPr>
            <a:r>
              <a:rPr lang="en-US" altLang="en-US" dirty="0"/>
              <a:t>Employees of diverse backgrounds may request accommodation to practice daily religious activities or to follow their religious beliefs. </a:t>
            </a:r>
          </a:p>
          <a:p>
            <a:r>
              <a:rPr lang="en-US" altLang="en-US" dirty="0"/>
              <a:t>Under Title VII of the Civil Rights Act, employers must provide a reasonable accommodation for requests that are based on employees’ sincerely held religious beliefs or practices unless doing so would impose an undue hardship on their business operations.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3D1667A-A552-DA43-A5B8-38FAD7948F4A}" type="slidenum">
              <a:rPr lang="en-US" altLang="en-US">
                <a:solidFill>
                  <a:srgbClr val="618DD1"/>
                </a:solidFill>
              </a:rPr>
              <a:pPr>
                <a:spcBef>
                  <a:spcPct val="0"/>
                </a:spcBef>
                <a:buFontTx/>
                <a:buNone/>
              </a:pPr>
              <a:t>2</a:t>
            </a:fld>
            <a:endParaRPr lang="en-US" altLang="en-US" dirty="0">
              <a:solidFill>
                <a:srgbClr val="618DD1"/>
              </a:solidFill>
            </a:endParaRPr>
          </a:p>
        </p:txBody>
      </p:sp>
    </p:spTree>
    <p:extLst>
      <p:ext uri="{BB962C8B-B14F-4D97-AF65-F5344CB8AC3E}">
        <p14:creationId xmlns:p14="http://schemas.microsoft.com/office/powerpoint/2010/main" val="627990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altLang="en-US" dirty="0"/>
              <a:t>Questions?	Comments?</a:t>
            </a:r>
          </a:p>
        </p:txBody>
      </p:sp>
      <p:sp>
        <p:nvSpPr>
          <p:cNvPr id="1536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4A41692-C003-434C-BCA8-CEFD6B60927A}" type="slidenum">
              <a:rPr lang="en-US" altLang="en-US">
                <a:solidFill>
                  <a:srgbClr val="618DD1"/>
                </a:solidFill>
              </a:rPr>
              <a:pPr>
                <a:spcBef>
                  <a:spcPct val="0"/>
                </a:spcBef>
                <a:buFontTx/>
                <a:buNone/>
              </a:pPr>
              <a:t>20</a:t>
            </a:fld>
            <a:endParaRPr lang="en-US" altLang="en-US" dirty="0">
              <a:solidFill>
                <a:srgbClr val="618DD1"/>
              </a:solidFill>
            </a:endParaRPr>
          </a:p>
        </p:txBody>
      </p:sp>
    </p:spTree>
    <p:extLst>
      <p:ext uri="{BB962C8B-B14F-4D97-AF65-F5344CB8AC3E}">
        <p14:creationId xmlns:p14="http://schemas.microsoft.com/office/powerpoint/2010/main" val="1558724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altLang="en-US" dirty="0"/>
              <a:t>Our Policy and Procedures on Religious Discrimination and Accommodations</a:t>
            </a:r>
          </a:p>
        </p:txBody>
      </p:sp>
      <p:sp>
        <p:nvSpPr>
          <p:cNvPr id="16388" name="Rectangle 3"/>
          <p:cNvSpPr>
            <a:spLocks noGrp="1" noChangeArrowheads="1"/>
          </p:cNvSpPr>
          <p:nvPr>
            <p:ph idx="1"/>
          </p:nvPr>
        </p:nvSpPr>
        <p:spPr/>
        <p:txBody>
          <a:bodyPr/>
          <a:lstStyle/>
          <a:p>
            <a:pPr eaLnBrk="1" hangingPunct="1">
              <a:buFontTx/>
              <a:buNone/>
            </a:pPr>
            <a:r>
              <a:rPr lang="en-US" altLang="en-US" sz="1200" b="1" i="1" dirty="0"/>
              <a:t>	</a:t>
            </a:r>
          </a:p>
        </p:txBody>
      </p:sp>
      <p:sp>
        <p:nvSpPr>
          <p:cNvPr id="1638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D52B5BB-D106-0C4A-BA28-83171EBB0418}" type="slidenum">
              <a:rPr lang="en-US" altLang="en-US">
                <a:solidFill>
                  <a:srgbClr val="618DD1"/>
                </a:solidFill>
              </a:rPr>
              <a:pPr>
                <a:spcBef>
                  <a:spcPct val="0"/>
                </a:spcBef>
                <a:buFontTx/>
                <a:buNone/>
              </a:pPr>
              <a:t>21</a:t>
            </a:fld>
            <a:endParaRPr lang="en-US" altLang="en-US" dirty="0">
              <a:solidFill>
                <a:srgbClr val="618DD1"/>
              </a:solidFill>
            </a:endParaRPr>
          </a:p>
        </p:txBody>
      </p:sp>
    </p:spTree>
    <p:extLst>
      <p:ext uri="{BB962C8B-B14F-4D97-AF65-F5344CB8AC3E}">
        <p14:creationId xmlns:p14="http://schemas.microsoft.com/office/powerpoint/2010/main" val="31192641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Steps in Considering a Religious Accommodation</a:t>
            </a:r>
          </a:p>
        </p:txBody>
      </p:sp>
      <p:sp>
        <p:nvSpPr>
          <p:cNvPr id="18436" name="Rectangle 3"/>
          <p:cNvSpPr>
            <a:spLocks noGrp="1" noChangeArrowheads="1"/>
          </p:cNvSpPr>
          <p:nvPr>
            <p:ph idx="1"/>
          </p:nvPr>
        </p:nvSpPr>
        <p:spPr/>
        <p:txBody>
          <a:bodyPr/>
          <a:lstStyle/>
          <a:p>
            <a:pPr eaLnBrk="1" hangingPunct="1">
              <a:buFontTx/>
              <a:buNone/>
            </a:pPr>
            <a:r>
              <a:rPr lang="en-US" altLang="en-US" dirty="0"/>
              <a:t>Follow these steps when you become aware of an employee’s need for or receive an employee’s request for a religious accommodation:</a:t>
            </a:r>
          </a:p>
          <a:p>
            <a:pPr marL="628650" lvl="1" indent="-285750" eaLnBrk="1" hangingPunct="1">
              <a:buFont typeface="Arial" charset="0"/>
              <a:buChar char="•"/>
            </a:pPr>
            <a:r>
              <a:rPr lang="en-US" altLang="en-US" dirty="0"/>
              <a:t>Immediately inform HR.</a:t>
            </a:r>
          </a:p>
          <a:p>
            <a:pPr marL="628650" lvl="1" indent="-285750">
              <a:buFont typeface="Arial" charset="0"/>
              <a:buChar char="•"/>
            </a:pPr>
            <a:r>
              <a:rPr lang="en-US" altLang="en-US" dirty="0"/>
              <a:t>Meet privately (with or without HR) as soon as possible with the employee to determine the accommodation he or she is requesting.</a:t>
            </a:r>
          </a:p>
          <a:p>
            <a:pPr eaLnBrk="1" hangingPunct="1"/>
            <a:endParaRPr lang="en-US" altLang="en-US" dirty="0"/>
          </a:p>
        </p:txBody>
      </p:sp>
      <p:sp>
        <p:nvSpPr>
          <p:cNvPr id="1843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C65A3D4-7538-9C48-BBF6-30E071B2153D}" type="slidenum">
              <a:rPr lang="en-US" altLang="en-US">
                <a:solidFill>
                  <a:srgbClr val="618DD1"/>
                </a:solidFill>
              </a:rPr>
              <a:pPr>
                <a:spcBef>
                  <a:spcPct val="0"/>
                </a:spcBef>
                <a:buFontTx/>
                <a:buNone/>
              </a:pPr>
              <a:t>22</a:t>
            </a:fld>
            <a:endParaRPr lang="en-US" altLang="en-US" dirty="0">
              <a:solidFill>
                <a:srgbClr val="618DD1"/>
              </a:solidFill>
            </a:endParaRPr>
          </a:p>
        </p:txBody>
      </p:sp>
    </p:spTree>
    <p:extLst>
      <p:ext uri="{BB962C8B-B14F-4D97-AF65-F5344CB8AC3E}">
        <p14:creationId xmlns:p14="http://schemas.microsoft.com/office/powerpoint/2010/main" val="9538421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dirty="0"/>
              <a:t>Steps in Considering a Religious Accommodation (cont.)</a:t>
            </a:r>
          </a:p>
        </p:txBody>
      </p:sp>
      <p:sp>
        <p:nvSpPr>
          <p:cNvPr id="19460" name="Rectangle 3"/>
          <p:cNvSpPr>
            <a:spLocks noGrp="1" noChangeArrowheads="1"/>
          </p:cNvSpPr>
          <p:nvPr>
            <p:ph idx="1"/>
          </p:nvPr>
        </p:nvSpPr>
        <p:spPr/>
        <p:txBody>
          <a:bodyPr/>
          <a:lstStyle/>
          <a:p>
            <a:pPr marL="285750" indent="-285750" eaLnBrk="1" hangingPunct="1">
              <a:buFont typeface="Arial" charset="0"/>
              <a:buChar char="•"/>
            </a:pPr>
            <a:r>
              <a:rPr lang="en-US" altLang="en-US" dirty="0"/>
              <a:t>Ask the employee to complete and submit to you the employee’s portion of our Request for Religious Accommodation form available from the HR department.</a:t>
            </a:r>
          </a:p>
          <a:p>
            <a:pPr marL="285750" indent="-285750" eaLnBrk="1" hangingPunct="1">
              <a:buFont typeface="Arial" charset="0"/>
              <a:buChar char="•"/>
            </a:pPr>
            <a:r>
              <a:rPr lang="en-US" altLang="en-US" dirty="0"/>
              <a:t>Ask the employee to be specific about the request and the belief that leads to that request.</a:t>
            </a:r>
          </a:p>
        </p:txBody>
      </p:sp>
      <p:sp>
        <p:nvSpPr>
          <p:cNvPr id="1945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6AAC057-68B2-2F4A-AFB1-8C64066008C7}" type="slidenum">
              <a:rPr lang="en-US" altLang="en-US">
                <a:solidFill>
                  <a:srgbClr val="618DD1"/>
                </a:solidFill>
              </a:rPr>
              <a:pPr>
                <a:spcBef>
                  <a:spcPct val="0"/>
                </a:spcBef>
                <a:buFontTx/>
                <a:buNone/>
              </a:pPr>
              <a:t>23</a:t>
            </a:fld>
            <a:endParaRPr lang="en-US" altLang="en-US" dirty="0">
              <a:solidFill>
                <a:srgbClr val="618DD1"/>
              </a:solidFill>
            </a:endParaRPr>
          </a:p>
        </p:txBody>
      </p:sp>
    </p:spTree>
    <p:extLst>
      <p:ext uri="{BB962C8B-B14F-4D97-AF65-F5344CB8AC3E}">
        <p14:creationId xmlns:p14="http://schemas.microsoft.com/office/powerpoint/2010/main" val="19078378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a:t>Steps in Considering a Religious Accommodation (cont.)</a:t>
            </a:r>
          </a:p>
        </p:txBody>
      </p:sp>
      <p:sp>
        <p:nvSpPr>
          <p:cNvPr id="20484" name="Rectangle 3"/>
          <p:cNvSpPr>
            <a:spLocks noGrp="1" noChangeArrowheads="1"/>
          </p:cNvSpPr>
          <p:nvPr>
            <p:ph idx="1"/>
          </p:nvPr>
        </p:nvSpPr>
        <p:spPr/>
        <p:txBody>
          <a:bodyPr/>
          <a:lstStyle/>
          <a:p>
            <a:pPr marL="285750" indent="-285750" eaLnBrk="1" hangingPunct="1">
              <a:buFont typeface="Arial" charset="0"/>
              <a:buChar char="•"/>
            </a:pPr>
            <a:r>
              <a:rPr lang="en-US" altLang="en-US" dirty="0"/>
              <a:t>Review and discuss the request with HR and decide on what, if any, reasonable accommodation may be made that does not create an undue hardship on the business. </a:t>
            </a:r>
          </a:p>
          <a:p>
            <a:pPr marL="285750" indent="-285750" eaLnBrk="1" hangingPunct="1">
              <a:buFont typeface="Arial" charset="0"/>
              <a:buChar char="•"/>
            </a:pPr>
            <a:r>
              <a:rPr lang="en-US" altLang="en-US" dirty="0"/>
              <a:t>Complete the employer’s portion of the Request for Religious Accommodation form. </a:t>
            </a:r>
          </a:p>
          <a:p>
            <a:pPr marL="285750" indent="-285750" eaLnBrk="1" hangingPunct="1">
              <a:buFont typeface="Arial" charset="0"/>
              <a:buChar char="•"/>
            </a:pPr>
            <a:r>
              <a:rPr lang="en-US" altLang="en-US" dirty="0"/>
              <a:t>Meet with the employee regarding the request and discuss the decision. Make any additional notes on the accommodation form and submit it to HR.</a:t>
            </a:r>
          </a:p>
          <a:p>
            <a:pPr eaLnBrk="1" hangingPunct="1"/>
            <a:endParaRPr lang="en-US" altLang="en-US" dirty="0"/>
          </a:p>
        </p:txBody>
      </p:sp>
      <p:sp>
        <p:nvSpPr>
          <p:cNvPr id="2048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FF22468-5483-DB4D-88A3-3CED01C43047}" type="slidenum">
              <a:rPr lang="en-US" altLang="en-US">
                <a:solidFill>
                  <a:srgbClr val="618DD1"/>
                </a:solidFill>
              </a:rPr>
              <a:pPr>
                <a:spcBef>
                  <a:spcPct val="0"/>
                </a:spcBef>
                <a:buFontTx/>
                <a:buNone/>
              </a:pPr>
              <a:t>24</a:t>
            </a:fld>
            <a:endParaRPr lang="en-US" altLang="en-US" dirty="0">
              <a:solidFill>
                <a:srgbClr val="618DD1"/>
              </a:solidFill>
            </a:endParaRPr>
          </a:p>
        </p:txBody>
      </p:sp>
    </p:spTree>
    <p:extLst>
      <p:ext uri="{BB962C8B-B14F-4D97-AF65-F5344CB8AC3E}">
        <p14:creationId xmlns:p14="http://schemas.microsoft.com/office/powerpoint/2010/main" val="4169065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altLang="en-US" dirty="0"/>
              <a:t>Questions?	Comments?</a:t>
            </a:r>
          </a:p>
        </p:txBody>
      </p:sp>
      <p:sp>
        <p:nvSpPr>
          <p:cNvPr id="2662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7740FF1-0B2D-344F-94B3-83EEDE9E989A}" type="slidenum">
              <a:rPr lang="en-US" altLang="en-US">
                <a:solidFill>
                  <a:srgbClr val="618DD1"/>
                </a:solidFill>
              </a:rPr>
              <a:pPr>
                <a:spcBef>
                  <a:spcPct val="0"/>
                </a:spcBef>
                <a:buFontTx/>
                <a:buNone/>
              </a:pPr>
              <a:t>25</a:t>
            </a:fld>
            <a:endParaRPr lang="en-US" altLang="en-US" dirty="0">
              <a:solidFill>
                <a:srgbClr val="618DD1"/>
              </a:solidFill>
            </a:endParaRPr>
          </a:p>
        </p:txBody>
      </p:sp>
    </p:spTree>
    <p:extLst>
      <p:ext uri="{BB962C8B-B14F-4D97-AF65-F5344CB8AC3E}">
        <p14:creationId xmlns:p14="http://schemas.microsoft.com/office/powerpoint/2010/main" val="2131196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title"/>
          </p:nvPr>
        </p:nvSpPr>
        <p:spPr/>
        <p:txBody>
          <a:bodyPr/>
          <a:lstStyle/>
          <a:p>
            <a:pPr eaLnBrk="1" hangingPunct="1"/>
            <a:r>
              <a:rPr lang="en-US" altLang="en-US" dirty="0"/>
              <a:t>Responsibilities of Supervisors</a:t>
            </a:r>
          </a:p>
        </p:txBody>
      </p:sp>
      <p:sp>
        <p:nvSpPr>
          <p:cNvPr id="27651"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Know and comply with our policy and procedures.</a:t>
            </a:r>
          </a:p>
          <a:p>
            <a:pPr marL="285750" indent="-285750" eaLnBrk="1" hangingPunct="1">
              <a:buFont typeface="Arial" panose="020B0604020202020204" pitchFamily="34" charset="0"/>
              <a:buChar char="•"/>
            </a:pPr>
            <a:r>
              <a:rPr lang="en-US" altLang="en-US" dirty="0"/>
              <a:t>Immediately report to HR any complaint that you receive from your employees or incidents that you witness involving other supervisors’ employees.</a:t>
            </a:r>
          </a:p>
        </p:txBody>
      </p:sp>
      <p:sp>
        <p:nvSpPr>
          <p:cNvPr id="2765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C166C87-B643-6540-8985-C91490D37BC6}" type="slidenum">
              <a:rPr lang="en-US" altLang="en-US">
                <a:solidFill>
                  <a:srgbClr val="618DD1"/>
                </a:solidFill>
              </a:rPr>
              <a:pPr>
                <a:spcBef>
                  <a:spcPct val="0"/>
                </a:spcBef>
                <a:buFontTx/>
                <a:buNone/>
              </a:pPr>
              <a:t>26</a:t>
            </a:fld>
            <a:endParaRPr lang="en-US" altLang="en-US" dirty="0">
              <a:solidFill>
                <a:srgbClr val="618DD1"/>
              </a:solidFill>
            </a:endParaRPr>
          </a:p>
        </p:txBody>
      </p:sp>
    </p:spTree>
    <p:extLst>
      <p:ext uri="{BB962C8B-B14F-4D97-AF65-F5344CB8AC3E}">
        <p14:creationId xmlns:p14="http://schemas.microsoft.com/office/powerpoint/2010/main" val="12646572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3"/>
          <p:cNvSpPr>
            <a:spLocks noGrp="1" noChangeArrowheads="1"/>
          </p:cNvSpPr>
          <p:nvPr>
            <p:ph type="title"/>
          </p:nvPr>
        </p:nvSpPr>
        <p:spPr/>
        <p:txBody>
          <a:bodyPr/>
          <a:lstStyle/>
          <a:p>
            <a:pPr eaLnBrk="1" hangingPunct="1"/>
            <a:r>
              <a:rPr lang="en-US" altLang="en-US" dirty="0"/>
              <a:t>Responsibilities of Supervisors (cont.)</a:t>
            </a:r>
          </a:p>
        </p:txBody>
      </p:sp>
      <p:sp>
        <p:nvSpPr>
          <p:cNvPr id="28675"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Do not object if an employee prefers to or actually does bypass the standard chain of command.</a:t>
            </a:r>
          </a:p>
          <a:p>
            <a:pPr marL="285750" indent="-285750" eaLnBrk="1" hangingPunct="1">
              <a:buFont typeface="Arial" panose="020B0604020202020204" pitchFamily="34" charset="0"/>
              <a:buChar char="•"/>
            </a:pPr>
            <a:r>
              <a:rPr lang="en-US" altLang="en-US" dirty="0"/>
              <a:t>Respond to an employee’s complaint as soon as possible.</a:t>
            </a:r>
          </a:p>
          <a:p>
            <a:pPr marL="285750" indent="-285750" eaLnBrk="1" hangingPunct="1">
              <a:buFont typeface="Arial" panose="020B0604020202020204" pitchFamily="34" charset="0"/>
              <a:buChar char="•"/>
            </a:pPr>
            <a:r>
              <a:rPr lang="en-US" altLang="en-US" dirty="0"/>
              <a:t>Do not engage in retaliation against an employee who complains of religious discrimination or harassment.</a:t>
            </a:r>
          </a:p>
        </p:txBody>
      </p:sp>
      <p:sp>
        <p:nvSpPr>
          <p:cNvPr id="2867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47BAC35-0C29-2046-B232-0435A72BC651}" type="slidenum">
              <a:rPr lang="en-US" altLang="en-US">
                <a:solidFill>
                  <a:srgbClr val="618DD1"/>
                </a:solidFill>
              </a:rPr>
              <a:pPr>
                <a:spcBef>
                  <a:spcPct val="0"/>
                </a:spcBef>
                <a:buFontTx/>
                <a:buNone/>
              </a:pPr>
              <a:t>27</a:t>
            </a:fld>
            <a:endParaRPr lang="en-US" altLang="en-US" dirty="0">
              <a:solidFill>
                <a:srgbClr val="618DD1"/>
              </a:solidFill>
            </a:endParaRPr>
          </a:p>
        </p:txBody>
      </p:sp>
    </p:spTree>
    <p:extLst>
      <p:ext uri="{BB962C8B-B14F-4D97-AF65-F5344CB8AC3E}">
        <p14:creationId xmlns:p14="http://schemas.microsoft.com/office/powerpoint/2010/main" val="7986228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title"/>
          </p:nvPr>
        </p:nvSpPr>
        <p:spPr>
          <a:noFill/>
        </p:spPr>
        <p:txBody>
          <a:bodyPr anchor="b"/>
          <a:lstStyle/>
          <a:p>
            <a:pPr eaLnBrk="1" hangingPunct="1"/>
            <a:r>
              <a:rPr lang="en-US" altLang="en-US" dirty="0"/>
              <a:t>Responsibilities of Supervisors (cont.)</a:t>
            </a:r>
          </a:p>
        </p:txBody>
      </p:sp>
      <p:sp>
        <p:nvSpPr>
          <p:cNvPr id="29699"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Investigations are conducted by the HR director or by the company’s legal counsel.</a:t>
            </a:r>
          </a:p>
          <a:p>
            <a:pPr marL="285750" indent="-285750" eaLnBrk="1" hangingPunct="1">
              <a:buFont typeface="Arial" panose="020B0604020202020204" pitchFamily="34" charset="0"/>
              <a:buChar char="•"/>
            </a:pPr>
            <a:r>
              <a:rPr lang="en-US" altLang="en-US" sz="1800" dirty="0"/>
              <a:t>Be available for interviews, and provide as much information as possible.</a:t>
            </a:r>
            <a:endParaRPr lang="en-US" altLang="en-US" dirty="0"/>
          </a:p>
          <a:p>
            <a:pPr marL="285750" indent="-285750" eaLnBrk="1" hangingPunct="1">
              <a:buFont typeface="Arial" panose="020B0604020202020204" pitchFamily="34" charset="0"/>
              <a:buChar char="•"/>
            </a:pPr>
            <a:r>
              <a:rPr lang="en-US" altLang="en-US" sz="1800" dirty="0"/>
              <a:t>Make employees available for interviews.</a:t>
            </a:r>
          </a:p>
          <a:p>
            <a:pPr lvl="2"/>
            <a:endParaRPr lang="en-US" altLang="en-US" sz="1800" dirty="0"/>
          </a:p>
          <a:p>
            <a:pPr lvl="2"/>
            <a:endParaRPr lang="en-US" altLang="en-US" sz="1800" dirty="0"/>
          </a:p>
        </p:txBody>
      </p:sp>
      <p:sp>
        <p:nvSpPr>
          <p:cNvPr id="2969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1A54563-FAA5-0142-AD85-AB5166A10B2D}" type="slidenum">
              <a:rPr lang="en-US" altLang="en-US">
                <a:solidFill>
                  <a:srgbClr val="618DD1"/>
                </a:solidFill>
              </a:rPr>
              <a:pPr>
                <a:spcBef>
                  <a:spcPct val="0"/>
                </a:spcBef>
                <a:buFontTx/>
                <a:buNone/>
              </a:pPr>
              <a:t>28</a:t>
            </a:fld>
            <a:endParaRPr lang="en-US" altLang="en-US" dirty="0">
              <a:solidFill>
                <a:srgbClr val="618DD1"/>
              </a:solidFill>
            </a:endParaRPr>
          </a:p>
        </p:txBody>
      </p:sp>
    </p:spTree>
    <p:extLst>
      <p:ext uri="{BB962C8B-B14F-4D97-AF65-F5344CB8AC3E}">
        <p14:creationId xmlns:p14="http://schemas.microsoft.com/office/powerpoint/2010/main" val="5942078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Grp="1" noChangeArrowheads="1"/>
          </p:cNvSpPr>
          <p:nvPr>
            <p:ph type="title"/>
          </p:nvPr>
        </p:nvSpPr>
        <p:spPr>
          <a:noFill/>
        </p:spPr>
        <p:txBody>
          <a:bodyPr anchor="b"/>
          <a:lstStyle/>
          <a:p>
            <a:pPr eaLnBrk="1" hangingPunct="1"/>
            <a:r>
              <a:rPr lang="en-US" altLang="en-US" dirty="0"/>
              <a:t>Responsibilities of Supervisors (cont.)</a:t>
            </a:r>
          </a:p>
        </p:txBody>
      </p:sp>
      <p:sp>
        <p:nvSpPr>
          <p:cNvPr id="30723" name="Rectangle 2"/>
          <p:cNvSpPr>
            <a:spLocks noGrp="1" noChangeArrowheads="1"/>
          </p:cNvSpPr>
          <p:nvPr>
            <p:ph idx="1"/>
          </p:nvPr>
        </p:nvSpPr>
        <p:spPr/>
        <p:txBody>
          <a:bodyPr/>
          <a:lstStyle/>
          <a:p>
            <a:pPr marL="285750" indent="-285750" eaLnBrk="1" hangingPunct="1">
              <a:buFont typeface="Arial" panose="020B0604020202020204" pitchFamily="34" charset="0"/>
              <a:buChar char="•"/>
            </a:pPr>
            <a:r>
              <a:rPr lang="en-US" altLang="en-US" dirty="0"/>
              <a:t>Once an investigation has been completed, if disciplinary action is to be taken, work with HR to make sure that:</a:t>
            </a:r>
          </a:p>
          <a:p>
            <a:pPr marL="801688" lvl="1" indent="-227013" eaLnBrk="1" hangingPunct="1">
              <a:buFont typeface="Courier New" panose="02070309020205020404" pitchFamily="49" charset="0"/>
              <a:buChar char="o"/>
            </a:pPr>
            <a:r>
              <a:rPr lang="en-US" altLang="en-US" dirty="0"/>
              <a:t>The victim is not adversely affected.</a:t>
            </a:r>
          </a:p>
          <a:p>
            <a:pPr marL="801688" lvl="1" indent="-227013" eaLnBrk="1" hangingPunct="1">
              <a:buFont typeface="Courier New" panose="02070309020205020404" pitchFamily="49" charset="0"/>
              <a:buChar char="o"/>
            </a:pPr>
            <a:r>
              <a:rPr lang="en-US" altLang="en-US" dirty="0"/>
              <a:t>The religious discrimination stops and does not recur.</a:t>
            </a:r>
          </a:p>
          <a:p>
            <a:pPr marL="285750" indent="-285750" eaLnBrk="1" hangingPunct="1">
              <a:buFont typeface="Arial" panose="020B0604020202020204" pitchFamily="34" charset="0"/>
              <a:buChar char="•"/>
            </a:pPr>
            <a:r>
              <a:rPr lang="en-US" altLang="en-US" dirty="0"/>
              <a:t>In handling requests for religious accommodations from your employees, inform HR immediately of any request, and follow the company’s procedures</a:t>
            </a:r>
          </a:p>
          <a:p>
            <a:pPr eaLnBrk="1" hangingPunct="1"/>
            <a:endParaRPr lang="en-US" altLang="en-US" b="1" dirty="0"/>
          </a:p>
          <a:p>
            <a:pPr lvl="1" eaLnBrk="1" hangingPunct="1">
              <a:buFontTx/>
              <a:buNone/>
            </a:pPr>
            <a:endParaRPr lang="en-US" altLang="en-US" dirty="0"/>
          </a:p>
        </p:txBody>
      </p:sp>
      <p:sp>
        <p:nvSpPr>
          <p:cNvPr id="3072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8A5B6AC-D827-4943-AA0A-37BB70235115}" type="slidenum">
              <a:rPr lang="en-US" altLang="en-US">
                <a:solidFill>
                  <a:srgbClr val="618DD1"/>
                </a:solidFill>
              </a:rPr>
              <a:pPr>
                <a:spcBef>
                  <a:spcPct val="0"/>
                </a:spcBef>
                <a:buFontTx/>
                <a:buNone/>
              </a:pPr>
              <a:t>29</a:t>
            </a:fld>
            <a:endParaRPr lang="en-US" altLang="en-US" dirty="0">
              <a:solidFill>
                <a:srgbClr val="618DD1"/>
              </a:solidFill>
            </a:endParaRPr>
          </a:p>
        </p:txBody>
      </p:sp>
    </p:spTree>
    <p:extLst>
      <p:ext uri="{BB962C8B-B14F-4D97-AF65-F5344CB8AC3E}">
        <p14:creationId xmlns:p14="http://schemas.microsoft.com/office/powerpoint/2010/main" val="10572045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a:t>Introduction (cont.)</a:t>
            </a:r>
          </a:p>
        </p:txBody>
      </p:sp>
      <p:sp>
        <p:nvSpPr>
          <p:cNvPr id="6148" name="Rectangle 3"/>
          <p:cNvSpPr>
            <a:spLocks noGrp="1" noChangeArrowheads="1"/>
          </p:cNvSpPr>
          <p:nvPr>
            <p:ph idx="1"/>
          </p:nvPr>
        </p:nvSpPr>
        <p:spPr/>
        <p:txBody>
          <a:bodyPr/>
          <a:lstStyle/>
          <a:p>
            <a:pPr eaLnBrk="1" hangingPunct="1">
              <a:buFontTx/>
              <a:buNone/>
            </a:pPr>
            <a:r>
              <a:rPr lang="en-US" altLang="en-US" dirty="0"/>
              <a:t>In addition, employers must ensure that employees are not discriminated against or harassed on the basis of religion.</a:t>
            </a:r>
          </a:p>
          <a:p>
            <a:pPr eaLnBrk="1" hangingPunct="1">
              <a:buFontTx/>
              <a:buNone/>
            </a:pPr>
            <a:r>
              <a:rPr lang="en-US" altLang="en-US" dirty="0"/>
              <a:t>As supervisors who are on the front line in handling questions of religious accommodations or discrimination, you need to know how to address these issues. This presentation provides you with that knowledge. </a:t>
            </a:r>
          </a:p>
          <a:p>
            <a:pPr eaLnBrk="1" hangingPunct="1">
              <a:buFontTx/>
              <a:buNone/>
            </a:pPr>
            <a:r>
              <a:rPr lang="en-US" altLang="en-US" sz="1600" dirty="0"/>
              <a:t>	</a:t>
            </a:r>
          </a:p>
        </p:txBody>
      </p:sp>
      <p:sp>
        <p:nvSpPr>
          <p:cNvPr id="61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3D1667A-A552-DA43-A5B8-38FAD7948F4A}" type="slidenum">
              <a:rPr lang="en-US" altLang="en-US">
                <a:solidFill>
                  <a:srgbClr val="618DD1"/>
                </a:solidFill>
              </a:rPr>
              <a:pPr>
                <a:spcBef>
                  <a:spcPct val="0"/>
                </a:spcBef>
                <a:buFontTx/>
                <a:buNone/>
              </a:pPr>
              <a:t>3</a:t>
            </a:fld>
            <a:endParaRPr lang="en-US" altLang="en-US" dirty="0">
              <a:solidFill>
                <a:srgbClr val="618DD1"/>
              </a:solidFill>
            </a:endParaRPr>
          </a:p>
        </p:txBody>
      </p:sp>
    </p:spTree>
    <p:extLst>
      <p:ext uri="{BB962C8B-B14F-4D97-AF65-F5344CB8AC3E}">
        <p14:creationId xmlns:p14="http://schemas.microsoft.com/office/powerpoint/2010/main" val="208881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en-US" altLang="en-US" dirty="0"/>
              <a:t>Questions?	Comments?</a:t>
            </a:r>
          </a:p>
        </p:txBody>
      </p:sp>
      <p:sp>
        <p:nvSpPr>
          <p:cNvPr id="3174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982EB1A-A7CD-304D-AB66-B2893AF9036F}" type="slidenum">
              <a:rPr lang="en-US" altLang="en-US">
                <a:solidFill>
                  <a:srgbClr val="618DD1"/>
                </a:solidFill>
              </a:rPr>
              <a:pPr>
                <a:spcBef>
                  <a:spcPct val="0"/>
                </a:spcBef>
                <a:buFontTx/>
                <a:buNone/>
              </a:pPr>
              <a:t>30</a:t>
            </a:fld>
            <a:endParaRPr lang="en-US" altLang="en-US" dirty="0">
              <a:solidFill>
                <a:srgbClr val="618DD1"/>
              </a:solidFill>
            </a:endParaRPr>
          </a:p>
        </p:txBody>
      </p:sp>
    </p:spTree>
    <p:extLst>
      <p:ext uri="{BB962C8B-B14F-4D97-AF65-F5344CB8AC3E}">
        <p14:creationId xmlns:p14="http://schemas.microsoft.com/office/powerpoint/2010/main" val="2498984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dirty="0"/>
              <a:t>Summary</a:t>
            </a:r>
          </a:p>
        </p:txBody>
      </p:sp>
      <p:sp>
        <p:nvSpPr>
          <p:cNvPr id="33796" name="Rectangle 3"/>
          <p:cNvSpPr>
            <a:spLocks noGrp="1" noChangeArrowheads="1"/>
          </p:cNvSpPr>
          <p:nvPr>
            <p:ph idx="1"/>
          </p:nvPr>
        </p:nvSpPr>
        <p:spPr/>
        <p:txBody>
          <a:bodyPr/>
          <a:lstStyle/>
          <a:p>
            <a:pPr eaLnBrk="1" hangingPunct="1"/>
            <a:r>
              <a:rPr lang="en-US" altLang="en-US" dirty="0"/>
              <a:t>It is important to prevent religious discrimination and provide accommodations when possible because the concept and right of freedom of religion are highly valued by Americans and are protected under the Constitution and federal and state laws.</a:t>
            </a:r>
          </a:p>
          <a:p>
            <a:r>
              <a:rPr lang="en-US" altLang="en-US" dirty="0"/>
              <a:t>Title VII of the Civil Rights Act requires employers to provide a workplace free from religious discrimination and to provide a reasonable accommodation for employees’ seriously held religious beliefs unless the accommodation would impose an undue hardship on the company.</a:t>
            </a:r>
          </a:p>
          <a:p>
            <a:pPr eaLnBrk="1" hangingPunct="1"/>
            <a:endParaRPr lang="en-US" altLang="en-US" dirty="0"/>
          </a:p>
        </p:txBody>
      </p:sp>
      <p:sp>
        <p:nvSpPr>
          <p:cNvPr id="337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3A00CAE-6FBA-6949-88DC-786579944D2A}" type="slidenum">
              <a:rPr lang="en-US" altLang="en-US">
                <a:solidFill>
                  <a:srgbClr val="618DD1"/>
                </a:solidFill>
              </a:rPr>
              <a:pPr>
                <a:spcBef>
                  <a:spcPct val="0"/>
                </a:spcBef>
                <a:buFontTx/>
                <a:buNone/>
              </a:pPr>
              <a:t>31</a:t>
            </a:fld>
            <a:endParaRPr lang="en-US" altLang="en-US" dirty="0">
              <a:solidFill>
                <a:srgbClr val="618DD1"/>
              </a:solidFill>
            </a:endParaRPr>
          </a:p>
        </p:txBody>
      </p:sp>
    </p:spTree>
    <p:extLst>
      <p:ext uri="{BB962C8B-B14F-4D97-AF65-F5344CB8AC3E}">
        <p14:creationId xmlns:p14="http://schemas.microsoft.com/office/powerpoint/2010/main" val="86056155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pPr eaLnBrk="1" hangingPunct="1"/>
            <a:r>
              <a:rPr lang="en-US" altLang="en-US" dirty="0"/>
              <a:t>Summary</a:t>
            </a:r>
          </a:p>
        </p:txBody>
      </p:sp>
      <p:sp>
        <p:nvSpPr>
          <p:cNvPr id="33796" name="Rectangle 3"/>
          <p:cNvSpPr>
            <a:spLocks noGrp="1" noChangeArrowheads="1"/>
          </p:cNvSpPr>
          <p:nvPr>
            <p:ph idx="1"/>
          </p:nvPr>
        </p:nvSpPr>
        <p:spPr>
          <a:prstGeom prst="rect">
            <a:avLst/>
          </a:prstGeom>
        </p:spPr>
        <p:txBody>
          <a:bodyPr/>
          <a:lstStyle/>
          <a:p>
            <a:r>
              <a:rPr lang="en-US" dirty="0"/>
              <a:t>According to the Equal Employment Opportunity Commission (EEOC), “An accommodation may cause undue hardship if it is:</a:t>
            </a:r>
          </a:p>
          <a:p>
            <a:pPr marL="628650" lvl="1" indent="-285750">
              <a:buFont typeface="Arial" panose="020B0604020202020204" pitchFamily="34" charset="0"/>
              <a:buChar char="•"/>
            </a:pPr>
            <a:r>
              <a:rPr lang="en-US" dirty="0"/>
              <a:t>costly, </a:t>
            </a:r>
          </a:p>
          <a:p>
            <a:pPr marL="628650" lvl="1" indent="-285750">
              <a:buFont typeface="Arial" panose="020B0604020202020204" pitchFamily="34" charset="0"/>
              <a:buChar char="•"/>
            </a:pPr>
            <a:r>
              <a:rPr lang="en-US" dirty="0"/>
              <a:t>compromises workplace safety, </a:t>
            </a:r>
          </a:p>
          <a:p>
            <a:pPr marL="628650" lvl="1" indent="-285750">
              <a:buFont typeface="Arial" panose="020B0604020202020204" pitchFamily="34" charset="0"/>
              <a:buChar char="•"/>
            </a:pPr>
            <a:r>
              <a:rPr lang="en-US" dirty="0"/>
              <a:t>decreases workplace efficiency, </a:t>
            </a:r>
          </a:p>
          <a:p>
            <a:pPr marL="628650" lvl="1" indent="-285750">
              <a:buFont typeface="Arial" panose="020B0604020202020204" pitchFamily="34" charset="0"/>
              <a:buChar char="•"/>
            </a:pPr>
            <a:r>
              <a:rPr lang="en-US" dirty="0"/>
              <a:t>infringes on the rights of other employees, or </a:t>
            </a:r>
          </a:p>
          <a:p>
            <a:pPr marL="628650" lvl="1" indent="-285750">
              <a:buFont typeface="Arial" panose="020B0604020202020204" pitchFamily="34" charset="0"/>
              <a:buChar char="•"/>
            </a:pPr>
            <a:r>
              <a:rPr lang="en-US" dirty="0"/>
              <a:t>requires other employees to do more than their share of potentially hazardous or burdensome work.”</a:t>
            </a:r>
            <a:endParaRPr lang="en-US" altLang="en-US" dirty="0"/>
          </a:p>
          <a:p>
            <a:pPr marL="0" lvl="1">
              <a:lnSpc>
                <a:spcPct val="100000"/>
              </a:lnSpc>
              <a:spcBef>
                <a:spcPts val="750"/>
              </a:spcBef>
              <a:spcAft>
                <a:spcPts val="600"/>
              </a:spcAft>
            </a:pPr>
            <a:endParaRPr lang="en-US" dirty="0"/>
          </a:p>
          <a:p>
            <a:pPr eaLnBrk="1" hangingPunct="1"/>
            <a:endParaRPr lang="en-US" altLang="en-US" dirty="0"/>
          </a:p>
        </p:txBody>
      </p:sp>
      <p:sp>
        <p:nvSpPr>
          <p:cNvPr id="3379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3A00CAE-6FBA-6949-88DC-786579944D2A}" type="slidenum">
              <a:rPr lang="en-US" altLang="en-US">
                <a:solidFill>
                  <a:srgbClr val="618DD1"/>
                </a:solidFill>
              </a:rPr>
              <a:pPr>
                <a:spcBef>
                  <a:spcPct val="0"/>
                </a:spcBef>
                <a:buFontTx/>
                <a:buNone/>
              </a:pPr>
              <a:t>32</a:t>
            </a:fld>
            <a:endParaRPr lang="en-US" altLang="en-US" dirty="0">
              <a:solidFill>
                <a:srgbClr val="618DD1"/>
              </a:solidFill>
            </a:endParaRPr>
          </a:p>
        </p:txBody>
      </p:sp>
    </p:spTree>
    <p:extLst>
      <p:ext uri="{BB962C8B-B14F-4D97-AF65-F5344CB8AC3E}">
        <p14:creationId xmlns:p14="http://schemas.microsoft.com/office/powerpoint/2010/main" val="79079610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en-US" altLang="en-US" dirty="0"/>
              <a:t>Summary</a:t>
            </a:r>
          </a:p>
        </p:txBody>
      </p:sp>
      <p:sp>
        <p:nvSpPr>
          <p:cNvPr id="32772" name="Rectangle 3"/>
          <p:cNvSpPr>
            <a:spLocks noGrp="1" noChangeArrowheads="1"/>
          </p:cNvSpPr>
          <p:nvPr>
            <p:ph idx="1"/>
          </p:nvPr>
        </p:nvSpPr>
        <p:spPr/>
        <p:txBody>
          <a:bodyPr/>
          <a:lstStyle/>
          <a:p>
            <a:pPr eaLnBrk="1" hangingPunct="1">
              <a:buFontTx/>
              <a:buNone/>
            </a:pPr>
            <a:r>
              <a:rPr lang="en-US" altLang="en-US" dirty="0"/>
              <a:t>Types of religious issues that appear in the workplace include complaints of discrimination and requests for religious accommodations, such as using the employer’s property for religious practices or activities.</a:t>
            </a:r>
          </a:p>
          <a:p>
            <a:r>
              <a:rPr lang="en-US" altLang="en-US" dirty="0"/>
              <a:t>We have a comprehensive policy for employees and supervisors that complies with federal and state laws and prohibits religious discrimination and that provides for religious accommodations when possible.</a:t>
            </a:r>
          </a:p>
          <a:p>
            <a:pPr eaLnBrk="1" hangingPunct="1">
              <a:buFont typeface="Wingdings" charset="2"/>
              <a:buChar char="Ø"/>
            </a:pPr>
            <a:endParaRPr lang="en-US" altLang="en-US" dirty="0"/>
          </a:p>
        </p:txBody>
      </p:sp>
      <p:sp>
        <p:nvSpPr>
          <p:cNvPr id="327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3BA2C12-B32E-1C49-9BDF-46A1D1861232}" type="slidenum">
              <a:rPr lang="en-US" altLang="en-US">
                <a:solidFill>
                  <a:srgbClr val="618DD1"/>
                </a:solidFill>
              </a:rPr>
              <a:pPr>
                <a:spcBef>
                  <a:spcPct val="0"/>
                </a:spcBef>
                <a:buFontTx/>
                <a:buNone/>
              </a:pPr>
              <a:t>33</a:t>
            </a:fld>
            <a:endParaRPr lang="en-US" altLang="en-US" dirty="0">
              <a:solidFill>
                <a:srgbClr val="618DD1"/>
              </a:solidFill>
            </a:endParaRPr>
          </a:p>
        </p:txBody>
      </p:sp>
    </p:spTree>
    <p:extLst>
      <p:ext uri="{BB962C8B-B14F-4D97-AF65-F5344CB8AC3E}">
        <p14:creationId xmlns:p14="http://schemas.microsoft.com/office/powerpoint/2010/main" val="424943932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pPr eaLnBrk="1" hangingPunct="1"/>
            <a:r>
              <a:rPr lang="en-US" altLang="en-US" dirty="0"/>
              <a:t>Summary (cont.)</a:t>
            </a:r>
          </a:p>
        </p:txBody>
      </p:sp>
      <p:sp>
        <p:nvSpPr>
          <p:cNvPr id="36868" name="Rectangle 3"/>
          <p:cNvSpPr>
            <a:spLocks noGrp="1" noChangeArrowheads="1"/>
          </p:cNvSpPr>
          <p:nvPr>
            <p:ph idx="1"/>
          </p:nvPr>
        </p:nvSpPr>
        <p:spPr/>
        <p:txBody>
          <a:bodyPr/>
          <a:lstStyle/>
          <a:p>
            <a:pPr eaLnBrk="1" hangingPunct="1">
              <a:buFontTx/>
              <a:buNone/>
            </a:pPr>
            <a:r>
              <a:rPr lang="en-US" altLang="en-US" dirty="0"/>
              <a:t>Types of religious accommodation the company may provide include changes in work schedules, exceptions to the dress code and appearance policy, and use of company property.</a:t>
            </a:r>
          </a:p>
        </p:txBody>
      </p:sp>
      <p:sp>
        <p:nvSpPr>
          <p:cNvPr id="3686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F29D2DD-0428-4847-9D6A-1AA45052A6B0}" type="slidenum">
              <a:rPr lang="en-US" altLang="en-US">
                <a:solidFill>
                  <a:srgbClr val="618DD1"/>
                </a:solidFill>
              </a:rPr>
              <a:pPr>
                <a:spcBef>
                  <a:spcPct val="0"/>
                </a:spcBef>
                <a:buFontTx/>
                <a:buNone/>
              </a:pPr>
              <a:t>34</a:t>
            </a:fld>
            <a:endParaRPr lang="en-US" altLang="en-US" dirty="0">
              <a:solidFill>
                <a:srgbClr val="618DD1"/>
              </a:solidFill>
            </a:endParaRPr>
          </a:p>
        </p:txBody>
      </p:sp>
    </p:spTree>
    <p:extLst>
      <p:ext uri="{BB962C8B-B14F-4D97-AF65-F5344CB8AC3E}">
        <p14:creationId xmlns:p14="http://schemas.microsoft.com/office/powerpoint/2010/main" val="247410459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lstStyle/>
          <a:p>
            <a:pPr eaLnBrk="1" hangingPunct="1"/>
            <a:r>
              <a:rPr lang="en-US" altLang="en-US" dirty="0"/>
              <a:t>Summary (cont.)</a:t>
            </a:r>
          </a:p>
        </p:txBody>
      </p:sp>
      <p:sp>
        <p:nvSpPr>
          <p:cNvPr id="37892" name="Rectangle 3"/>
          <p:cNvSpPr>
            <a:spLocks noGrp="1" noChangeArrowheads="1"/>
          </p:cNvSpPr>
          <p:nvPr>
            <p:ph idx="1"/>
          </p:nvPr>
        </p:nvSpPr>
        <p:spPr/>
        <p:txBody>
          <a:bodyPr/>
          <a:lstStyle/>
          <a:p>
            <a:r>
              <a:rPr lang="en-US" altLang="en-US" dirty="0"/>
              <a:t>Responsibilities of supervisors are to know and comply with our policy and procedures and to report any complaints or incidents to the HR director. </a:t>
            </a:r>
          </a:p>
          <a:p>
            <a:r>
              <a:rPr lang="en-US" altLang="en-US" dirty="0"/>
              <a:t>Supervisors are not to engage in retaliation against an employee who complains of religious discrimination or asks for an accommodation.</a:t>
            </a:r>
          </a:p>
        </p:txBody>
      </p:sp>
      <p:sp>
        <p:nvSpPr>
          <p:cNvPr id="3789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81CF8AE-DA07-594A-BBFA-FA5140ADAFC4}" type="slidenum">
              <a:rPr lang="en-US" altLang="en-US">
                <a:solidFill>
                  <a:srgbClr val="618DD1"/>
                </a:solidFill>
              </a:rPr>
              <a:pPr>
                <a:spcBef>
                  <a:spcPct val="0"/>
                </a:spcBef>
                <a:buFontTx/>
                <a:buNone/>
              </a:pPr>
              <a:t>35</a:t>
            </a:fld>
            <a:endParaRPr lang="en-US" altLang="en-US" dirty="0">
              <a:solidFill>
                <a:srgbClr val="618DD1"/>
              </a:solidFill>
            </a:endParaRPr>
          </a:p>
        </p:txBody>
      </p:sp>
    </p:spTree>
    <p:extLst>
      <p:ext uri="{BB962C8B-B14F-4D97-AF65-F5344CB8AC3E}">
        <p14:creationId xmlns:p14="http://schemas.microsoft.com/office/powerpoint/2010/main" val="47036460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a:t>
            </a:r>
            <a:r>
              <a:rPr lang="en-US" dirty="0"/>
              <a:t>complete the evaluation sheet you received with your handouts</a:t>
            </a:r>
            <a:r>
              <a:rPr lang="en-US" dirty="0">
                <a:latin typeface="Arial" charset="0"/>
              </a:rPr>
              <a:t>.</a:t>
            </a:r>
          </a:p>
          <a:p>
            <a:pPr eaLnBrk="1" hangingPunct="1">
              <a:lnSpc>
                <a:spcPct val="90000"/>
              </a:lnSpc>
            </a:pPr>
            <a:r>
              <a:rPr lang="en-US" dirty="0">
                <a:latin typeface="Arial" charset="0"/>
              </a:rPr>
              <a:t>Thank 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36</a:t>
            </a:fld>
            <a:endParaRPr lang="en-US" dirty="0">
              <a:solidFill>
                <a:srgbClr val="618DD1"/>
              </a:solidFill>
            </a:endParaRPr>
          </a:p>
        </p:txBody>
      </p:sp>
    </p:spTree>
    <p:extLst>
      <p:ext uri="{BB962C8B-B14F-4D97-AF65-F5344CB8AC3E}">
        <p14:creationId xmlns:p14="http://schemas.microsoft.com/office/powerpoint/2010/main" val="175700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n-US" altLang="en-US" dirty="0"/>
              <a:t>Agenda</a:t>
            </a:r>
          </a:p>
        </p:txBody>
      </p:sp>
      <p:sp>
        <p:nvSpPr>
          <p:cNvPr id="7172" name="Rectangle 3"/>
          <p:cNvSpPr>
            <a:spLocks noGrp="1" noChangeArrowheads="1"/>
          </p:cNvSpPr>
          <p:nvPr>
            <p:ph idx="1"/>
          </p:nvPr>
        </p:nvSpPr>
        <p:spPr/>
        <p:txBody>
          <a:bodyPr/>
          <a:lstStyle/>
          <a:p>
            <a:pPr marL="342900" indent="-342900" eaLnBrk="1" hangingPunct="1">
              <a:lnSpc>
                <a:spcPct val="90000"/>
              </a:lnSpc>
              <a:buFont typeface="+mj-lt"/>
              <a:buAutoNum type="arabicPeriod"/>
            </a:pPr>
            <a:r>
              <a:rPr lang="en-US" altLang="en-US" dirty="0"/>
              <a:t>Why it is important to prevent religious discrimination and provide accommodations when possible</a:t>
            </a:r>
          </a:p>
          <a:p>
            <a:pPr marL="342900" indent="-342900">
              <a:lnSpc>
                <a:spcPct val="90000"/>
              </a:lnSpc>
              <a:buFont typeface="+mj-lt"/>
              <a:buAutoNum type="arabicPeriod"/>
            </a:pPr>
            <a:r>
              <a:rPr lang="en-US" altLang="en-US" dirty="0"/>
              <a:t>Religious issues that may arise in the workplace</a:t>
            </a:r>
          </a:p>
          <a:p>
            <a:pPr marL="342900" indent="-342900">
              <a:lnSpc>
                <a:spcPct val="90000"/>
              </a:lnSpc>
              <a:buFont typeface="+mj-lt"/>
              <a:buAutoNum type="arabicPeriod"/>
            </a:pPr>
            <a:r>
              <a:rPr lang="en-US" altLang="en-US" dirty="0"/>
              <a:t>Types of religious accommodations</a:t>
            </a:r>
          </a:p>
          <a:p>
            <a:pPr marL="342900" indent="-342900">
              <a:lnSpc>
                <a:spcPct val="90000"/>
              </a:lnSpc>
              <a:buFont typeface="+mj-lt"/>
              <a:buAutoNum type="arabicPeriod"/>
            </a:pPr>
            <a:r>
              <a:rPr lang="en-US" altLang="en-US" dirty="0"/>
              <a:t>Our policy and procedures on religious discrimination and religious accommodations </a:t>
            </a:r>
          </a:p>
          <a:p>
            <a:pPr marL="342900" indent="-342900">
              <a:lnSpc>
                <a:spcPct val="90000"/>
              </a:lnSpc>
              <a:buFont typeface="+mj-lt"/>
              <a:buAutoNum type="arabicPeriod"/>
            </a:pPr>
            <a:r>
              <a:rPr lang="en-US" altLang="en-US" dirty="0"/>
              <a:t>Steps in considering a religious accommodation</a:t>
            </a:r>
          </a:p>
          <a:p>
            <a:pPr marL="342900" indent="-342900" eaLnBrk="1" hangingPunct="1">
              <a:lnSpc>
                <a:spcPct val="90000"/>
              </a:lnSpc>
              <a:buFont typeface="+mj-lt"/>
              <a:buAutoNum type="arabicPeriod"/>
            </a:pPr>
            <a:r>
              <a:rPr lang="en-US" altLang="en-US" dirty="0"/>
              <a:t>Your responsibilities as supervisors</a:t>
            </a:r>
            <a:endParaRPr lang="en-US" altLang="en-US" sz="1600" dirty="0"/>
          </a:p>
          <a:p>
            <a:pPr marL="342900" indent="-342900" eaLnBrk="1" hangingPunct="1">
              <a:lnSpc>
                <a:spcPct val="90000"/>
              </a:lnSpc>
              <a:buClr>
                <a:schemeClr val="tx1"/>
              </a:buClr>
              <a:buFont typeface="+mj-lt"/>
              <a:buAutoNum type="arabicPeriod"/>
            </a:pPr>
            <a:endParaRPr lang="en-US" altLang="en-US" sz="1600" dirty="0"/>
          </a:p>
        </p:txBody>
      </p:sp>
      <p:sp>
        <p:nvSpPr>
          <p:cNvPr id="717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208BDA1-8E7D-154D-A2E4-49ECD6C675CE}" type="slidenum">
              <a:rPr lang="en-US" altLang="en-US">
                <a:solidFill>
                  <a:srgbClr val="618DD1"/>
                </a:solidFill>
              </a:rPr>
              <a:pPr>
                <a:spcBef>
                  <a:spcPct val="0"/>
                </a:spcBef>
                <a:buFontTx/>
                <a:buNone/>
              </a:pPr>
              <a:t>4</a:t>
            </a:fld>
            <a:endParaRPr lang="en-US" altLang="en-US" dirty="0">
              <a:solidFill>
                <a:srgbClr val="618DD1"/>
              </a:solidFill>
            </a:endParaRPr>
          </a:p>
        </p:txBody>
      </p:sp>
    </p:spTree>
    <p:extLst>
      <p:ext uri="{BB962C8B-B14F-4D97-AF65-F5344CB8AC3E}">
        <p14:creationId xmlns:p14="http://schemas.microsoft.com/office/powerpoint/2010/main" val="139190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altLang="en-US" dirty="0"/>
              <a:t>Importance of Preventing Religious Discrimination and Providing Accommodations</a:t>
            </a:r>
          </a:p>
        </p:txBody>
      </p:sp>
      <p:sp>
        <p:nvSpPr>
          <p:cNvPr id="12292" name="Rectangle 3"/>
          <p:cNvSpPr>
            <a:spLocks noGrp="1" noChangeArrowheads="1"/>
          </p:cNvSpPr>
          <p:nvPr>
            <p:ph idx="1"/>
          </p:nvPr>
        </p:nvSpPr>
        <p:spPr/>
        <p:txBody>
          <a:bodyPr/>
          <a:lstStyle/>
          <a:p>
            <a:pPr eaLnBrk="1" hangingPunct="1"/>
            <a:r>
              <a:rPr lang="en-US" altLang="en-US" dirty="0"/>
              <a:t>The concepts of freedom of speech and freedom of religion are concepts that Americans hold dear and that are protected under the Constitution and federal and state laws. </a:t>
            </a:r>
          </a:p>
          <a:p>
            <a:pPr eaLnBrk="1" hangingPunct="1"/>
            <a:endParaRPr lang="en-US" altLang="en-US" dirty="0"/>
          </a:p>
        </p:txBody>
      </p:sp>
      <p:sp>
        <p:nvSpPr>
          <p:cNvPr id="1229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38C01DE-5E13-E449-A897-7D7ADCB4293D}" type="slidenum">
              <a:rPr lang="en-US" altLang="en-US">
                <a:solidFill>
                  <a:srgbClr val="618DD1"/>
                </a:solidFill>
              </a:rPr>
              <a:pPr>
                <a:spcBef>
                  <a:spcPct val="0"/>
                </a:spcBef>
                <a:buFontTx/>
                <a:buNone/>
              </a:pPr>
              <a:t>5</a:t>
            </a:fld>
            <a:endParaRPr lang="en-US" altLang="en-US" dirty="0">
              <a:solidFill>
                <a:srgbClr val="618DD1"/>
              </a:solidFill>
            </a:endParaRPr>
          </a:p>
        </p:txBody>
      </p:sp>
    </p:spTree>
    <p:extLst>
      <p:ext uri="{BB962C8B-B14F-4D97-AF65-F5344CB8AC3E}">
        <p14:creationId xmlns:p14="http://schemas.microsoft.com/office/powerpoint/2010/main" val="32539092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dirty="0"/>
              <a:t>Importance of Preventing Religious Discrimination and Providing Accommodations (cont.)</a:t>
            </a:r>
          </a:p>
        </p:txBody>
      </p:sp>
      <p:sp>
        <p:nvSpPr>
          <p:cNvPr id="13316" name="Rectangle 3"/>
          <p:cNvSpPr>
            <a:spLocks noGrp="1" noChangeArrowheads="1"/>
          </p:cNvSpPr>
          <p:nvPr>
            <p:ph idx="1"/>
          </p:nvPr>
        </p:nvSpPr>
        <p:spPr/>
        <p:txBody>
          <a:bodyPr/>
          <a:lstStyle/>
          <a:p>
            <a:pPr eaLnBrk="1" hangingPunct="1">
              <a:buFontTx/>
              <a:buNone/>
            </a:pPr>
            <a:r>
              <a:rPr lang="en-US" altLang="en-US" dirty="0"/>
              <a:t>Title VII of the Civil Rights Act requires employers to:</a:t>
            </a:r>
          </a:p>
          <a:p>
            <a:pPr marL="285750" indent="-285750" eaLnBrk="1" hangingPunct="1">
              <a:buFont typeface="Arial" charset="0"/>
              <a:buChar char="•"/>
            </a:pPr>
            <a:r>
              <a:rPr lang="en-US" altLang="en-US" dirty="0"/>
              <a:t>Provide a workplace free from religious discrimination (including harassment). </a:t>
            </a:r>
          </a:p>
          <a:p>
            <a:pPr marL="285750" lvl="1" indent="-285750">
              <a:lnSpc>
                <a:spcPct val="100000"/>
              </a:lnSpc>
              <a:spcBef>
                <a:spcPts val="750"/>
              </a:spcBef>
              <a:spcAft>
                <a:spcPts val="600"/>
              </a:spcAft>
              <a:buFont typeface="Arial" charset="0"/>
              <a:buChar char="•"/>
            </a:pPr>
            <a:r>
              <a:rPr lang="en-US" altLang="en-US" dirty="0"/>
              <a:t>Provide a reasonable accommodation for employees’ seriously held religious beliefs unless the accommodation would impose an undue hardship on the company. (What constitutes reasonable accommodation and undue hardship depends on each specific situation.)</a:t>
            </a:r>
          </a:p>
          <a:p>
            <a:pPr marL="285750" indent="-285750" eaLnBrk="1" hangingPunct="1">
              <a:buFont typeface="Arial" charset="0"/>
              <a:buChar char="•"/>
            </a:pPr>
            <a:endParaRPr lang="en-US" altLang="en-US" dirty="0"/>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4EB2C9F-A68A-4745-929B-FAD5D7635CFD}" type="slidenum">
              <a:rPr lang="en-US" altLang="en-US">
                <a:solidFill>
                  <a:srgbClr val="618DD1"/>
                </a:solidFill>
              </a:rPr>
              <a:pPr>
                <a:spcBef>
                  <a:spcPct val="0"/>
                </a:spcBef>
                <a:buFontTx/>
                <a:buNone/>
              </a:pPr>
              <a:t>6</a:t>
            </a:fld>
            <a:endParaRPr lang="en-US" altLang="en-US" dirty="0">
              <a:solidFill>
                <a:srgbClr val="618DD1"/>
              </a:solidFill>
            </a:endParaRPr>
          </a:p>
        </p:txBody>
      </p:sp>
    </p:spTree>
    <p:extLst>
      <p:ext uri="{BB962C8B-B14F-4D97-AF65-F5344CB8AC3E}">
        <p14:creationId xmlns:p14="http://schemas.microsoft.com/office/powerpoint/2010/main" val="274638004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r>
              <a:rPr lang="en-US" altLang="en-US" dirty="0"/>
              <a:t>Importance of Preventing Religious Discrimination and Providing Accommodations (cont.)</a:t>
            </a:r>
          </a:p>
        </p:txBody>
      </p:sp>
      <p:sp>
        <p:nvSpPr>
          <p:cNvPr id="13316" name="Rectangle 3"/>
          <p:cNvSpPr>
            <a:spLocks noGrp="1" noChangeArrowheads="1"/>
          </p:cNvSpPr>
          <p:nvPr>
            <p:ph idx="1"/>
          </p:nvPr>
        </p:nvSpPr>
        <p:spPr/>
        <p:txBody>
          <a:bodyPr/>
          <a:lstStyle/>
          <a:p>
            <a:r>
              <a:rPr lang="en-US" altLang="en-US" dirty="0"/>
              <a:t>According to the Equal Employment Opportunity Commission (EEOC), “</a:t>
            </a:r>
            <a:r>
              <a:rPr lang="en-US" dirty="0"/>
              <a:t>An accommodation may cause undue hardship if it is:</a:t>
            </a:r>
          </a:p>
          <a:p>
            <a:pPr marL="628650" lvl="1" indent="-285750">
              <a:buFont typeface="Arial" panose="020B0604020202020204" pitchFamily="34" charset="0"/>
              <a:buChar char="•"/>
            </a:pPr>
            <a:r>
              <a:rPr lang="en-US" dirty="0"/>
              <a:t>costly, </a:t>
            </a:r>
          </a:p>
          <a:p>
            <a:pPr marL="628650" lvl="1" indent="-285750">
              <a:buFont typeface="Arial" panose="020B0604020202020204" pitchFamily="34" charset="0"/>
              <a:buChar char="•"/>
            </a:pPr>
            <a:r>
              <a:rPr lang="en-US" dirty="0"/>
              <a:t>compromises workplace safety, </a:t>
            </a:r>
          </a:p>
          <a:p>
            <a:pPr marL="628650" lvl="1" indent="-285750">
              <a:buFont typeface="Arial" panose="020B0604020202020204" pitchFamily="34" charset="0"/>
              <a:buChar char="•"/>
            </a:pPr>
            <a:r>
              <a:rPr lang="en-US" dirty="0"/>
              <a:t>decreases workplace efficiency, </a:t>
            </a:r>
          </a:p>
          <a:p>
            <a:pPr marL="628650" lvl="1" indent="-285750">
              <a:buFont typeface="Arial" panose="020B0604020202020204" pitchFamily="34" charset="0"/>
              <a:buChar char="•"/>
            </a:pPr>
            <a:r>
              <a:rPr lang="en-US" dirty="0"/>
              <a:t>infringes on the rights of other employees, or </a:t>
            </a:r>
          </a:p>
          <a:p>
            <a:pPr marL="628650" lvl="1" indent="-285750">
              <a:buFont typeface="Arial" panose="020B0604020202020204" pitchFamily="34" charset="0"/>
              <a:buChar char="•"/>
            </a:pPr>
            <a:r>
              <a:rPr lang="en-US" dirty="0"/>
              <a:t>requires other employees to do more than their share of potentially hazardous or burdensome work.”</a:t>
            </a:r>
            <a:endParaRPr lang="en-US" altLang="en-US" dirty="0"/>
          </a:p>
          <a:p>
            <a:pPr eaLnBrk="1" hangingPunct="1">
              <a:buFontTx/>
              <a:buNone/>
            </a:pPr>
            <a:endParaRPr lang="en-US" altLang="en-US" dirty="0"/>
          </a:p>
          <a:p>
            <a:pPr algn="r"/>
            <a:r>
              <a:rPr lang="en-US" altLang="en-US" sz="1400" dirty="0"/>
              <a:t>Source: https://www1.eeoc.gov//eeoc/publications/fs-religion.cfm?renderforprint=1</a:t>
            </a:r>
          </a:p>
        </p:txBody>
      </p:sp>
      <p:sp>
        <p:nvSpPr>
          <p:cNvPr id="133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4EB2C9F-A68A-4745-929B-FAD5D7635CFD}" type="slidenum">
              <a:rPr lang="en-US" altLang="en-US">
                <a:solidFill>
                  <a:srgbClr val="618DD1"/>
                </a:solidFill>
              </a:rPr>
              <a:pPr>
                <a:spcBef>
                  <a:spcPct val="0"/>
                </a:spcBef>
                <a:buFontTx/>
                <a:buNone/>
              </a:pPr>
              <a:t>7</a:t>
            </a:fld>
            <a:endParaRPr lang="en-US" altLang="en-US" dirty="0">
              <a:solidFill>
                <a:srgbClr val="618DD1"/>
              </a:solidFill>
            </a:endParaRPr>
          </a:p>
        </p:txBody>
      </p:sp>
    </p:spTree>
    <p:extLst>
      <p:ext uri="{BB962C8B-B14F-4D97-AF65-F5344CB8AC3E}">
        <p14:creationId xmlns:p14="http://schemas.microsoft.com/office/powerpoint/2010/main" val="41154542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en-US" altLang="en-US" dirty="0"/>
              <a:t>Importance of Preventing Religious Discrimination and Providing Accommodations (cont.)</a:t>
            </a:r>
          </a:p>
        </p:txBody>
      </p:sp>
      <p:sp>
        <p:nvSpPr>
          <p:cNvPr id="14340" name="Rectangle 3"/>
          <p:cNvSpPr>
            <a:spLocks noGrp="1" noChangeArrowheads="1"/>
          </p:cNvSpPr>
          <p:nvPr>
            <p:ph idx="1"/>
          </p:nvPr>
        </p:nvSpPr>
        <p:spPr/>
        <p:txBody>
          <a:bodyPr/>
          <a:lstStyle/>
          <a:p>
            <a:r>
              <a:rPr lang="en-US" altLang="en-US" dirty="0"/>
              <a:t>Discrimination based on religion</a:t>
            </a:r>
            <a:r>
              <a:rPr lang="en-US" altLang="en-US" dirty="0">
                <a:latin typeface="Arial" panose="020B0604020202020204" pitchFamily="34" charset="0"/>
                <a:cs typeface="Arial" panose="020B0604020202020204" pitchFamily="34" charset="0"/>
              </a:rPr>
              <a:t>—</a:t>
            </a:r>
            <a:r>
              <a:rPr lang="en-US" altLang="en-US" dirty="0"/>
              <a:t>like that based on gender, age, disability or ethnic origin</a:t>
            </a:r>
            <a:r>
              <a:rPr lang="en-US" altLang="en-US" dirty="0">
                <a:latin typeface="Arial" panose="020B0604020202020204" pitchFamily="34" charset="0"/>
                <a:cs typeface="Arial" panose="020B0604020202020204" pitchFamily="34" charset="0"/>
              </a:rPr>
              <a:t>—</a:t>
            </a:r>
            <a:r>
              <a:rPr lang="en-US" altLang="en-US" dirty="0"/>
              <a:t>has the potential to harm us all. The most important part of our corporate values is that all employees are treated with respect and dignity. </a:t>
            </a:r>
          </a:p>
          <a:p>
            <a:pPr eaLnBrk="1" hangingPunct="1"/>
            <a:r>
              <a:rPr lang="en-US" altLang="en-US" dirty="0"/>
              <a:t>Engaging in, condoning or not reporting religious discrimination is in direct conflict with our corporate values. </a:t>
            </a:r>
          </a:p>
        </p:txBody>
      </p:sp>
      <p:sp>
        <p:nvSpPr>
          <p:cNvPr id="1433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50C80388-0940-E642-A7F2-993B77F46324}" type="slidenum">
              <a:rPr lang="en-US" altLang="en-US">
                <a:solidFill>
                  <a:srgbClr val="618DD1"/>
                </a:solidFill>
              </a:rPr>
              <a:pPr>
                <a:spcBef>
                  <a:spcPct val="0"/>
                </a:spcBef>
                <a:buFontTx/>
                <a:buNone/>
              </a:pPr>
              <a:t>8</a:t>
            </a:fld>
            <a:endParaRPr lang="en-US" altLang="en-US" dirty="0">
              <a:solidFill>
                <a:srgbClr val="618DD1"/>
              </a:solidFill>
            </a:endParaRPr>
          </a:p>
        </p:txBody>
      </p:sp>
    </p:spTree>
    <p:extLst>
      <p:ext uri="{BB962C8B-B14F-4D97-AF65-F5344CB8AC3E}">
        <p14:creationId xmlns:p14="http://schemas.microsoft.com/office/powerpoint/2010/main" val="219820475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pPr eaLnBrk="1" hangingPunct="1"/>
            <a:r>
              <a:rPr lang="en-US" altLang="en-US" dirty="0"/>
              <a:t>Questions?	Comments?</a:t>
            </a:r>
          </a:p>
        </p:txBody>
      </p:sp>
      <p:sp>
        <p:nvSpPr>
          <p:cNvPr id="2150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00E085B3-41D3-3747-9F23-0ED635E74933}" type="slidenum">
              <a:rPr lang="en-US" altLang="en-US">
                <a:solidFill>
                  <a:srgbClr val="618DD1"/>
                </a:solidFill>
              </a:rPr>
              <a:pPr>
                <a:spcBef>
                  <a:spcPct val="0"/>
                </a:spcBef>
                <a:buFontTx/>
                <a:buNone/>
              </a:pPr>
              <a:t>9</a:t>
            </a:fld>
            <a:endParaRPr lang="en-US" altLang="en-US" dirty="0">
              <a:solidFill>
                <a:srgbClr val="618DD1"/>
              </a:solidFill>
            </a:endParaRPr>
          </a:p>
        </p:txBody>
      </p:sp>
    </p:spTree>
    <p:extLst>
      <p:ext uri="{BB962C8B-B14F-4D97-AF65-F5344CB8AC3E}">
        <p14:creationId xmlns:p14="http://schemas.microsoft.com/office/powerpoint/2010/main" val="1029674651"/>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 Expertise (HR Knowledge) - Updated v2" id="{B18A4FC8-1DDB-9443-82FD-90C634BD29D8}" vid="{3DADA3ED-BB4C-2544-8C86-59A64E3E4A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HR Expertise (HR Knowledge) - Updated v2</Template>
  <TotalTime>2220</TotalTime>
  <Words>2474</Words>
  <Application>Microsoft Office PowerPoint</Application>
  <PresentationFormat>On-screen Show (4:3)</PresentationFormat>
  <Paragraphs>171</Paragraphs>
  <Slides>36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ＭＳ Ｐゴシック</vt:lpstr>
      <vt:lpstr>Arial</vt:lpstr>
      <vt:lpstr>Calibri</vt:lpstr>
      <vt:lpstr>Courier New</vt:lpstr>
      <vt:lpstr>Wingdings</vt:lpstr>
      <vt:lpstr>Knowledge Center Design</vt:lpstr>
      <vt:lpstr>Religion in the Workplace</vt:lpstr>
      <vt:lpstr>Introduction</vt:lpstr>
      <vt:lpstr>Introduction (cont.)</vt:lpstr>
      <vt:lpstr>Agenda</vt:lpstr>
      <vt:lpstr>Importance of Preventing Religious Discrimination and Providing Accommodations</vt:lpstr>
      <vt:lpstr>Importance of Preventing Religious Discrimination and Providing Accommodations (cont.)</vt:lpstr>
      <vt:lpstr>Importance of Preventing Religious Discrimination and Providing Accommodations (cont.)</vt:lpstr>
      <vt:lpstr>Importance of Preventing Religious Discrimination and Providing Accommodations (cont.)</vt:lpstr>
      <vt:lpstr>Questions? Comments?</vt:lpstr>
      <vt:lpstr>Religious Issues That May Arise in the Workplace</vt:lpstr>
      <vt:lpstr>Religious Issues That May Arise in the Workplace (cont.)</vt:lpstr>
      <vt:lpstr>Religious Issues That May Arise in the Workplace (cont.)</vt:lpstr>
      <vt:lpstr> Questions? Comments?</vt:lpstr>
      <vt:lpstr>Types of Religious Accommodations </vt:lpstr>
      <vt:lpstr>Types of Religious Accommodations (cont.) </vt:lpstr>
      <vt:lpstr>Types of Religious Accommodations (cont.)</vt:lpstr>
      <vt:lpstr>Types of Religious Accommodations (cont.)</vt:lpstr>
      <vt:lpstr>Types of Religious Accommodations (cont.)</vt:lpstr>
      <vt:lpstr>Types of Religious Accommodations (cont.)</vt:lpstr>
      <vt:lpstr>Questions? Comments?</vt:lpstr>
      <vt:lpstr>Our Policy and Procedures on Religious Discrimination and Accommodations</vt:lpstr>
      <vt:lpstr>Steps in Considering a Religious Accommodation</vt:lpstr>
      <vt:lpstr>Steps in Considering a Religious Accommodation (cont.)</vt:lpstr>
      <vt:lpstr>Steps in Considering a Religious Accommodation (cont.)</vt:lpstr>
      <vt:lpstr>Questions? Comments?</vt:lpstr>
      <vt:lpstr>Responsibilities of Supervisors</vt:lpstr>
      <vt:lpstr>Responsibilities of Supervisors (cont.)</vt:lpstr>
      <vt:lpstr>Responsibilities of Supervisors (cont.)</vt:lpstr>
      <vt:lpstr>Responsibilities of Supervisors (cont.)</vt:lpstr>
      <vt:lpstr>Questions? Comments?</vt:lpstr>
      <vt:lpstr>Summary</vt:lpstr>
      <vt:lpstr>Summary</vt:lpstr>
      <vt:lpstr>Summary</vt:lpstr>
      <vt:lpstr>Summary (cont.)</vt:lpstr>
      <vt:lpstr>Summary (cont.)</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Patton, Erin</cp:lastModifiedBy>
  <cp:revision>52</cp:revision>
  <dcterms:created xsi:type="dcterms:W3CDTF">2016-12-15T19:09:21Z</dcterms:created>
  <dcterms:modified xsi:type="dcterms:W3CDTF">2018-03-07T21:49:26Z</dcterms:modified>
</cp:coreProperties>
</file>