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7.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87" r:id="rId2"/>
    <p:sldId id="288" r:id="rId3"/>
    <p:sldId id="336" r:id="rId4"/>
    <p:sldId id="289" r:id="rId5"/>
    <p:sldId id="334" r:id="rId6"/>
    <p:sldId id="290" r:id="rId7"/>
    <p:sldId id="328" r:id="rId8"/>
    <p:sldId id="291" r:id="rId9"/>
    <p:sldId id="292" r:id="rId10"/>
    <p:sldId id="293" r:id="rId11"/>
    <p:sldId id="294" r:id="rId12"/>
    <p:sldId id="295" r:id="rId13"/>
    <p:sldId id="296" r:id="rId14"/>
    <p:sldId id="329" r:id="rId15"/>
    <p:sldId id="297" r:id="rId16"/>
    <p:sldId id="298" r:id="rId17"/>
    <p:sldId id="332" r:id="rId18"/>
    <p:sldId id="299" r:id="rId19"/>
    <p:sldId id="300" r:id="rId20"/>
    <p:sldId id="337" r:id="rId21"/>
    <p:sldId id="301" r:id="rId22"/>
    <p:sldId id="302" r:id="rId23"/>
    <p:sldId id="303" r:id="rId24"/>
    <p:sldId id="304" r:id="rId25"/>
    <p:sldId id="305" r:id="rId26"/>
    <p:sldId id="306" r:id="rId27"/>
    <p:sldId id="307" r:id="rId28"/>
    <p:sldId id="308" r:id="rId29"/>
    <p:sldId id="309" r:id="rId30"/>
    <p:sldId id="330" r:id="rId31"/>
    <p:sldId id="331" r:id="rId32"/>
    <p:sldId id="310" r:id="rId33"/>
    <p:sldId id="312" r:id="rId34"/>
    <p:sldId id="313" r:id="rId35"/>
    <p:sldId id="314" r:id="rId36"/>
    <p:sldId id="315" r:id="rId37"/>
    <p:sldId id="316" r:id="rId38"/>
    <p:sldId id="317" r:id="rId39"/>
    <p:sldId id="318" r:id="rId40"/>
    <p:sldId id="319" r:id="rId41"/>
    <p:sldId id="333" r:id="rId42"/>
    <p:sldId id="320" r:id="rId43"/>
    <p:sldId id="322" r:id="rId44"/>
    <p:sldId id="323" r:id="rId45"/>
    <p:sldId id="326" r:id="rId46"/>
    <p:sldId id="327" r:id="rId47"/>
    <p:sldId id="282"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92BE"/>
    <a:srgbClr val="333333"/>
    <a:srgbClr val="0B5594"/>
    <a:srgbClr val="6F90BB"/>
    <a:srgbClr val="6D8EBB"/>
    <a:srgbClr val="7091BC"/>
    <a:srgbClr val="7192BD"/>
    <a:srgbClr val="7493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0776" autoAdjust="0"/>
  </p:normalViewPr>
  <p:slideViewPr>
    <p:cSldViewPr>
      <p:cViewPr varScale="1">
        <p:scale>
          <a:sx n="59" d="100"/>
          <a:sy n="59" d="100"/>
        </p:scale>
        <p:origin x="-828" y="-90"/>
      </p:cViewPr>
      <p:guideLst>
        <p:guide orient="horz" pos="2160"/>
        <p:guide pos="2880"/>
      </p:guideLst>
    </p:cSldViewPr>
  </p:slideViewPr>
  <p:notesTextViewPr>
    <p:cViewPr>
      <p:scale>
        <a:sx n="150" d="100"/>
        <a:sy n="150" d="100"/>
      </p:scale>
      <p:origin x="0" y="0"/>
    </p:cViewPr>
  </p:notesTextViewPr>
  <p:notesViewPr>
    <p:cSldViewPr>
      <p:cViewPr varScale="1">
        <p:scale>
          <a:sx n="55" d="100"/>
          <a:sy n="55" d="100"/>
        </p:scale>
        <p:origin x="-180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tti\Desktop\consulting\shrm%20module\salary%20survey%20lm\prelim%20submit\scatter%20and%20regression%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9"/>
  <c:chart>
    <c:title/>
    <c:plotArea>
      <c:layout/>
      <c:scatterChart>
        <c:scatterStyle val="lineMarker"/>
        <c:ser>
          <c:idx val="0"/>
          <c:order val="0"/>
          <c:tx>
            <c:v>Job evaluation points</c:v>
          </c:tx>
          <c:spPr>
            <a:ln w="47625">
              <a:noFill/>
            </a:ln>
          </c:spPr>
          <c:trendline>
            <c:trendlineType val="linear"/>
            <c:dispRSqr val="1"/>
            <c:dispEq val="1"/>
            <c:trendlineLbl>
              <c:layout>
                <c:manualLayout>
                  <c:x val="0.38741469816273133"/>
                  <c:y val="-3.086927566889983E-4"/>
                </c:manualLayout>
              </c:layout>
              <c:tx>
                <c:rich>
                  <a:bodyPr/>
                  <a:lstStyle/>
                  <a:p>
                    <a:pPr>
                      <a:defRPr/>
                    </a:pPr>
                    <a:r>
                      <a:rPr lang="en-US" baseline="0"/>
                      <a:t>y = 294.52x - 12585</a:t>
                    </a:r>
                    <a:endParaRPr lang="en-US"/>
                  </a:p>
                </c:rich>
              </c:tx>
              <c:numFmt formatCode="General" sourceLinked="0"/>
            </c:trendlineLbl>
          </c:trendline>
          <c:xVal>
            <c:numRef>
              <c:f>Sheet1!$B$5:$B$8</c:f>
              <c:numCache>
                <c:formatCode>General</c:formatCode>
                <c:ptCount val="4"/>
                <c:pt idx="0">
                  <c:v>120</c:v>
                </c:pt>
                <c:pt idx="1">
                  <c:v>175</c:v>
                </c:pt>
                <c:pt idx="2">
                  <c:v>245</c:v>
                </c:pt>
                <c:pt idx="3">
                  <c:v>310</c:v>
                </c:pt>
              </c:numCache>
            </c:numRef>
          </c:xVal>
          <c:yVal>
            <c:numRef>
              <c:f>Sheet1!$C$5:$C$8</c:f>
              <c:numCache>
                <c:formatCode>General</c:formatCode>
                <c:ptCount val="4"/>
                <c:pt idx="0">
                  <c:v>25000</c:v>
                </c:pt>
                <c:pt idx="1">
                  <c:v>38000</c:v>
                </c:pt>
                <c:pt idx="2">
                  <c:v>55000</c:v>
                </c:pt>
                <c:pt idx="3">
                  <c:v>82000</c:v>
                </c:pt>
              </c:numCache>
            </c:numRef>
          </c:yVal>
        </c:ser>
        <c:axId val="65857024"/>
        <c:axId val="65858944"/>
      </c:scatterChart>
      <c:valAx>
        <c:axId val="65857024"/>
        <c:scaling>
          <c:orientation val="minMax"/>
        </c:scaling>
        <c:axPos val="b"/>
        <c:title/>
        <c:numFmt formatCode="General" sourceLinked="1"/>
        <c:tickLblPos val="nextTo"/>
        <c:crossAx val="65858944"/>
        <c:crosses val="autoZero"/>
        <c:crossBetween val="midCat"/>
      </c:valAx>
      <c:valAx>
        <c:axId val="65858944"/>
        <c:scaling>
          <c:orientation val="minMax"/>
        </c:scaling>
        <c:axPos val="l"/>
        <c:majorGridlines/>
        <c:minorGridlines/>
        <c:title/>
        <c:numFmt formatCode="General" sourceLinked="1"/>
        <c:tickLblPos val="nextTo"/>
        <c:crossAx val="65857024"/>
        <c:crosses val="autoZero"/>
        <c:crossBetween val="midCat"/>
      </c:valAx>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F2647F-90E8-4B3F-B878-0CEA6E50F19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E3280A-FC6E-43C5-B210-1C933F73BE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 learning module</a:t>
            </a:r>
            <a:r>
              <a:rPr lang="en-US" sz="1000" baseline="0" dirty="0" smtClean="0"/>
              <a:t> consists of three 50-minute sessions and is appropriate for undergraduate HR survey courses when presenting content on Total Rewards. It is assumed that students have a foundation in HR and a basic knowledge of statistics. It is further assumed that students have already been exposed to internal equity issues and job evaluation methods. A good foundation can be found in Milkovich, Newman, </a:t>
            </a:r>
            <a:r>
              <a:rPr lang="en-US" sz="1000" baseline="0" dirty="0" err="1" smtClean="0"/>
              <a:t>Gerhart</a:t>
            </a:r>
            <a:r>
              <a:rPr lang="en-US" sz="1000" baseline="0" dirty="0" smtClean="0"/>
              <a:t>, 10</a:t>
            </a:r>
            <a:r>
              <a:rPr lang="en-US" sz="1000" baseline="30000" dirty="0" smtClean="0"/>
              <a:t>th</a:t>
            </a:r>
            <a:r>
              <a:rPr lang="en-US" sz="1000" baseline="0" dirty="0" smtClean="0"/>
              <a:t> edition (2011) pages 128-160. It is a good idea to briefly review internal equity and remind students that employees assess equity within the organization and outside the organization. It is important for organizations to establish an internal pay structure that is fair and is understood by employees. Transparency regarding how jobs are evaluated and ranked within the organization is the first step to assuring employees that they are compensated in an equitable manner.</a:t>
            </a:r>
          </a:p>
          <a:p>
            <a:endParaRPr lang="en-US" sz="1000" dirty="0" smtClean="0"/>
          </a:p>
          <a:p>
            <a:r>
              <a:rPr lang="en-US" sz="1000" dirty="0" smtClean="0"/>
              <a:t>This learning</a:t>
            </a:r>
            <a:r>
              <a:rPr lang="en-US" sz="1000" baseline="0" dirty="0" smtClean="0"/>
              <a:t> module addresses only U.S.-based compensation planning. Global compensation issues are beyond the scope of this module.</a:t>
            </a:r>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000" dirty="0" smtClean="0"/>
              <a:t>Organizations participate</a:t>
            </a:r>
            <a:r>
              <a:rPr lang="en-US" sz="1000" baseline="0" dirty="0" smtClean="0"/>
              <a:t> in a competitive market for labor. Several employers may be looking for individuals with the same types of skills within the same geographic region. Each organization must position itself so that it can lure potential employees away from competitors. Potential employees, on the other hand, may have various employment options. The labor market operates on the basic economic principle of supply and demand. Pay rates will reflect the relative availability of labor and the demand for particular skills. An organization might face shortages and surpluses in the labor market at the same time. There may be shortages for certain types of labor, while there may be surpluses for other types of labor. While the organization may establish an overall philosophy and market approach, differing market conditions for different skills might lead to different approaches. For example, a hospital might face a surplus of individuals to fill entry-level housekeeping jobs while simultaneously facing a shortage of trained registered nurses. Different market positions might be implemented to hire housekeepers and nurses. </a:t>
            </a:r>
          </a:p>
          <a:p>
            <a:endParaRPr lang="en-US" sz="1000" baseline="0" dirty="0" smtClean="0"/>
          </a:p>
          <a:p>
            <a:r>
              <a:rPr lang="en-US" sz="1000" baseline="0" dirty="0" smtClean="0"/>
              <a:t>Prevailing economic conditions also may influence the labor market. Therefore, employers monitor unemployment rates and other economic indicators on the national and local levels to determine an appropriate market position.</a:t>
            </a:r>
          </a:p>
          <a:p>
            <a:endParaRPr lang="en-US" sz="1000" baseline="0" dirty="0" smtClean="0"/>
          </a:p>
          <a:p>
            <a:r>
              <a:rPr lang="en-US" sz="1000" baseline="0" dirty="0" smtClean="0"/>
              <a:t>Leading the market means that the organization pays more than its competitors. Lagging the market means that the organization pays less than its competitors. Matching the market means that the organization pays about the same as its competitors. The following three slides explain each of these strategies in greater detail.</a:t>
            </a:r>
          </a:p>
          <a:p>
            <a:endParaRPr lang="en-US" sz="1000" baseline="0" dirty="0" smtClean="0"/>
          </a:p>
          <a:p>
            <a:r>
              <a:rPr lang="en-US" sz="1000" baseline="0" dirty="0" smtClean="0"/>
              <a:t>The compensation mix reflects the overall compensation philosophy adopted by the organization. Two generic approaches are the entitlement philosophy and the performance philosophy. In an entitlement approach, compensation is expected due to an employee’s tenure or pay level. Annual cost-of-living adjustments typically are the same for everyone. Benefits and other perks are frequently tied to tenure or pay level. Longer-service employees receive greater benefits, and employees in higher pay levels may receive perks such as company-provided automobiles, travel funds, higher retirement account contributions and so forth. In a performance approach, tenure is much less important. Each employee “earns” the rewards. Bonuses, commissions, variable reimbursement rates and other variable pay components are tied to each employee’s performance. The elements of the compensation mix are distributed in a manner consistent with the overall compensation philosophy. Slide 11 provides additional details about the compensation mix and the elements of compensation that are combined for a total rewards package.</a:t>
            </a:r>
          </a:p>
          <a:p>
            <a:endParaRPr lang="en-US" sz="1000" baseline="0" dirty="0" smtClean="0"/>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smtClean="0"/>
              <a:t>Leading the market means that the organization </a:t>
            </a:r>
            <a:r>
              <a:rPr lang="en-US" sz="1000" baseline="0" dirty="0" smtClean="0"/>
              <a:t>pays above market rates for labor. This strategy may appear to raise overall labor costs. However, if an organization adopts this strategy, it is likely that the selection process will be rigorous and the organization can be highly selective regarding whom to hire. The organization can hire above-average talent and demand higher levels of output and productivity to “earn” the premium compensation. If, on the other hand, the organization pays above market but does not institute stringent selection and performance management practices, labor costs are likely to increase without a corresponding increase in productivity. This situation will result in inferior outcomes for the organization. Paying above the market should result in a robust applicant pool, higher retention rates and lower likelihood of labor union organizing efforts. Google is an example of a company that pays above market rates for programmers, but expects each programmer to generate an above average amount of revenue for the firm. Performance expectations are high, and Google puts applicants through a grueling selection process to ensure that only individuals who can meet tough performance standards are hired.</a:t>
            </a:r>
          </a:p>
          <a:p>
            <a:endParaRPr lang="en-US" sz="1000" baseline="0" dirty="0" smtClean="0"/>
          </a:p>
          <a:p>
            <a:r>
              <a:rPr lang="en-US" sz="1000" baseline="0" dirty="0" smtClean="0"/>
              <a:t>Lagging the market means that the organization pays below market rates for labor. This strategy may be adopted de facto rather than on purpose. An organization may find itself unable to keep up with the market and may have no choice but to pay below prevailing rates. This may be the default strategy for start-ups or organizations in the declining stage of the life cycle. An organization might, however, adopt this strategy at the base-pay level with the total package being highly competitive. SAS Institute (Fortune 2008) is a good example of a company that lags the market with respect to base pay. While SAS does not pay the highest salaries, it consistently ranks among </a:t>
            </a:r>
            <a:r>
              <a:rPr lang="en-US" sz="1000" i="1" baseline="0" dirty="0" smtClean="0"/>
              <a:t>Fortune Magazine’s </a:t>
            </a:r>
            <a:r>
              <a:rPr lang="en-US" sz="1000" baseline="0" dirty="0" smtClean="0"/>
              <a:t>100 Best Companies to Work For. SAS provides 100 percent employer-paid health care coverage, on-site day care, an on-site fitness center, job sharing, telecommuting, compressed workweeks, and domestic partner benefits. SAS provides a compensation mix that is competitive by offering a higher level of indirect rewards rather than paying everything in fixed compensation.</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smtClean="0"/>
              <a:t>Matching the market is</a:t>
            </a:r>
            <a:r>
              <a:rPr lang="en-US" sz="1000" baseline="0" dirty="0" smtClean="0"/>
              <a:t> the most common strategy, and it means that </a:t>
            </a:r>
            <a:r>
              <a:rPr lang="en-US" sz="1000" dirty="0" smtClean="0"/>
              <a:t>the organization </a:t>
            </a:r>
            <a:r>
              <a:rPr lang="en-US" sz="1000" baseline="0" dirty="0" smtClean="0"/>
              <a:t>pays at rates approximately equal to the labor market. This strategy requires organizations to continually monitor what its competitors are paying. The organization may find itself falling behind and playing catch up if it fails to keep an eye on the market. Classic economics predicts that most employers pay at or near the competition since this is how the equilibrium in the labor market (between supply and demand) is maintained. So it should come as no surprise that most employers claim to pay at market rates. While paying at the market likely provides the employer with an adequate supply of qualified talent, it is difficult to achieve a competitive advantage with this strategy.</a:t>
            </a:r>
          </a:p>
          <a:p>
            <a:endParaRPr lang="en-US" sz="1000" baseline="0" dirty="0" smtClean="0"/>
          </a:p>
          <a:p>
            <a:r>
              <a:rPr lang="en-US" sz="1000" baseline="0" dirty="0" smtClean="0"/>
              <a:t>To optimize its competitive position, the organization should remain flexible regarding its market approach. During times of economic growth and prosperity, an aggressive approach may be needed to ensure an ample supply of qualified applicants. When labor markets are tight (i.e., low unemployment levels), the market is more favorable to “sellers” (applicants). Conversely, when the economy is struggling, a more passive approach might be taken. If labor markets are loose (i.e., high unemployment), the market is more favorable to “buyers” (employers) and lower pay rates may be adequate to generate an ample supply of qualified applicants. The economic situation can fluctuate, and organizations must pay attention and make adjustments in response to changing market conditions.</a:t>
            </a:r>
          </a:p>
          <a:p>
            <a:endParaRPr lang="en-US" sz="1000" baseline="0" dirty="0" smtClean="0"/>
          </a:p>
          <a:p>
            <a:r>
              <a:rPr lang="en-US" sz="1000" baseline="0" dirty="0" smtClean="0"/>
              <a:t>It is also likely that different approaches can be used for different types of jobs. A lag-the-market approach can be used for jobs that are easily filled (i.e., those will low skill levels or over-supply). In the same organization, a lead the market strategy can be used for jobs that are difficult to fill (those that require a high skill level or are under-supply). A universal approach for all jobs may put the organization at a disadvantage because it is likely to overpay for some jobs. For example, Google may need to pay above market for technical software programmers but may be able to lag the market for customer service or clerical positions. </a:t>
            </a:r>
          </a:p>
          <a:p>
            <a:endParaRPr lang="en-US" sz="1000" baseline="0" dirty="0" smtClean="0"/>
          </a:p>
          <a:p>
            <a:endParaRPr lang="en-US" sz="1000" baseline="0" dirty="0" smtClean="0"/>
          </a:p>
          <a:p>
            <a:endParaRPr lang="en-US" sz="1000" baseline="0" dirty="0" smtClean="0"/>
          </a:p>
          <a:p>
            <a:endParaRPr lang="en-US" sz="1000" baseline="0" dirty="0" smtClean="0"/>
          </a:p>
          <a:p>
            <a:endParaRPr lang="en-US" sz="1000" baseline="0" dirty="0" smtClean="0"/>
          </a:p>
        </p:txBody>
      </p:sp>
      <p:sp>
        <p:nvSpPr>
          <p:cNvPr id="4" name="Slide Number Placeholder 3"/>
          <p:cNvSpPr>
            <a:spLocks noGrp="1"/>
          </p:cNvSpPr>
          <p:nvPr>
            <p:ph type="sldNum" sz="quarter" idx="10"/>
          </p:nvPr>
        </p:nvSpPr>
        <p:spPr/>
        <p:txBody>
          <a:bodyPr/>
          <a:lstStyle/>
          <a:p>
            <a:fld id="{8EE3280A-FC6E-43C5-B210-1C933F73BE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The compensation mix is the second part of the competitive equation. In</a:t>
            </a:r>
            <a:r>
              <a:rPr lang="en-US" sz="1000" baseline="0" dirty="0" smtClean="0"/>
              <a:t> addition to a market position (lead, lag or match), the organization must decide how to mix the various elements of compensation to provide an attractive basket of rewards for employees and applicants. The possibilities for creating a compensation mix are almost endless. Mixing and matching pieces of the reward “pie” is an exercise in creativity and provides an opportunity for organizations to differentiate themselves from their competitors. Following its philosophy of either entitlement- or performance-based rewards, the organization develops a unique constellation of rewards that reflects the organization’s values, culture, strategy and objectives.</a:t>
            </a:r>
          </a:p>
          <a:p>
            <a:endParaRPr lang="en-US" sz="1000" baseline="0" dirty="0" smtClean="0"/>
          </a:p>
          <a:p>
            <a:r>
              <a:rPr lang="en-US" sz="1000" baseline="0" dirty="0" smtClean="0"/>
              <a:t>Fixed pay is traditionally a major component of the compensation mix. Many employees and jobseekers look for some level of stable rewards that they can count on in their personal financial budgeting process. Base salary represents a fixed compensation level to employees and is a fixed cost to employers. Base salary is paid every pay period and is not contingent on individual performance during the period. Employees in the same job would earn the same (or similar) rates of base pay. Base pay rates are based on the grade or job level within the internal hierarchy determined by the job evaluation process.</a:t>
            </a:r>
          </a:p>
          <a:p>
            <a:endParaRPr lang="en-US" sz="1000" baseline="0" dirty="0" smtClean="0"/>
          </a:p>
          <a:p>
            <a:r>
              <a:rPr lang="en-US" sz="1000" baseline="0" dirty="0" smtClean="0"/>
              <a:t>Variable pay represents the “at risk” pay component. In a performance-based culture, variable pay likely makes up a larger share of total rewards than it would in an entitlement-based culture. Performance incentives can be established to reward employees for productivity, safety, attendance, quality, sales, cost savings and myriad other measures. The basic idea is that employees will be rewarded for contributing to important organizational outcomes. Two employees holding the same job may earn different levels of variable pay based on their respective performance. Variable pay is used as an incentive for employees and is not pay that the employee counts on receiving each pay period. Variable pay represents a variable cost to the employer; it is paid only when earned. If properly designed, variable pay should not increase overall labor costs because the formula used to determine pay should consider the marginal gains to the company when employees generate the desired results. For example, if the organization pays a commission on new sales generated, the level of commission should be less than the profits derived from those sales. </a:t>
            </a:r>
          </a:p>
          <a:p>
            <a:endParaRPr lang="en-US" sz="1000" baseline="0" dirty="0" smtClean="0"/>
          </a:p>
        </p:txBody>
      </p:sp>
      <p:sp>
        <p:nvSpPr>
          <p:cNvPr id="4" name="Slide Number Placeholder 3"/>
          <p:cNvSpPr>
            <a:spLocks noGrp="1"/>
          </p:cNvSpPr>
          <p:nvPr>
            <p:ph type="sldNum" sz="quarter" idx="10"/>
          </p:nvPr>
        </p:nvSpPr>
        <p:spPr/>
        <p:txBody>
          <a:bodyPr/>
          <a:lstStyle/>
          <a:p>
            <a:fld id="{8EE3280A-FC6E-43C5-B210-1C933F73BE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Detailed coverage of employee benefits is beyond the scope of this module. </a:t>
            </a:r>
          </a:p>
          <a:p>
            <a:endParaRPr lang="en-US" sz="1000" baseline="0" dirty="0" smtClean="0"/>
          </a:p>
          <a:p>
            <a:r>
              <a:rPr lang="en-US" sz="1000" baseline="0" dirty="0" smtClean="0"/>
              <a:t>Indirect rewards include required and voluntary benefits as well as intangible rewards. SHRM (2009) reports that on average, employers spent 20 percent of base pay on mandatory benefits and 19 percent on voluntary benefits. Therefore, employee benefits comprise a significant component of compensation. Examples of employee benefits are medical insurance, dental insurance, retirement plans, life insurance, vacation, flexible spending accounts, tuition reimbursement, disability insurance and a variety of other programs intended to provide employees with financial security or improved lifestyle. Employees consistently rate employee benefits as a key factor in job satisfaction, and employers continue to find ways to reward employees with creative benefits options. Progressive organizations solicit employee opinions regarding desired benefits and try to implement benefit programs that will enhance the total reward value for employees.</a:t>
            </a:r>
          </a:p>
          <a:p>
            <a:endParaRPr lang="en-US" sz="1000" baseline="0" dirty="0" smtClean="0"/>
          </a:p>
          <a:p>
            <a:r>
              <a:rPr lang="en-US" sz="1000" baseline="0" dirty="0" smtClean="0"/>
              <a:t>Intangible rewards can be a rich source of low-cost compensation that may be highly valued by employees or jobseekers. Research on the Job Characteristics Model (</a:t>
            </a:r>
            <a:r>
              <a:rPr lang="en-US" sz="1000" baseline="0" dirty="0" err="1" smtClean="0"/>
              <a:t>Hackman</a:t>
            </a:r>
            <a:r>
              <a:rPr lang="en-US" sz="1000" baseline="0" dirty="0" smtClean="0"/>
              <a:t> and Oldham, 1976) showed that employees can be motivated by the design of their jobs. Being assigned challenging work, receiving high-quality feedback, working with supportive colleagues and superiors, and having autonomy all contribute to motivation and employee satisfaction. Organizations can create a positive work environment that allows employees to contribute effectively without spending a great deal of money. These intangible rewards can differentiate an organization and lead to a reputation as a great place to work. This designation can give the organization a competitive edge in the labor market.</a:t>
            </a:r>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This is a definitional slide meant to introduce the topic of salary surveys. Salary surveys are done on</a:t>
            </a:r>
            <a:r>
              <a:rPr lang="en-US" sz="1000" baseline="0" dirty="0" smtClean="0"/>
              <a:t> a planned, purposeful basis – not a catch-as-catch-can approach. Salary surveys are intended to provide the necessary data for an organization to understand what its competitors are doing and to evaluate its competitive position in the labor market. Information from a salary survey links the internal organization’s pay structure to the external market. </a:t>
            </a:r>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Organizations</a:t>
            </a:r>
            <a:r>
              <a:rPr lang="en-US" sz="1000" baseline="0" dirty="0" smtClean="0"/>
              <a:t> typically review their pay levels on a periodic basis. According to Culpepper’s (2009) survey findings:</a:t>
            </a:r>
          </a:p>
          <a:p>
            <a:r>
              <a:rPr lang="en-US" sz="1000" b="1" dirty="0" smtClean="0"/>
              <a:t>• </a:t>
            </a:r>
            <a:r>
              <a:rPr lang="en-US" sz="1000" dirty="0" smtClean="0"/>
              <a:t>77 percent of companies with formal base salary range structures review their structures annually.</a:t>
            </a:r>
          </a:p>
          <a:p>
            <a:r>
              <a:rPr lang="en-US" sz="1000" b="1" dirty="0" smtClean="0"/>
              <a:t>• </a:t>
            </a:r>
            <a:r>
              <a:rPr lang="en-US" sz="1000" dirty="0" smtClean="0"/>
              <a:t>94 percent use market data when designing salary structures.</a:t>
            </a:r>
          </a:p>
          <a:p>
            <a:r>
              <a:rPr lang="en-US" sz="1000" b="1" dirty="0" smtClean="0"/>
              <a:t>• </a:t>
            </a:r>
            <a:r>
              <a:rPr lang="en-US" sz="1000" dirty="0" smtClean="0"/>
              <a:t>55 percent have multiple structures varying by job and/or location.</a:t>
            </a:r>
          </a:p>
          <a:p>
            <a:endParaRPr lang="en-US" sz="1000" dirty="0" smtClean="0"/>
          </a:p>
          <a:p>
            <a:r>
              <a:rPr lang="en-US" sz="1000" dirty="0" smtClean="0"/>
              <a:t>Adjustment</a:t>
            </a:r>
            <a:r>
              <a:rPr lang="en-US" sz="1000" baseline="0" dirty="0" smtClean="0"/>
              <a:t>s may also be needed in the compensation mix due to shifts in the organization’s philosophy, competitive pressures or expressed employee and jobseeker preferences. If the organization transitions from an entitlement culture to a performance culture, a greater emphasis will be placed on variable compensation elements. Further, the increasing diversity of the workforce may force changes in the compensation mix. Younger workers may prefer more paid time off rather than higher pay levels. With the introduction of mandated employer-sponsored health care benefits, organizations may shift the focus to other, more innovative benefits options.</a:t>
            </a:r>
          </a:p>
          <a:p>
            <a:endParaRPr lang="en-US" sz="1000" baseline="0" dirty="0"/>
          </a:p>
          <a:p>
            <a:r>
              <a:rPr lang="en-US" sz="1000" baseline="0" dirty="0" smtClean="0"/>
              <a:t>Small organizations that grow beyond a handful of employees eventually need to institute more formal pay practices. When an organization has relatively few workers, it is not difficult to determine where the organization is paying relative to its competition. As the organization grows, it becomes increasingly difficult to keep up with the competition unless a reasonable pay structure is put in place. As the number of jobs in the organization increases, so does the complexity of the compensation program.</a:t>
            </a:r>
          </a:p>
          <a:p>
            <a:endParaRPr lang="en-US" sz="1000" baseline="0" dirty="0" smtClean="0"/>
          </a:p>
          <a:p>
            <a:r>
              <a:rPr lang="en-US" sz="1000" baseline="0" dirty="0" smtClean="0"/>
              <a:t>Symptoms of pay-related problems can be high or increased employee turnover and rumblings of employee discontent and steps taken to organize a labor union. Exit interviews may indicate that a disproportionate share of employees are leaving because of uncompetitive compensation practices.</a:t>
            </a:r>
          </a:p>
          <a:p>
            <a:endParaRPr lang="en-US" sz="1000" baseline="0" dirty="0" smtClean="0"/>
          </a:p>
        </p:txBody>
      </p:sp>
      <p:sp>
        <p:nvSpPr>
          <p:cNvPr id="4" name="Slide Number Placeholder 3"/>
          <p:cNvSpPr>
            <a:spLocks noGrp="1"/>
          </p:cNvSpPr>
          <p:nvPr>
            <p:ph type="sldNum" sz="quarter" idx="10"/>
          </p:nvPr>
        </p:nvSpPr>
        <p:spPr/>
        <p:txBody>
          <a:bodyPr/>
          <a:lstStyle/>
          <a:p>
            <a:fld id="{304881BA-67F6-42CB-B91D-A75BCD089F1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Organizations attempt to establish and maintain competitive advantage in both the product and labor markets. Knowledge of competitors’ pay practices can inform the organization and help determine if a cost advantage can be created. Every organization wants to gain as much competitive intelligence as possible regarding its competitors.</a:t>
            </a:r>
          </a:p>
          <a:p>
            <a:endParaRPr lang="en-US" sz="1000" baseline="0" dirty="0" smtClean="0"/>
          </a:p>
          <a:p>
            <a:r>
              <a:rPr lang="en-US" sz="1000" baseline="0" dirty="0" smtClean="0"/>
              <a:t>An expanding organization may seek to locate offices in a lower-cost labor market. A thorough investigation of the relative cost and availability of qualified workers in different geographic regions can provide the data necessary to make an informed decision. Establishing a facility is a major undertaking and most organizations do so with the intention of operating in a location for a long time. Decisions about where to locate are influenced by many factors, but the cost and supply of labor can make a significant difference in such decisions.</a:t>
            </a:r>
          </a:p>
        </p:txBody>
      </p:sp>
      <p:sp>
        <p:nvSpPr>
          <p:cNvPr id="4" name="Slide Number Placeholder 3"/>
          <p:cNvSpPr>
            <a:spLocks noGrp="1"/>
          </p:cNvSpPr>
          <p:nvPr>
            <p:ph type="sldNum" sz="quarter" idx="10"/>
          </p:nvPr>
        </p:nvSpPr>
        <p:spPr/>
        <p:txBody>
          <a:bodyPr/>
          <a:lstStyle/>
          <a:p>
            <a:fld id="{304881BA-67F6-42CB-B91D-A75BCD089F1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346575"/>
          </a:xfrm>
        </p:spPr>
        <p:txBody>
          <a:bodyPr>
            <a:normAutofit lnSpcReduction="10000"/>
          </a:bodyPr>
          <a:lstStyle/>
          <a:p>
            <a:r>
              <a:rPr lang="en-US" sz="900" baseline="0" dirty="0" smtClean="0"/>
              <a:t>Anti-trust regulations have been enacted to limit monopolies and other restraints on free market competition. Because labor costs can significantly affect the organization’s pricing decisions, the Sherman Antitrust Act (1890) must be considered when </a:t>
            </a:r>
            <a:r>
              <a:rPr lang="en-US" sz="900" dirty="0" smtClean="0"/>
              <a:t>seeking information on compensation practices through salary surveys. The U.S. Department of Justice (</a:t>
            </a:r>
            <a:r>
              <a:rPr lang="en-US" sz="900" dirty="0" err="1" smtClean="0"/>
              <a:t>DoJ</a:t>
            </a:r>
            <a:r>
              <a:rPr lang="en-US" sz="900" dirty="0" smtClean="0"/>
              <a:t>) and the Federal Trade Commission (FTC), which have primary responsibility for enforcing anti-trust laws, have determined that organizations conducting their own salary surveys could be seen as practicing illegal price-fixing (collusion). Therefore</a:t>
            </a:r>
            <a:r>
              <a:rPr lang="en-US" sz="900" baseline="0" dirty="0" smtClean="0"/>
              <a:t>, organizations must be careful to document the entire process of how data are collected and used when obtaining this competitive information. The </a:t>
            </a:r>
            <a:r>
              <a:rPr lang="en-US" sz="900" baseline="0" dirty="0" err="1" smtClean="0"/>
              <a:t>DoJ</a:t>
            </a:r>
            <a:r>
              <a:rPr lang="en-US" sz="900" baseline="0" dirty="0" smtClean="0"/>
              <a:t> and the FTC would consider the reasons for the salary survey, anonymity of responses, collusion among participants, weight of survey information in determining organization pay practices and other factors in deciding if illegal price-fixing has occurred. Use of a third-party agent to collect and compile survey information is one recommended method to shield the organization from liability. </a:t>
            </a:r>
          </a:p>
          <a:p>
            <a:endParaRPr lang="en-US" sz="900" baseline="0" dirty="0" smtClean="0"/>
          </a:p>
          <a:p>
            <a:r>
              <a:rPr lang="en-US" sz="900" baseline="0" dirty="0" smtClean="0"/>
              <a:t>The Service Employees International Union (SEIU) recently filed an anti-trust lawsuit against health care companies, accusing them of engaging in conspiracy to exchange compensation information and depress nurse wages (Peters and Williamson, 2007). And the </a:t>
            </a:r>
            <a:r>
              <a:rPr lang="en-US" sz="900" baseline="0" dirty="0" err="1" smtClean="0"/>
              <a:t>DoJ</a:t>
            </a:r>
            <a:r>
              <a:rPr lang="en-US" sz="900" baseline="0" dirty="0" smtClean="0"/>
              <a:t> launched an investigation into hiring practices at a number of technology companies including Google, Intel, IBM and Apple, claiming that restrictions on hiring individuals from competitors are holding down pay in the industry (</a:t>
            </a:r>
            <a:r>
              <a:rPr lang="en-US" sz="900" baseline="0" dirty="0" err="1" smtClean="0"/>
              <a:t>Catan</a:t>
            </a:r>
            <a:r>
              <a:rPr lang="en-US" sz="900" baseline="0" dirty="0" smtClean="0"/>
              <a:t> and Kendall, 2010).</a:t>
            </a:r>
          </a:p>
          <a:p>
            <a:endParaRPr lang="en-US" sz="900" baseline="0" dirty="0" smtClean="0"/>
          </a:p>
          <a:p>
            <a:r>
              <a:rPr lang="en-US" sz="900" baseline="0" dirty="0" smtClean="0"/>
              <a:t>To limit the risks of anti-trust problems and to respect the privacy of individual employees and companies, it is important that information regarding compensation be stripped of any identifying information. Of course, CEO pay is widely publicized, and in publicly traded corporations, disclosure of pay practices regarding top-level executives is required. However, when salary survey data is collected, no identifying information regarding specific employers or individuals should be disclosed.</a:t>
            </a:r>
          </a:p>
          <a:p>
            <a:endParaRPr lang="en-US" sz="900" baseline="0" dirty="0" smtClean="0"/>
          </a:p>
          <a:p>
            <a:r>
              <a:rPr lang="en-US" sz="900" baseline="0" dirty="0" smtClean="0"/>
              <a:t>Labor laws such as the National Labor Relations Act (1935) permit employees to form labor unions, and compensation information is frequently obtained to demonstrate that an employer is paying at below-market rates. </a:t>
            </a:r>
          </a:p>
          <a:p>
            <a:endParaRPr lang="en-US" sz="900" baseline="0" dirty="0" smtClean="0"/>
          </a:p>
          <a:p>
            <a:r>
              <a:rPr lang="en-US" sz="900" baseline="0" dirty="0" smtClean="0"/>
              <a:t>Prevailing wage requirements can affect federal contractors and subcontractors. Information can be found on the federal website, Wage Determinations </a:t>
            </a:r>
            <a:r>
              <a:rPr lang="en-US" sz="900" baseline="0" dirty="0" err="1" smtClean="0"/>
              <a:t>OnLine</a:t>
            </a:r>
            <a:r>
              <a:rPr lang="en-US" sz="900" baseline="0" dirty="0" smtClean="0"/>
              <a:t> (www.wdol.gov/) to ensure that the organization is paying within the guidelines.</a:t>
            </a:r>
          </a:p>
        </p:txBody>
      </p:sp>
      <p:sp>
        <p:nvSpPr>
          <p:cNvPr id="4" name="Slide Number Placeholder 3"/>
          <p:cNvSpPr>
            <a:spLocks noGrp="1"/>
          </p:cNvSpPr>
          <p:nvPr>
            <p:ph type="sldNum" sz="quarter" idx="10"/>
          </p:nvPr>
        </p:nvSpPr>
        <p:spPr/>
        <p:txBody>
          <a:bodyPr/>
          <a:lstStyle/>
          <a:p>
            <a:fld id="{304881BA-67F6-42CB-B91D-A75BCD089F1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dirty="0" smtClean="0"/>
              <a:t>Consulting firms such as Hay, Mercer and Towers Watson</a:t>
            </a:r>
            <a:r>
              <a:rPr lang="en-US" sz="1000" baseline="0" dirty="0" smtClean="0"/>
              <a:t> are well-regarded HR consulting firms that provide comprehensive salary surveys. Typically, the cost for a national survey is $2,500-$3,000. These surveys encompass hundreds of jobs and provide data on labor markets across the country.</a:t>
            </a:r>
          </a:p>
          <a:p>
            <a:endParaRPr lang="en-US" sz="1000" baseline="0" dirty="0" smtClean="0"/>
          </a:p>
          <a:p>
            <a:r>
              <a:rPr lang="en-US" sz="1000" baseline="0" dirty="0" smtClean="0"/>
              <a:t>Trade/industry groups such as the National Association of Home Builders, National Telecommunications Cooperative Association, National Restaurant Association and American Bankers Association provide survey data to their members. These surveys are focused on jobs in their specific industry and are therefore more germane to their particular audience.</a:t>
            </a:r>
          </a:p>
          <a:p>
            <a:endParaRPr lang="en-US" sz="1000" baseline="0" dirty="0" smtClean="0"/>
          </a:p>
          <a:p>
            <a:r>
              <a:rPr lang="en-US" sz="1000" baseline="0" dirty="0" smtClean="0"/>
              <a:t>Professional organizations such as the Society for Human Resource Management, the National Child Care Association, American Nurses Association and the American Society for Mechanical Engineers are examples of professional associations. These associations serve members that share a profession. Salary data provided by these associations are specific to the profession.</a:t>
            </a:r>
          </a:p>
          <a:p>
            <a:endParaRPr lang="en-US" sz="1000" baseline="0" dirty="0" smtClean="0"/>
          </a:p>
          <a:p>
            <a:r>
              <a:rPr lang="en-US" sz="1000" baseline="0" dirty="0" smtClean="0"/>
              <a:t>Government data sources are primarily provided by the Bureau of Labor Statistics, state departments of health and human services, and local Chambers of Commerce. Public data typically are generic, and the organization cannot drill down or customize the data in any way. Government data are often less current than commercially available data; however, they can be a good starting point.</a:t>
            </a:r>
          </a:p>
          <a:p>
            <a:endParaRPr lang="en-US" sz="1000" baseline="0" dirty="0" smtClean="0"/>
          </a:p>
          <a:p>
            <a:r>
              <a:rPr lang="en-US" sz="1000" baseline="0" dirty="0" smtClean="0"/>
              <a:t>Ad hoc research can be (and often is) conducted by employers and employees via the Internet. Many websites purport to have accurate pay data available for no fee. Employees and prospective employees frequently surf the Web in search of competitive pay information. Websites such as </a:t>
            </a:r>
          </a:p>
          <a:p>
            <a:r>
              <a:rPr lang="en-US" sz="1000" baseline="0" dirty="0" smtClean="0"/>
              <a:t>Salary.com, Payscale.com and Monster.salary.com provide salary comparisons for a wide range of jobs. Care must be taken when using these websites because the credibility of the data cannot be confirmed. Little information is provided regarding the source and analysis used by these websites. Salary.com does a better job of explaining the methodology used and sources of salary information and therefore may be more accurate than other websites.</a:t>
            </a:r>
          </a:p>
          <a:p>
            <a:endParaRPr lang="en-US" sz="1000" baseline="0" dirty="0" smtClean="0"/>
          </a:p>
          <a:p>
            <a:r>
              <a:rPr lang="en-US" sz="1000" baseline="0" dirty="0" smtClean="0"/>
              <a:t>Organizations can often save considerably on purchasing a survey by participating in the survey. Many groups that conduct surveys offer substantial discounts to organizations that provide data. This is a practical way to reduce the cost of purchasing salary survey information.</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The key concepts in this module consider external and market considerations. The three sessions cover how organizations establish  competitive compensation philosophies and pay objectives and ensure that pay rates meet those objectives. The process of developing and conducting a salary survey comprises the majority of this learning module content. The module concludes by explaining how organizations combine external pay data with internal pay systems.</a:t>
            </a:r>
          </a:p>
          <a:p>
            <a:endParaRPr lang="en-US" sz="1000" baseline="0" dirty="0" smtClean="0"/>
          </a:p>
          <a:p>
            <a:r>
              <a:rPr lang="en-US" sz="1000" baseline="0" dirty="0" smtClean="0"/>
              <a:t>Session 1 addresses key concepts 1 through 6 on this slide.</a:t>
            </a:r>
          </a:p>
          <a:p>
            <a:r>
              <a:rPr lang="en-US" sz="1000" baseline="0" dirty="0" smtClean="0"/>
              <a:t>Session 2 addresses key concepts 7 through 9 (listed on slide 3).</a:t>
            </a:r>
          </a:p>
          <a:p>
            <a:r>
              <a:rPr lang="en-US" sz="1000" baseline="0" dirty="0" smtClean="0"/>
              <a:t>Session 3 addresses key concepts 10 and 11 (listed on slide 3).</a:t>
            </a:r>
          </a:p>
          <a:p>
            <a:endParaRPr lang="en-US" sz="1000" baseline="0" dirty="0" smtClean="0"/>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It</a:t>
            </a:r>
            <a:r>
              <a:rPr lang="en-US" baseline="0" dirty="0" smtClean="0"/>
              <a:t> is important to determine the quality of vendor survey products. The survey provider should have experience and expertise conducting surveys and analyzing results. Reputable HR consulting firms and trade associations that have completed surveys for a number of years are better choices than a firm that has never done a survey.</a:t>
            </a:r>
          </a:p>
          <a:p>
            <a:endParaRPr lang="en-US" baseline="0" dirty="0" smtClean="0"/>
          </a:p>
          <a:p>
            <a:r>
              <a:rPr lang="en-US" baseline="0" dirty="0" smtClean="0"/>
              <a:t>The survey should include jobs in the relevant geographic regions and industry classifications pertinent to the organization. A national survey may be overkill for an organization with operations in only one location. Likewise, a geographically dispersed organization needs data from a larger area. The number of jobs reported in the survey should be sufficient to provide data on benchmark jobs for comparison.</a:t>
            </a:r>
          </a:p>
          <a:p>
            <a:endParaRPr lang="en-US" baseline="0" dirty="0" smtClean="0"/>
          </a:p>
          <a:p>
            <a:r>
              <a:rPr lang="en-US" baseline="0" dirty="0" smtClean="0"/>
              <a:t>The methodology used by the vendor should follow standards and procedures used by professional researchers. The survey instrument should be designed in a logical, easy-to-complete manner to reduce the chance of reporting errors. Instructions should be clear, and data entry should be simple. Statistical analysis of results should be rigorous and utilize appropriate techniques. Surveys should be sent to compensation analysts or human resource professionals in the participating organizations.</a:t>
            </a:r>
          </a:p>
          <a:p>
            <a:endParaRPr lang="en-US" baseline="0" dirty="0" smtClean="0"/>
          </a:p>
          <a:p>
            <a:r>
              <a:rPr lang="en-US" baseline="0" dirty="0" smtClean="0"/>
              <a:t>A representative number of organizations should be included in the survey. Respondents should represent a good cross-section of organizations in the region or industry.</a:t>
            </a:r>
          </a:p>
          <a:p>
            <a:endParaRPr lang="en-US" baseline="0" dirty="0" smtClean="0"/>
          </a:p>
          <a:p>
            <a:r>
              <a:rPr lang="en-US" baseline="0" dirty="0" smtClean="0"/>
              <a:t>To generate meaningful statistical results, a sample size of at least 30 incumbents per job is desirable. Of course, the more incumbents per job, the better.</a:t>
            </a:r>
          </a:p>
          <a:p>
            <a:endParaRPr lang="en-US" baseline="0" dirty="0" smtClean="0"/>
          </a:p>
          <a:p>
            <a:r>
              <a:rPr lang="en-US" baseline="0" dirty="0" smtClean="0"/>
              <a:t>Survey results will typically lag data collection (and the effective date of that data) by several months. When reviewing off-the-shelf surveys, check the date of data collection and ask whether the data have been trended since the collection date.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E3280A-FC6E-43C5-B210-1C933F73BEB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The organization’s compensation staff might conduct its own survey. The risks of anti-trust violation are higher</a:t>
            </a:r>
            <a:r>
              <a:rPr lang="en-US" sz="1000" baseline="0" dirty="0" smtClean="0"/>
              <a:t> in this situation so precautions should be taken to avoid liability. Further, competitors may be less willing to share data with the organization itself. Therefore, engaging a c</a:t>
            </a:r>
            <a:r>
              <a:rPr lang="en-US" sz="1000" dirty="0" smtClean="0"/>
              <a:t>onsulting firms to develop a customized survey for the organization may be the best solution.</a:t>
            </a:r>
          </a:p>
          <a:p>
            <a:endParaRPr lang="en-US" sz="1000" dirty="0" smtClean="0"/>
          </a:p>
          <a:p>
            <a:r>
              <a:rPr lang="en-US" sz="1000" dirty="0" smtClean="0"/>
              <a:t>There</a:t>
            </a:r>
            <a:r>
              <a:rPr lang="en-US" sz="1000" baseline="0" dirty="0" smtClean="0"/>
              <a:t> may be unusual internal circumstances within the organization that might influence its pay practices. For instance, an organization might discover that over time the job evaluation system has gotten out of synch with changes in operations. Mainframe computer programmers may have been highly valued in the past, but as the organization shifted to workstation PCs and web-based software, the legacy jobs no longer command the high rating within the organization’s pay structure. </a:t>
            </a:r>
            <a:endParaRPr lang="en-US" sz="1000" dirty="0" smtClean="0"/>
          </a:p>
          <a:p>
            <a:endParaRPr lang="en-US" sz="1000" dirty="0" smtClean="0"/>
          </a:p>
          <a:p>
            <a:r>
              <a:rPr lang="en-US" sz="1000" dirty="0" smtClean="0"/>
              <a:t>Does</a:t>
            </a:r>
            <a:r>
              <a:rPr lang="en-US" sz="1000" baseline="0" dirty="0" smtClean="0"/>
              <a:t> the organization operate in an industry with few competitors? For example, there are only three major players in the domestic automobile industry. If one of the Big Three wanted information about pay rates for automotive crash testers, there are only two competitors that would employ workers in the same job. This limits the number of sources available to survey. If the industry has particular characteristics, creative solutions must be developed to obtain enough accurate information for comparison. </a:t>
            </a:r>
          </a:p>
          <a:p>
            <a:endParaRPr lang="en-US" sz="1000" baseline="0" dirty="0" smtClean="0"/>
          </a:p>
          <a:p>
            <a:r>
              <a:rPr lang="en-US" sz="1000" baseline="0" dirty="0" smtClean="0"/>
              <a:t>Time and cost are resource constraints that must be considered when undertaking a survey initiative. How soon does the organization need the data? The level of urgency is related to the purpose for the survey. The budget may also limit the options for survey data. If the organization has extremely limited resources, use of free data provided by the government or other credible Internet sources may be the only practical option. The organization may already participate in an industry or trade association that might provide compensation data at a reasonable cost. Typically, the lower-cost options provide less customization of data, and that trade off must be considered. If money is no object (rarely the case), the organization might engage a high-end consultant and conduct a detailed, focused survey encompassing data specific to its needs.</a:t>
            </a:r>
          </a:p>
          <a:p>
            <a:endParaRPr lang="en-US" sz="1000" dirty="0" smtClean="0"/>
          </a:p>
        </p:txBody>
      </p:sp>
      <p:sp>
        <p:nvSpPr>
          <p:cNvPr id="4" name="Slide Number Placeholder 3"/>
          <p:cNvSpPr>
            <a:spLocks noGrp="1"/>
          </p:cNvSpPr>
          <p:nvPr>
            <p:ph type="sldNum" sz="quarter" idx="10"/>
          </p:nvPr>
        </p:nvSpPr>
        <p:spPr/>
        <p:txBody>
          <a:bodyPr/>
          <a:lstStyle/>
          <a:p>
            <a:fld id="{304881BA-67F6-42CB-B91D-A75BCD089F1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End of Session 1. Explain Activity 1 and assign groups to complete the activity before the next session.</a:t>
            </a:r>
          </a:p>
          <a:p>
            <a:endParaRPr lang="en-US" sz="1000" dirty="0" smtClean="0"/>
          </a:p>
          <a:p>
            <a:r>
              <a:rPr lang="en-US" sz="1000" dirty="0" smtClean="0"/>
              <a:t>Activity 1 is to be completed between Sessions 1 and 2. A separate handout explains the assignment in greater detail. An</a:t>
            </a:r>
            <a:r>
              <a:rPr lang="en-US" sz="1000" baseline="0" dirty="0" smtClean="0"/>
              <a:t> exemplar response is provided for the instructor.</a:t>
            </a:r>
          </a:p>
          <a:p>
            <a:endParaRPr lang="en-US" sz="1000" baseline="0" dirty="0" smtClean="0"/>
          </a:p>
          <a:p>
            <a:r>
              <a:rPr lang="en-US" sz="1000" baseline="0" dirty="0" smtClean="0"/>
              <a:t>See the Instructor’s Manual for more detailed instructions on how to conduct this activity.</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Remind students to bring the completed</a:t>
            </a:r>
            <a:r>
              <a:rPr lang="en-US" b="0" baseline="0" dirty="0" smtClean="0"/>
              <a:t> benchmark pay rates analysis </a:t>
            </a:r>
            <a:r>
              <a:rPr lang="en-US" b="0" dirty="0" smtClean="0"/>
              <a:t>to the next class session.</a:t>
            </a:r>
            <a:endParaRPr lang="en-US" b="0" dirty="0"/>
          </a:p>
        </p:txBody>
      </p:sp>
      <p:sp>
        <p:nvSpPr>
          <p:cNvPr id="4" name="Slide Number Placeholder 3"/>
          <p:cNvSpPr>
            <a:spLocks noGrp="1"/>
          </p:cNvSpPr>
          <p:nvPr>
            <p:ph type="sldNum" sz="quarter" idx="10"/>
          </p:nvPr>
        </p:nvSpPr>
        <p:spPr/>
        <p:txBody>
          <a:bodyPr/>
          <a:lstStyle/>
          <a:p>
            <a:fld id="{E76A4443-7061-46F2-901E-9D49CBD5D78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session instructors will describe the process</a:t>
            </a:r>
            <a:r>
              <a:rPr lang="en-US" sz="1000" baseline="0" dirty="0" smtClean="0"/>
              <a:t> involved in planning and conducting a salary survey. The session begins with a review of Activity 1. See the Instructor’s Manual for a suggested debrief process. </a:t>
            </a:r>
          </a:p>
          <a:p>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Review the key points from Session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 </a:t>
            </a:r>
          </a:p>
          <a:p>
            <a:r>
              <a:rPr lang="en-US" sz="1000" dirty="0" smtClean="0"/>
              <a:t>Introduce the learning objectives for this session. </a:t>
            </a:r>
            <a:r>
              <a:rPr lang="en-US" sz="1000" baseline="0" dirty="0" smtClean="0"/>
              <a:t>The session covers planning a salary survey using project management techniques, designing the survey and collecting the data. </a:t>
            </a:r>
            <a:r>
              <a:rPr lang="en-US" sz="1000" dirty="0" smtClean="0"/>
              <a:t>At the end of this session students will have a working knowledge of how to plan and conduct a salary survey. The session includes an in-class group activity using a Gantt chart to plan and manage the survey project.</a:t>
            </a:r>
          </a:p>
        </p:txBody>
      </p:sp>
      <p:sp>
        <p:nvSpPr>
          <p:cNvPr id="4" name="Slide Number Placeholder 3"/>
          <p:cNvSpPr>
            <a:spLocks noGrp="1"/>
          </p:cNvSpPr>
          <p:nvPr>
            <p:ph type="sldNum" sz="quarter" idx="10"/>
          </p:nvPr>
        </p:nvSpPr>
        <p:spPr/>
        <p:txBody>
          <a:bodyPr/>
          <a:lstStyle/>
          <a:p>
            <a:fld id="{E76A4443-7061-46F2-901E-9D49CBD5D7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Gathering background information</a:t>
            </a:r>
            <a:r>
              <a:rPr lang="en-US" sz="1000" baseline="0" dirty="0" smtClean="0"/>
              <a:t> is essentially a review of the material covered in Session 1 and should only be given a brief treatment at this point.</a:t>
            </a:r>
          </a:p>
          <a:p>
            <a:endParaRPr lang="en-US" sz="1000" baseline="0" dirty="0" smtClean="0"/>
          </a:p>
          <a:p>
            <a:r>
              <a:rPr lang="en-US" sz="1000" baseline="0" dirty="0" smtClean="0"/>
              <a:t>Timeliness of data relates to the currency of the data. </a:t>
            </a:r>
          </a:p>
          <a:p>
            <a:endParaRPr lang="en-US" sz="1000" baseline="0" dirty="0" smtClean="0"/>
          </a:p>
          <a:p>
            <a:r>
              <a:rPr lang="en-US" sz="1000" baseline="0" dirty="0" smtClean="0"/>
              <a:t>The decision on which competitors to include in the survey entails several decisions discussed on slide 28.</a:t>
            </a:r>
          </a:p>
          <a:p>
            <a:endParaRPr lang="en-US" sz="1000" baseline="0" dirty="0" smtClean="0"/>
          </a:p>
          <a:p>
            <a:r>
              <a:rPr lang="en-US" sz="1000" baseline="0" dirty="0" smtClean="0"/>
              <a:t>The jobs to be included in the survey are discussed on slides 29 and 30.</a:t>
            </a:r>
          </a:p>
          <a:p>
            <a:endParaRPr lang="en-US" sz="1000" baseline="0" dirty="0" smtClean="0"/>
          </a:p>
          <a:p>
            <a:r>
              <a:rPr lang="en-US" sz="1000" baseline="0" dirty="0" smtClean="0"/>
              <a:t>Information to collect is discussed on slides 31 and 32.</a:t>
            </a:r>
          </a:p>
          <a:p>
            <a:endParaRPr lang="en-US" sz="1000" baseline="0" dirty="0" smtClean="0"/>
          </a:p>
          <a:p>
            <a:r>
              <a:rPr lang="en-US" sz="1000" baseline="0" dirty="0" smtClean="0"/>
              <a:t>Design of the survey instrument is discussed on slide 33.</a:t>
            </a:r>
          </a:p>
          <a:p>
            <a:endParaRPr lang="en-US" sz="1000" baseline="0" dirty="0" smtClean="0"/>
          </a:p>
          <a:p>
            <a:r>
              <a:rPr lang="en-US" sz="1000" baseline="0" dirty="0" smtClean="0"/>
              <a:t>Successfully conducting a survey and analyzing data requires a great deal of expertise. An organization must be sure that compensation experts or managers have the proper training to properly carry out the survey project.</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These steps are part of the survey project</a:t>
            </a:r>
            <a:r>
              <a:rPr lang="en-US" sz="1000" baseline="0" dirty="0" smtClean="0"/>
              <a:t>, and t</a:t>
            </a:r>
            <a:r>
              <a:rPr lang="en-US" sz="1000" dirty="0" smtClean="0"/>
              <a:t>hey are discussed at length in Session 3. A brief</a:t>
            </a:r>
            <a:r>
              <a:rPr lang="en-US" sz="1000" baseline="0" dirty="0" smtClean="0"/>
              <a:t> overview of these steps is all that is required at this stage. It is important to include them for planning purposes; however, the details will be presented in the last session.</a:t>
            </a:r>
          </a:p>
          <a:p>
            <a:endParaRPr lang="en-US" sz="1000" baseline="0" dirty="0" smtClean="0"/>
          </a:p>
          <a:p>
            <a:r>
              <a:rPr lang="en-US" sz="1000" baseline="0" dirty="0" smtClean="0"/>
              <a:t>The execution of the survey begins with data collection. Once the responses from participants have been collected into a workable database, analysis begins. Analytical techniques are explained in Session 3. </a:t>
            </a:r>
          </a:p>
          <a:p>
            <a:endParaRPr lang="en-US" sz="1000" baseline="0" dirty="0" smtClean="0"/>
          </a:p>
          <a:p>
            <a:r>
              <a:rPr lang="en-US" sz="1000" baseline="0" dirty="0" smtClean="0"/>
              <a:t>As a result of the data analysis, the organization may find that its pay practices are not market competitive, or that it is not operating within the stated pay policy framework. Decisions must be made regarding when and how to implement any necessary adjustments.</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The timeliness of data may be affected by the reason for the survey. If a labor union is attempting to organize employees, time is of the essence and data must be gathered without haste. If, however, the survey is being conducted to verify that the organization is paying competitive salaries but there is no pressing issue, then the survey can be conducted on a more planned basis with greater emphasis on collecting data about projected increase levels, changes in compensation mix, and anticipated changes in job descriptions. </a:t>
            </a:r>
          </a:p>
          <a:p>
            <a:endParaRPr lang="en-US" sz="1000" baseline="0" dirty="0" smtClean="0"/>
          </a:p>
          <a:p>
            <a:r>
              <a:rPr lang="en-US" sz="1000" baseline="0" dirty="0" smtClean="0"/>
              <a:t>If pay data are older than one year, trending techniques should be used to make it current (SHRM, 2008). Salary data are collected at fixed points in time, but market conditions continues to move in response to competitive economic conditions. “Aging” the data can be accomplished by applying a factor such as the Consumer Price Index (CPI) to bring older data to current levels. For example, if the CPI shows an inflation rate of 3% since the salary data were collected, then salaries can be increased by 3% to make them current. </a:t>
            </a:r>
          </a:p>
          <a:p>
            <a:endParaRPr lang="en-US" sz="1000" baseline="0" dirty="0" smtClean="0"/>
          </a:p>
          <a:p>
            <a:r>
              <a:rPr lang="en-US" sz="1000" baseline="0" dirty="0" smtClean="0"/>
              <a:t>Likewise, if the economic situation is stable and inflation rates are within historical ranges, survey data that is two or three years old may be “aged” to current and the organization can be reasonably confident with the accuracy. However, if the economic situation is volatile and inflation has not been predictable, data from two or three years ago may no longer be a true measure of compensation trends. </a:t>
            </a:r>
          </a:p>
          <a:p>
            <a:endParaRPr lang="en-US" sz="1000" baseline="0" dirty="0" smtClean="0"/>
          </a:p>
          <a:p>
            <a:r>
              <a:rPr lang="en-US" sz="1000" baseline="0" dirty="0" smtClean="0"/>
              <a:t>The organization should consider the urgency with which data are needed as well as external factors in the economy to decide when new survey data should be collected. According to the Culpepper (2009) research report, “Salary Range Structure Practices,” 80% of companies review their salary structures every year.</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The organization must decide which criteria</a:t>
            </a:r>
            <a:r>
              <a:rPr lang="en-US" sz="1000" baseline="0" dirty="0" smtClean="0"/>
              <a:t> are most important when comparing market data. If the industry is dominated by a few large competitors, then industry similarity might be important. Likewise, if the industry is unique and jobs are only found within the industry, then industry-specific participants make sense. There can be historical patterns within an industry that may bear no true relationship to skills needed (for instance, assembly workers in an automotive manufacturing firm).</a:t>
            </a:r>
          </a:p>
          <a:p>
            <a:endParaRPr lang="en-US" sz="1000" baseline="0" dirty="0" smtClean="0"/>
          </a:p>
          <a:p>
            <a:r>
              <a:rPr lang="en-US" sz="1000" baseline="0" dirty="0" smtClean="0"/>
              <a:t>Defining the competitive labor market in terms of geography can make a significant difference in survey results. Rural areas outside of a large metropolitan area may have very different compensation profiles than the metropolitan area itself. The organization must look closely at the geographic reach of its employment base. Where do most of the current employees live? Is it realistic to expect employees to commute within the entire region? Are there major competitors within the immediate region? For some jobs, the labor market might be quite narrow, while for other jobs the labor market might be national. Specific approaches should include consideration of geographic labor markets for specific jobs.</a:t>
            </a:r>
          </a:p>
          <a:p>
            <a:endParaRPr lang="en-US" sz="1000" baseline="0" dirty="0" smtClean="0"/>
          </a:p>
          <a:p>
            <a:r>
              <a:rPr lang="en-US" sz="1000" baseline="0" dirty="0" smtClean="0"/>
              <a:t>Is it important to compare the organization to other organizations of similar size (revenue or headcount)? Larger organizations can often offer higher compensation and indirect rewards. Smaller competitors may be inclined to offer greater flexibility and latitude to employees. The organization must determine on what basis it wishes to compete for labor and select organizations in that way. Further, organizations that are mature may have a stronger market position than those just starting out. An organization in the early stages of the life cycle may need to pay at the highest end of the pay range in order to attract key talent to ensure growth. Mature firms, by virtue of their reputation, may be in a better position to offer a more comprehensive, balanced compensation package to attract employees.</a:t>
            </a:r>
          </a:p>
          <a:p>
            <a:endParaRPr lang="en-US" sz="1000" baseline="0" dirty="0" smtClean="0"/>
          </a:p>
          <a:p>
            <a:r>
              <a:rPr lang="en-US" sz="1000" baseline="0" dirty="0" smtClean="0"/>
              <a:t>If an industry or geographic region is dominated by a few large, powerful employers, the organization conducting the survey must decide whether these organizations are truly competitors. The selection of competitors is important to obtain useful data on “true” competitors in the labor market.</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smtClean="0"/>
              <a:t>In consideration of time and cost constraints, the organization should attempt to obtain relevant data</a:t>
            </a:r>
            <a:r>
              <a:rPr lang="en-US" sz="1000" baseline="0" dirty="0" smtClean="0"/>
              <a:t> from the fewest number of participants on the smallest number of jobs to accomplish the purpose of the survey. Gathering more data than is necessary will add to the timeline and increase the budget. And creating an overly complicated survey may discourage participants from responding.</a:t>
            </a:r>
          </a:p>
          <a:p>
            <a:endParaRPr lang="en-US" sz="1000" baseline="0" dirty="0" smtClean="0"/>
          </a:p>
          <a:p>
            <a:r>
              <a:rPr lang="en-US" sz="1000" baseline="0" dirty="0" smtClean="0"/>
              <a:t>The benchmark job approach is appropriate when the focus of the survey is to price the entire job structure. Benchmark jobs are jobs that have stable content, are common across many employers and include sizable numbers of employees. Benchmark jobs are chosen to represent as many internal pay grades as possible. They can be found at all pay grades, not just the lowest and highest grades. The organization compares its pay rates to those of benchmark jobs. The degree of match is used as an indicator for the remaining jobs in the organization. For example, if the position of staff accountant is included as a benchmark job and the survey results show that the organization is paying at 85% of the market rate, then the presumption is that the organization is also paying at 85% of market for other (non-benchmark) jobs in the same pay grade as staff accountant. In this way, comparison data for benchmark jobs is assumed to apply to the remaining jobs in the organization.</a:t>
            </a:r>
          </a:p>
          <a:p>
            <a:endParaRPr lang="en-US" sz="1000" baseline="0" dirty="0" smtClean="0"/>
          </a:p>
          <a:p>
            <a:r>
              <a:rPr lang="en-US" sz="1000" baseline="0" dirty="0" smtClean="0"/>
              <a:t>The low-high approach is appropriate if the organization uses a skill- or competency-based internal job structure, meaning that it may not have benchmark jobs with which to compare to the external market. In the low-high approach, the organization identifies the lowest and highest paid benchmark jobs for the relevant skills in the relevant market and uses wages for those jobs as anchors for the skill-based structure. For example, if the starting rate for a receptionist is $15 per hour and the rate for executive administrative assistant is $28 per hour, then all clerical jobs in between are priced somewhere between $15 and $28 per hour. This method lacks the precision of the benchmark job approach because it relies on only two anchors that ideally represent the extremes in terms of job differences.</a:t>
            </a:r>
          </a:p>
          <a:p>
            <a:endParaRPr lang="en-US" sz="1000" baseline="0" dirty="0" smtClean="0"/>
          </a:p>
        </p:txBody>
      </p:sp>
      <p:sp>
        <p:nvSpPr>
          <p:cNvPr id="4" name="Slide Number Placeholder 3"/>
          <p:cNvSpPr>
            <a:spLocks noGrp="1"/>
          </p:cNvSpPr>
          <p:nvPr>
            <p:ph type="sldNum" sz="quarter" idx="10"/>
          </p:nvPr>
        </p:nvSpPr>
        <p:spPr/>
        <p:txBody>
          <a:bodyPr/>
          <a:lstStyle/>
          <a:p>
            <a:fld id="{304881BA-67F6-42CB-B91D-A75BCD089F1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The benchmark conversion approach is appropriate when the job descriptions for the organization differ sufficiently from benchmark jobs that making comparisons is meaningless. In using this approach, the organization attempts to quantify the gap or difference between its jobs and those reported on the survey. The difference is then applied to all jobs within the pay structure. For example, if the organization’s accountant position description encompasses both accounting and information systems duties (because it’s a small organization), there may be no appropriate match in the market data. If the difference in job duties is deemed to be a 15% premium over benchmark accountant jobs, then the pay rate for jobs within the organization should be priced 15% higher than similar jobs in the market.</a:t>
            </a:r>
          </a:p>
          <a:p>
            <a:endParaRPr lang="en-US" sz="1000" baseline="0" dirty="0" smtClean="0"/>
          </a:p>
          <a:p>
            <a:r>
              <a:rPr lang="en-US" sz="1000" baseline="0" dirty="0" smtClean="0"/>
              <a:t>Decisions relative to the jobs to include on a salary survey will determine the relevance of the data. The process of selecting jobs to include in the survey is part science and part art. A skilled compensation analyst should be employed to make these decisions and to help interpret market data. A qualified compensation analyst must possess survey development, critical thinking, planning and organizing, and data analysis skills. The compensation analyst must have knowledge of the relevant labor market(s) and the organizations that compete in the market. Familiarity with technology-assisted data collection and statistical software packages are additional qualifications needed to ensure effective salary survey practices.</a:t>
            </a:r>
            <a:endParaRPr lang="en-US" sz="1000" dirty="0" smtClean="0"/>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smtClean="0"/>
              <a:t>Because</a:t>
            </a:r>
            <a:r>
              <a:rPr lang="en-US" sz="1000" baseline="0" dirty="0" smtClean="0"/>
              <a:t> of time and cost considerations and to increase the probability that participants will respond, the organization must determine what information it needs to meet the survey’s stated purpose(s).</a:t>
            </a:r>
          </a:p>
          <a:p>
            <a:endParaRPr lang="en-US" sz="1000" baseline="0" dirty="0" smtClean="0"/>
          </a:p>
          <a:p>
            <a:r>
              <a:rPr lang="en-US" sz="1000" baseline="0" dirty="0" smtClean="0"/>
              <a:t>Information about participating organizations is important to ensure comparability of results. Although in the analysis and reporting all participants will be de-identified, during the data collection each organization must be identified in case the surveyor needs to follow up. Standard Industrial Classification (SIC) codes (www.sec.gov/info/edgar/siccodes.htm) indicate each organization’s type of business. Financial performance measures might include assets, sales and profits. Organizations that are experiencing similar financial results are better comparables than those that are either doing substantially better or worse than the inquiring organization. Size is one of the most obvious differences in terms of pay, especially at the higher levels of the job hierarchy. The number of employees, product lines, facilities and market share are good indicators of each organization’s size. It’s important to point out that size is relative. If no organizations in the industry has more than 1,000 employees, then an organization with 850 would be “large.” A good understanding of the industry make-up is needed to make survey data relevant. The structure of organization relates to the organization chart: reporting relationships and the number of employees at each level. Lastly, the age of each organization may affect its compensation practices because newer organizations may be less able to pay at above-market rates.</a:t>
            </a:r>
          </a:p>
          <a:p>
            <a:endParaRPr lang="en-US" sz="1000" baseline="0" dirty="0" smtClean="0"/>
          </a:p>
          <a:p>
            <a:r>
              <a:rPr lang="en-US" sz="1000" baseline="0" dirty="0" smtClean="0"/>
              <a:t>Total compensation (or total rewards) includes more than base salary. Participants should be asked to report not only base pay rates, but incentive pay (such as bonus or commission) and some information regarding how incentives are calculated. Indirect compensation relates to employee benefits. Benefits can be very complex, and unless the organization plans to overhaul its benefit plans, it may be adequate to query participants on just a few major benefits or simply ask what percentage of payroll is spent on benefits.</a:t>
            </a:r>
          </a:p>
          <a:p>
            <a:endParaRPr lang="en-US" baseline="0" dirty="0" smtClean="0"/>
          </a:p>
        </p:txBody>
      </p:sp>
      <p:sp>
        <p:nvSpPr>
          <p:cNvPr id="4" name="Slide Number Placeholder 3"/>
          <p:cNvSpPr>
            <a:spLocks noGrp="1"/>
          </p:cNvSpPr>
          <p:nvPr>
            <p:ph type="sldNum" sz="quarter" idx="10"/>
          </p:nvPr>
        </p:nvSpPr>
        <p:spPr/>
        <p:txBody>
          <a:bodyPr/>
          <a:lstStyle/>
          <a:p>
            <a:fld id="{8EE3280A-FC6E-43C5-B210-1C933F73BEB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Job descriptions are an important element in the survey. Job titles can be misleading, and it is easy to make incorrect comparisons if only titles are used. When matching jobs for pay comparison, job content between the responses and the selected organizations should be checked for similar levels of responsibility and duties. Some organizations use unique or creative job titles that would be useless in a comparison. Gathering essential duties and qualifications (education, experience) is a better way to be sure that one is comparing apples to apples. Pay information is collected for all job incumbents. Some surveys may ask the respondent to provide the average salary while others may ask for each individual salary so that the surveyor can make the calculations. Again, consideration of time and resources for data analysis will help to drive this decision. One must keep in mind that if a job category has a large number of incumbents, it may not be practical to obtain individual-level data. For example, if a hospital was asked to report the individual salaries for all registered nurses, it might be too onerous and may discourage participation. In addition to current pay rates for each job, it is common to also ask for the pay range minimum and maximum rates.</a:t>
            </a:r>
          </a:p>
          <a:p>
            <a:endParaRPr lang="en-US" sz="1000" baseline="0" dirty="0" smtClean="0"/>
          </a:p>
          <a:p>
            <a:r>
              <a:rPr lang="en-US" sz="1000" baseline="0" dirty="0" smtClean="0"/>
              <a:t>Outcome measures may be included to help the organization identify the most appropriate matches among the respondents. Revenue per employee (productivity), total labor costs, turnover rates and employee satisfaction might be good indicators of how survey participants manage their talent. For instance, if an organization is paying above-market rates, one would expect to see a corresponding above-average level of productivity and lower than average turnover.</a:t>
            </a:r>
          </a:p>
          <a:p>
            <a:endParaRPr lang="en-US" sz="1000" baseline="0" dirty="0" smtClean="0"/>
          </a:p>
          <a:p>
            <a:r>
              <a:rPr lang="en-US" sz="1000" baseline="0" dirty="0" smtClean="0"/>
              <a:t>Decisions on what information to collect should be based on the purpose(s) of the survey, along with consideration for the time and money limitations. Having more information is not necessarily better if it is not useful information.</a:t>
            </a:r>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A</a:t>
            </a:r>
            <a:r>
              <a:rPr lang="en-US" sz="1000" baseline="0" dirty="0" smtClean="0"/>
              <a:t> well-designed survey should be simple for participants to understand and to complete. In laying out the actual survey instrument, always keep the respondent in mind. Think about how questions are phrased, how the categories of information are “blocked” on the form and how much time it should take to complete. The goal is to obtain the maximum number of participants and for each participant to answer every question.</a:t>
            </a:r>
          </a:p>
          <a:p>
            <a:endParaRPr lang="en-US" sz="1000" baseline="0" dirty="0" smtClean="0"/>
          </a:p>
          <a:p>
            <a:r>
              <a:rPr lang="en-US" sz="1000" baseline="0" dirty="0" smtClean="0"/>
              <a:t>Technology makes an electronic survey much easier and more convenient for participants. There are free or low-cost survey options such as </a:t>
            </a:r>
            <a:r>
              <a:rPr lang="en-US" sz="1000" baseline="0" dirty="0" err="1" smtClean="0"/>
              <a:t>SurveyMonkey</a:t>
            </a:r>
            <a:r>
              <a:rPr lang="en-US" sz="1000" baseline="0" dirty="0" smtClean="0"/>
              <a:t>, </a:t>
            </a:r>
            <a:r>
              <a:rPr lang="en-US" sz="1000" baseline="0" dirty="0" err="1" smtClean="0"/>
              <a:t>Zoomerang</a:t>
            </a:r>
            <a:r>
              <a:rPr lang="en-US" sz="1000" baseline="0" dirty="0" smtClean="0"/>
              <a:t> and </a:t>
            </a:r>
            <a:r>
              <a:rPr lang="en-US" sz="1000" baseline="0" dirty="0" err="1" smtClean="0"/>
              <a:t>QuestionPro</a:t>
            </a:r>
            <a:r>
              <a:rPr lang="en-US" sz="1000" baseline="0" dirty="0" smtClean="0"/>
              <a:t>. Electronic surveys make data collection faster and typically produce ready-to-analyze data. Often, the electronic survey data can be instantly downloaded into a spreadsheet or statistical software program for analysis. Some people may prefer to use paper and pencil surveys because of data security concerns or lack of technical savvy. If a paper and pencil survey is used, data will have to be manually entered into a database for analysis, which takes more time and may lead to errors. </a:t>
            </a:r>
          </a:p>
          <a:p>
            <a:endParaRPr lang="en-US" sz="1000" baseline="0" dirty="0" smtClean="0"/>
          </a:p>
          <a:p>
            <a:r>
              <a:rPr lang="en-US" sz="1000" baseline="0" dirty="0" smtClean="0"/>
              <a:t>Survey participants look for assurance of anonymity. Include a statement explaining how the data will be aggregated and confirm that all participant identifying information will be eliminated from the results. Keep in mind that the survey may include questions that identify each participant, and therefore, participants want to be sure that identifying information will not appear in the final report. Using a third party to conduct the survey is an excellent way to guarantee confidentiality and anonymity. The organization that is requesting the survey can also remain anonymous if a third party is used.</a:t>
            </a:r>
          </a:p>
          <a:p>
            <a:endParaRPr lang="en-US" sz="1000" baseline="0" dirty="0" smtClean="0"/>
          </a:p>
          <a:p>
            <a:r>
              <a:rPr lang="en-US" sz="1000" baseline="0" dirty="0" smtClean="0"/>
              <a:t>Participants are donating their time and data to your survey. It’s customary to offer a copy of the results at little or no cost to every participant. This can be a significant incentive for an organization to take part in the survey. It might save them the time and cost of conducting their own survey. Alternatively, you might offer a different incentive such as entry into a raffle for a valued prize. Giving participants a reason to complete the survey can increase the response rate.</a:t>
            </a:r>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mn-cs"/>
              </a:rPr>
              <a:t>Explain Activity 2–Using a Gantt Chart to plan the survey project. The</a:t>
            </a:r>
            <a:r>
              <a:rPr lang="en-US" sz="1000" kern="1200" baseline="0" dirty="0" smtClean="0">
                <a:solidFill>
                  <a:schemeClr val="tx1"/>
                </a:solidFill>
                <a:latin typeface="Arial" charset="0"/>
                <a:ea typeface="+mn-ea"/>
                <a:cs typeface="+mn-cs"/>
              </a:rPr>
              <a:t> objective of this activity is to introduce students to planning and organizing a salary survey using an essential project management tool. This activity teaches students about project management techniques as applied to a human resource project. </a:t>
            </a:r>
            <a:r>
              <a:rPr lang="en-US" sz="1000" kern="1200" dirty="0" smtClean="0">
                <a:solidFill>
                  <a:schemeClr val="tx1"/>
                </a:solidFill>
                <a:latin typeface="Arial" charset="0"/>
                <a:ea typeface="+mn-ea"/>
                <a:cs typeface="+mn-cs"/>
              </a:rPr>
              <a:t>This activity is to be completed in</a:t>
            </a:r>
            <a:r>
              <a:rPr lang="en-US" sz="1000"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class at the conclusion of this class session. A separate handout explains the assignment in greater detail. An exemplar response is provided for the instructor.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Review Activity 2: comparison of tasks identified, order of tasks, duration of tasks. Discuss the implications of resource limitations and scheduling conflicts. Review how the Gantt chart process helped identify obstacles in advance and helped manage the project.</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mn-cs"/>
              </a:rPr>
              <a:t>Review the process of planning and conducting a salary survey in a systematic, thoughtful manner. Timeliness of data and the purpose for the survey guide the survey design process. Reinforce the idea that the organization must focus on specific participants, jobs and information to achieve the desired benefits from the survey process.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dirty="0" smtClean="0"/>
              <a:t>Ideally, schedule Session</a:t>
            </a:r>
            <a:r>
              <a:rPr lang="en-US" sz="1000" b="0" baseline="0" dirty="0" smtClean="0"/>
              <a:t> 3 to meet in a computer lab. This will facilitate data analysis. </a:t>
            </a:r>
            <a:r>
              <a:rPr lang="en-US" sz="1000" b="0" dirty="0" smtClean="0"/>
              <a:t>Alternatively, ask students to bring a calculator to next class session.</a:t>
            </a:r>
            <a:r>
              <a:rPr lang="en-US" sz="1000" b="1" dirty="0" smtClean="0"/>
              <a:t> </a:t>
            </a:r>
          </a:p>
        </p:txBody>
      </p:sp>
      <p:sp>
        <p:nvSpPr>
          <p:cNvPr id="4" name="Slide Number Placeholder 3"/>
          <p:cNvSpPr>
            <a:spLocks noGrp="1"/>
          </p:cNvSpPr>
          <p:nvPr>
            <p:ph type="sldNum" sz="quarter" idx="10"/>
          </p:nvPr>
        </p:nvSpPr>
        <p:spPr/>
        <p:txBody>
          <a:bodyPr/>
          <a:lstStyle/>
          <a:p>
            <a:fld id="{E76A4443-7061-46F2-901E-9D49CBD5D78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Review the key points from Session 2.</a:t>
            </a:r>
          </a:p>
          <a:p>
            <a:endParaRPr lang="en-US" sz="1000" dirty="0" smtClean="0"/>
          </a:p>
          <a:p>
            <a:r>
              <a:rPr lang="en-US" sz="1000" dirty="0" smtClean="0"/>
              <a:t>Introduce the learning objectives for this session. In this final session, you will explain how data are collected,</a:t>
            </a:r>
            <a:r>
              <a:rPr lang="en-US" sz="1000" baseline="0" dirty="0" smtClean="0"/>
              <a:t> analyzed and used to inform pay policy decisions in an organization. Statistical techniques such as frequency distributions, variance analysis and regression are introduced to demonstrate how the data must be interpreted in order to be useful to the organization. Using market data on benchmark jobs provides the foundation for an organization to combine the internal structure with external marke</a:t>
            </a:r>
            <a:r>
              <a:rPr lang="en-US" sz="1000" dirty="0" smtClean="0"/>
              <a:t>t rates. At the end of this session students will have a working knowledge of how to design, conduct and use salary survey data to facilitate compensation practices. </a:t>
            </a:r>
          </a:p>
          <a:p>
            <a:endParaRPr lang="en-US" sz="1000" dirty="0" smtClean="0"/>
          </a:p>
          <a:p>
            <a:r>
              <a:rPr lang="en-US" sz="1000" dirty="0" smtClean="0"/>
              <a:t>This session concludes the module on conducting a</a:t>
            </a:r>
            <a:r>
              <a:rPr lang="en-US" sz="1000" baseline="0" dirty="0" smtClean="0"/>
              <a:t> salary survey</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E76A4443-7061-46F2-901E-9D49CBD5D78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If</a:t>
            </a:r>
            <a:r>
              <a:rPr lang="en-US" sz="1000" baseline="0" dirty="0" smtClean="0"/>
              <a:t> a third party is conducting the survey on behalf of the organization, then recruiting participants can be done anonymously following the selection criteria for appropriate competitors. If the organization conducts its own survey, a representative from the organization would contact competitors to obtain their participation. Because of potential anti-trust and confidentiality concerns, this is not the recommended approach. Further, it is likely to result in a lower survey response rate. Prospective participants might be contacted via telephone or e-mail to request their input. The incentive would be highlighted and details of the survey process would be explained. Recruits who agree to participate would then be mailed a paper survey or directed to an online link for the survey.</a:t>
            </a:r>
          </a:p>
          <a:p>
            <a:endParaRPr lang="en-US" sz="1000" baseline="0" dirty="0" smtClean="0"/>
          </a:p>
          <a:p>
            <a:r>
              <a:rPr lang="en-US" sz="1000" baseline="0" dirty="0" smtClean="0"/>
              <a:t>The objective is to obtain complete data from each participant to enable the organization to compare all data elements. The surveyor should contact participants who do not fully complete the survey to request any missing data. Establish a submission deadline for surveys so participants know when their responses are due. Give enough time for accurate data entry, but don’t make the time period too long or participants will postpone submitting or may forget to do it. Three to four weeks should be sufficient unless the survey is particularly broad in scope. When participants are recruited, they should be advised of the timeline up front so they can plan accordingly. Try not to conduct the survey during traditionally busy times like the end of the calendar year or during summer vacation.</a:t>
            </a:r>
          </a:p>
          <a:p>
            <a:endParaRPr lang="en-US" sz="1000" baseline="0" dirty="0" smtClean="0"/>
          </a:p>
          <a:p>
            <a:r>
              <a:rPr lang="en-US" sz="1000" baseline="0" dirty="0" smtClean="0"/>
              <a:t>All data must be collected (or entered) into a single database for analysis. An electronic survey is therefore preferable because responses will populate directly into a database. This reduces clerical errors and speeds up the process. Excel or a statistical software package (SPSS, SAS) can be used to run the analyses.</a:t>
            </a:r>
          </a:p>
          <a:p>
            <a:endParaRPr lang="en-US" sz="1000" baseline="0" dirty="0" smtClean="0"/>
          </a:p>
          <a:p>
            <a:r>
              <a:rPr lang="en-US" sz="1000" baseline="0" dirty="0" smtClean="0"/>
              <a:t>The timeline for the survey is based on how urgently the data is needed as well as the purpose of the survey. How much time can internal staff devote to analysis and reporting? What is the budget for the project? The budget should include any third-party consultant’s fee plus internal staff time to analyze the data and assemble results.</a:t>
            </a:r>
          </a:p>
        </p:txBody>
      </p:sp>
      <p:sp>
        <p:nvSpPr>
          <p:cNvPr id="4" name="Slide Number Placeholder 3"/>
          <p:cNvSpPr>
            <a:spLocks noGrp="1"/>
          </p:cNvSpPr>
          <p:nvPr>
            <p:ph type="sldNum" sz="quarter" idx="10"/>
          </p:nvPr>
        </p:nvSpPr>
        <p:spPr/>
        <p:txBody>
          <a:bodyPr/>
          <a:lstStyle/>
          <a:p>
            <a:fld id="{8EE3280A-FC6E-43C5-B210-1C933F73BEB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After the database</a:t>
            </a:r>
            <a:r>
              <a:rPr lang="en-US" sz="1000" baseline="0" dirty="0" smtClean="0"/>
              <a:t> has been populated, it’s time to begin the analysis. The first step is to match internal jobs with surveyed jobs. </a:t>
            </a:r>
            <a:r>
              <a:rPr lang="en-US" sz="1000" dirty="0" smtClean="0"/>
              <a:t>Don’t just match up job titles; look at the job description to be sure you are comparing apples to apples. Titles can be deceiving.</a:t>
            </a:r>
            <a:r>
              <a:rPr lang="en-US" sz="1000" baseline="0" dirty="0" smtClean="0"/>
              <a:t> Look for matches on education and experience required as well as job duties performed.</a:t>
            </a:r>
          </a:p>
          <a:p>
            <a:endParaRPr lang="en-US" sz="1000" baseline="0" dirty="0" smtClean="0"/>
          </a:p>
          <a:p>
            <a:r>
              <a:rPr lang="en-US" sz="1000" baseline="0" dirty="0" smtClean="0"/>
              <a:t>Review the data to identify any data points that stand out from the norm. It is possible that an organization is using compensation practices to distinguish itself in the marketplace, thus leading to abnormal results. Do not just assume that anomalies are errors. Look a little closer to see if you can find a reasonable explanation for the deviations.</a:t>
            </a:r>
          </a:p>
          <a:p>
            <a:endParaRPr lang="en-US" sz="1000" baseline="0" dirty="0" smtClean="0"/>
          </a:p>
          <a:p>
            <a:r>
              <a:rPr lang="en-US" sz="1000" baseline="0" dirty="0" smtClean="0"/>
              <a:t>Many statistical techniques can be used to analyze the survey data. Slides 41 and 42 provide more details regarding possible analyses. Compensation experts should have the required skills to conduct the data analysis. Use of available software packages simplifies this task considerably. Excel has many built-in statistical functions. Alternatively, a software package designed for statistical analysis can be used for more fine-grained analysis. SPSS and SAS are two commonly used statistical packages. However, most organizations would not have access to such software, and Excel can do a serviceable job for basic analysis.</a:t>
            </a:r>
          </a:p>
          <a:p>
            <a:endParaRPr lang="en-US" sz="1000" baseline="0" dirty="0" smtClean="0"/>
          </a:p>
          <a:p>
            <a:r>
              <a:rPr lang="en-US" sz="1000" baseline="0" dirty="0" smtClean="0"/>
              <a:t>The market pay line links the benchmark jobs with market rates paid by competitors. Slides 42, 43 and 44, and Activity 3 demonstrate how the market pay line is constructed and interpreted.</a:t>
            </a:r>
          </a:p>
        </p:txBody>
      </p:sp>
      <p:sp>
        <p:nvSpPr>
          <p:cNvPr id="4" name="Slide Number Placeholder 3"/>
          <p:cNvSpPr>
            <a:spLocks noGrp="1"/>
          </p:cNvSpPr>
          <p:nvPr>
            <p:ph type="sldNum" sz="quarter" idx="10"/>
          </p:nvPr>
        </p:nvSpPr>
        <p:spPr/>
        <p:txBody>
          <a:bodyPr/>
          <a:lstStyle/>
          <a:p>
            <a:fld id="{304881BA-67F6-42CB-B91D-A75BCD089F1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If data from one organization is distinctly different (much higher or lower) than the overall responses, it might be wise to isolate responses</a:t>
            </a:r>
            <a:r>
              <a:rPr lang="en-US" sz="1000" baseline="0" dirty="0" smtClean="0"/>
              <a:t> from that organization before analyzing the data. Review the details from that organization to see if perhaps the participant is much larger or smaller than the average (in terms of sales or employment) or if there is another reasonable explanation for the atypical responses. Analyze the data from outlier organization(s) separately from the rest of the responses. If the aberrations would seriously affect the analysis, it is possible to drop out-of-norm responses from the analysis and reporting. Just be sure you have a good rationale for deleting particular responses.</a:t>
            </a:r>
          </a:p>
          <a:p>
            <a:endParaRPr lang="en-US" sz="1000" baseline="0" dirty="0" smtClean="0"/>
          </a:p>
          <a:p>
            <a:r>
              <a:rPr lang="en-US" sz="1000" baseline="0" dirty="0" smtClean="0"/>
              <a:t>Look for patterns and trends regarding the compensation mix. Do most of the organizations offer a similar opportunity for incentive pay? Do some organizations pay a much higher percentage in incentives or indirect compensation than others? Are the pay ranges of a similar width (40–50%), or do some organizations use broader bands (125%) in their ranges? The most appropriate comparisons are with those organizations that use a compensation mix comparable to your organization’s.</a:t>
            </a:r>
          </a:p>
          <a:p>
            <a:endParaRPr lang="en-US" sz="1000" baseline="0" dirty="0" smtClean="0"/>
          </a:p>
          <a:p>
            <a:r>
              <a:rPr lang="en-US" sz="1000" baseline="0" dirty="0" smtClean="0"/>
              <a:t>Review the general hierarchy or rank-ordering of jobs at participant organizations. Does the rank-ordering match that of your organization? Do some organizations value particular jobs higher or lower than your organization does? If so, which participants seem to follow the same job evaluation order as yours?</a:t>
            </a:r>
          </a:p>
          <a:p>
            <a:endParaRPr lang="en-US" sz="1000" baseline="0" dirty="0" smtClean="0"/>
          </a:p>
          <a:p>
            <a:r>
              <a:rPr lang="en-US" sz="1000" dirty="0" smtClean="0"/>
              <a:t>Outliers are observations that lie an abnormal distance from other values in the data set. To some extent, the analyst must decide what is considered abnormal as there is no rigid mathematical</a:t>
            </a:r>
            <a:r>
              <a:rPr lang="en-US" sz="1000" baseline="0" dirty="0" smtClean="0"/>
              <a:t> method to detect outliers. </a:t>
            </a:r>
            <a:r>
              <a:rPr lang="en-US" sz="1000" dirty="0" smtClean="0"/>
              <a:t>Outliers</a:t>
            </a:r>
            <a:r>
              <a:rPr lang="en-US" sz="1000" baseline="0" dirty="0" smtClean="0"/>
              <a:t> may be legitimate or they may indicate erroneous responses. If data look especially suspect, contacting the participant might clear things up.</a:t>
            </a:r>
          </a:p>
          <a:p>
            <a:endParaRPr lang="en-US" sz="1000" baseline="0" dirty="0" smtClean="0"/>
          </a:p>
          <a:p>
            <a:r>
              <a:rPr lang="en-US" sz="1000" baseline="0" dirty="0" smtClean="0"/>
              <a:t>Consult with a compensation expert to assess whether including or dropping outliers is the better option. If one participant will “swing” the results to an extreme that is not representative of the market, it may be best to drop that participant. Investigating these outliers before making the decision is important so that the results provide an accurate picture of the external market.</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0">
              <a:defRPr/>
            </a:pPr>
            <a:r>
              <a:rPr lang="en-US" sz="1000" dirty="0" smtClean="0"/>
              <a:t>Introduce the learning objectives for this session.</a:t>
            </a:r>
          </a:p>
          <a:p>
            <a:pPr defTabSz="914290">
              <a:defRPr/>
            </a:pPr>
            <a:endParaRPr lang="en-US" sz="1000" dirty="0" smtClean="0"/>
          </a:p>
          <a:p>
            <a:r>
              <a:rPr lang="en-US" sz="1000" dirty="0" smtClean="0"/>
              <a:t>The first session will investigate the concept of external</a:t>
            </a:r>
            <a:r>
              <a:rPr lang="en-US" sz="1000" baseline="0" dirty="0" smtClean="0"/>
              <a:t> equity and explain the decisions compensation experts make before embarking on a salary survey project. Statutory obligations and the criteria for using off-the-shelf surveys or designing a custom survey will be discussed. This will lay the groundwork for the second session, which focuses on developing and conducting a salary survey.</a:t>
            </a:r>
          </a:p>
          <a:p>
            <a:endParaRPr lang="en-US" sz="1000" baseline="0" dirty="0" smtClean="0"/>
          </a:p>
          <a:p>
            <a:r>
              <a:rPr lang="en-US" sz="1000" baseline="0" dirty="0" smtClean="0"/>
              <a:t>The first session concludes with a student assignment that introduces accessing and evaluating publicly available pay data.</a:t>
            </a:r>
            <a:endParaRPr lang="en-US" sz="1000" dirty="0"/>
          </a:p>
        </p:txBody>
      </p:sp>
      <p:sp>
        <p:nvSpPr>
          <p:cNvPr id="4" name="Slide Number Placeholder 3"/>
          <p:cNvSpPr>
            <a:spLocks noGrp="1"/>
          </p:cNvSpPr>
          <p:nvPr>
            <p:ph type="sldNum" sz="quarter" idx="10"/>
          </p:nvPr>
        </p:nvSpPr>
        <p:spPr/>
        <p:txBody>
          <a:bodyPr/>
          <a:lstStyle/>
          <a:p>
            <a:fld id="{E76A4443-7061-46F2-901E-9D49CBD5D78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Begin the data analysis by running a frequency distribution of salaries </a:t>
            </a:r>
            <a:r>
              <a:rPr lang="en-US" sz="1000" b="1" dirty="0" smtClean="0"/>
              <a:t>for each job title </a:t>
            </a:r>
            <a:r>
              <a:rPr lang="en-US" sz="1000" dirty="0" smtClean="0"/>
              <a:t>in the survey. Frequency distributions</a:t>
            </a:r>
            <a:r>
              <a:rPr lang="en-US" sz="1000" baseline="0" dirty="0" smtClean="0"/>
              <a:t> help the analyst visualize the information and might highlight outliers quickly. Shapes of frequency distributions can vary; all will not necessarily follow a standard normal distribution (bell curve). Unusual shapes or patterns may reflect a poor job match or widely different pay policies among participants. If the frequency distribution seems reasonable, then proceed to the rest of the analysis.</a:t>
            </a:r>
          </a:p>
          <a:p>
            <a:endParaRPr lang="en-US" sz="1000" baseline="0" dirty="0" smtClean="0"/>
          </a:p>
          <a:p>
            <a:r>
              <a:rPr lang="en-US" sz="1000" baseline="0" dirty="0" smtClean="0"/>
              <a:t>Please see the instructor’s manual for a sample dataset to use to demonstrate the determination of various measures of central tendency.</a:t>
            </a:r>
          </a:p>
          <a:p>
            <a:endParaRPr lang="en-US" sz="1000" baseline="0" dirty="0" smtClean="0"/>
          </a:p>
          <a:p>
            <a:r>
              <a:rPr lang="en-US" sz="1000" baseline="0" dirty="0" smtClean="0"/>
              <a:t>The mean can be calculated in several ways. The simple mean is a mathematical average of all the relevant data points. So, all salaries reported for a job title would be added together and divided by the number of employer-participants. The simple mean gives equal weight to all participants. The simple mean is affected by extreme values. The trimmed mean corrects for extreme values. To calculate the trimmed mean, drop the extreme highest and lowest data points and calculate the simple mean of the remaining values. The weighted average gives equal weight to each individual salary rather than each participant. It is the most sensitive measure of central tendency to extreme values in the dataset as the extremely high or low pay rates are magnified by the number of employees earning that pay rate.</a:t>
            </a:r>
          </a:p>
          <a:p>
            <a:endParaRPr lang="en-US" sz="1000" baseline="0" dirty="0" smtClean="0"/>
          </a:p>
          <a:p>
            <a:r>
              <a:rPr lang="en-US" sz="1000" baseline="0" dirty="0" smtClean="0"/>
              <a:t>The median and mode are not calculated, but determined by reviewing the dataset. The salaries should be sorted in ascending order. Then, it is a simple matter to visually inspect the data to determine the value falling in the middle of the distribution (the median) and the value that occurs most frequently (the mode).</a:t>
            </a:r>
          </a:p>
          <a:p>
            <a:endParaRPr lang="en-US" sz="1000" baseline="0" dirty="0" smtClean="0"/>
          </a:p>
          <a:p>
            <a:r>
              <a:rPr lang="en-US" sz="1000" baseline="0" dirty="0" smtClean="0"/>
              <a:t>It is advisable to determine all five measures of central tendency before settling on average pay rates. A combination of measures of central tendency may be used when comparing the organization’s pay levels to those of its competitors.</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 percentile</a:t>
            </a:r>
            <a:r>
              <a:rPr lang="en-US" sz="1000" baseline="0" dirty="0" smtClean="0"/>
              <a:t> is commonly used in salary survey analysis because many organizations attempt to pay at a specific percentile of the market (25</a:t>
            </a:r>
            <a:r>
              <a:rPr lang="en-US" sz="1000" baseline="30000" dirty="0" smtClean="0"/>
              <a:t>th</a:t>
            </a:r>
            <a:r>
              <a:rPr lang="en-US" sz="1000" baseline="0" dirty="0" smtClean="0"/>
              <a:t>, 50</a:t>
            </a:r>
            <a:r>
              <a:rPr lang="en-US" sz="1000" baseline="30000" dirty="0" smtClean="0"/>
              <a:t>th</a:t>
            </a:r>
            <a:r>
              <a:rPr lang="en-US" sz="1000" baseline="0" dirty="0" smtClean="0"/>
              <a:t>, 75</a:t>
            </a:r>
            <a:r>
              <a:rPr lang="en-US" sz="1000" baseline="30000" dirty="0" smtClean="0"/>
              <a:t>th</a:t>
            </a:r>
            <a:r>
              <a:rPr lang="en-US" sz="1000" baseline="0" dirty="0" smtClean="0"/>
              <a:t>). Percentile is a measure of relative position that identifies the location of a pay rate within the distribution of rates. For example, the 70</a:t>
            </a:r>
            <a:r>
              <a:rPr lang="en-US" sz="1000" baseline="30000" dirty="0" smtClean="0"/>
              <a:t>th</a:t>
            </a:r>
            <a:r>
              <a:rPr lang="en-US" sz="1000" baseline="0" dirty="0" smtClean="0"/>
              <a:t> percentile is that point at which 70% of all pay data fall below the rate. In relation to the measures of central tendency, the 50</a:t>
            </a:r>
            <a:r>
              <a:rPr lang="en-US" sz="1000" baseline="30000" dirty="0" smtClean="0"/>
              <a:t>th</a:t>
            </a:r>
            <a:r>
              <a:rPr lang="en-US" sz="1000" baseline="0" dirty="0" smtClean="0"/>
              <a:t> percentile equals the median rate. Percentiles permit comparison at the ordinal level such that a percentile indicates which rates are higher or lower than a particular rate; however, it does not specify by how much the rates differ.</a:t>
            </a:r>
          </a:p>
          <a:p>
            <a:endParaRPr lang="en-US" sz="1000" baseline="0" dirty="0" smtClean="0"/>
          </a:p>
          <a:p>
            <a:r>
              <a:rPr lang="en-US" sz="1000" baseline="0" dirty="0" smtClean="0"/>
              <a:t>To calculate the percentile, sort the pay data in ascending order, numbering each entry from low to high. Two identical pay rates are given the same rank-order number. The percentile is derived from the formula </a:t>
            </a:r>
            <a:r>
              <a:rPr lang="en-US" sz="1000" b="0" i="1" baseline="0" dirty="0" smtClean="0"/>
              <a:t>p(n+1) </a:t>
            </a:r>
            <a:r>
              <a:rPr lang="en-US" sz="1000" b="0" i="0" baseline="0" dirty="0" smtClean="0"/>
              <a:t>where p = percentage of the percentile and n = number of pay rates. The sample dataset and calculations in the instructor’s manual provide an example of percentile calculations.</a:t>
            </a:r>
          </a:p>
          <a:p>
            <a:endParaRPr lang="en-US" sz="1000" b="0" i="0" baseline="0" dirty="0" smtClean="0"/>
          </a:p>
          <a:p>
            <a:r>
              <a:rPr lang="en-US" sz="1000" b="0" i="0" baseline="0" dirty="0" smtClean="0"/>
              <a:t>The range represents the difference between the largest and smallest pay rates in the distribution. </a:t>
            </a:r>
          </a:p>
          <a:p>
            <a:endParaRPr lang="en-US" sz="1000" b="0" i="0" baseline="0" dirty="0" smtClean="0"/>
          </a:p>
          <a:p>
            <a:r>
              <a:rPr lang="en-US" sz="1000" b="0" i="0" baseline="0" dirty="0" smtClean="0"/>
              <a:t>The simple range is calculated by subtracting the lowest value from the highest value in the distribution.</a:t>
            </a:r>
          </a:p>
          <a:p>
            <a:endParaRPr lang="en-US" sz="1000" b="0" i="0" baseline="0" dirty="0" smtClean="0"/>
          </a:p>
          <a:p>
            <a:r>
              <a:rPr lang="en-US" sz="1000" b="0" i="0" baseline="0" dirty="0" smtClean="0"/>
              <a:t>The interquartile range (IRQ) represents the middle 50% of the distribution. After calculating the 25</a:t>
            </a:r>
            <a:r>
              <a:rPr lang="en-US" sz="1000" b="0" i="0" baseline="30000" dirty="0" smtClean="0"/>
              <a:t>th</a:t>
            </a:r>
            <a:r>
              <a:rPr lang="en-US" sz="1000" b="0" i="0" baseline="0" dirty="0" smtClean="0"/>
              <a:t> and 75</a:t>
            </a:r>
            <a:r>
              <a:rPr lang="en-US" sz="1000" b="0" i="0" baseline="30000" dirty="0" smtClean="0"/>
              <a:t>th</a:t>
            </a:r>
            <a:r>
              <a:rPr lang="en-US" sz="1000" b="0" i="0" baseline="0" dirty="0" smtClean="0"/>
              <a:t> percentiles, subtract the pay rate at the 25</a:t>
            </a:r>
            <a:r>
              <a:rPr lang="en-US" sz="1000" b="0" i="0" baseline="30000" dirty="0" smtClean="0"/>
              <a:t>th</a:t>
            </a:r>
            <a:r>
              <a:rPr lang="en-US" sz="1000" b="0" i="0" baseline="0" dirty="0" smtClean="0"/>
              <a:t> percentile from the pay rate at the 75</a:t>
            </a:r>
            <a:r>
              <a:rPr lang="en-US" sz="1000" b="0" i="0" baseline="30000" dirty="0" smtClean="0"/>
              <a:t>th</a:t>
            </a:r>
            <a:r>
              <a:rPr lang="en-US" sz="1000" b="0" i="0" baseline="0" dirty="0" smtClean="0"/>
              <a:t> percentile. The IRQ measures the dispersion of pay rates and reflects market pay variability. </a:t>
            </a:r>
            <a:endParaRPr lang="en-US" sz="1000" b="0" i="0" baseline="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market pay line is used to relate the internal job evaluation structure to external pay rates. It summarizes the distribution of pay rates paid by competitors in the market for benchmark jobs</a:t>
            </a:r>
            <a:r>
              <a:rPr lang="en-US" baseline="0" dirty="0" smtClean="0"/>
              <a:t> in the organization. The market pay line helps the compensation analyst compare competitors’ pay rates with the internal job hierarchy, leading to a determination of whether the organization is meeting its pay policy (lead, lag or match).</a:t>
            </a:r>
            <a:endParaRPr lang="en-US" dirty="0" smtClean="0"/>
          </a:p>
          <a:p>
            <a:endParaRPr lang="en-US" dirty="0" smtClean="0"/>
          </a:p>
          <a:p>
            <a:r>
              <a:rPr lang="en-US" dirty="0" smtClean="0"/>
              <a:t>Information needed to construct the market pay line includes job evaluation</a:t>
            </a:r>
            <a:r>
              <a:rPr lang="en-US" baseline="0" dirty="0" smtClean="0"/>
              <a:t> points (or some equivalent) and external pay data for comparable jobs.</a:t>
            </a:r>
            <a:endParaRPr lang="en-US" dirty="0" smtClean="0"/>
          </a:p>
          <a:p>
            <a:endParaRPr lang="en-US" dirty="0" smtClean="0"/>
          </a:p>
          <a:p>
            <a:r>
              <a:rPr lang="en-US" dirty="0" smtClean="0"/>
              <a:t>Jobs are</a:t>
            </a:r>
            <a:r>
              <a:rPr lang="en-US" baseline="0" dirty="0" smtClean="0"/>
              <a:t> ordered on the horizontal axis according to their position in the internal job evaluation ranking (lowest to highest). The job at the lowest job grade (with the lowest value) is placed on the farthest left point of the (X) axis. Jobs of higher rank are placed on the axis in ascending rank order to the right. Average external (market) pay rates are plotted on the vertical (Y) axis.</a:t>
            </a:r>
          </a:p>
          <a:p>
            <a:endParaRPr lang="en-US" baseline="0" dirty="0" smtClean="0"/>
          </a:p>
          <a:p>
            <a:r>
              <a:rPr lang="en-US" baseline="0" dirty="0" smtClean="0"/>
              <a:t>Using job evaluation points and external pay rate, plot each benchmark job at the appropriate intersection of the two coordinates.</a:t>
            </a:r>
          </a:p>
          <a:p>
            <a:endParaRPr lang="en-US" baseline="0" dirty="0" smtClean="0"/>
          </a:p>
          <a:p>
            <a:r>
              <a:rPr lang="en-US" baseline="0" dirty="0" smtClean="0"/>
              <a:t>If the market line is drawn manually, connect the points on the chart freehand. Alternatively, use Excel to generate a regression line.</a:t>
            </a:r>
            <a:endParaRPr lang="en-US"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dirty="0" smtClean="0"/>
              <a:t>Pleas</a:t>
            </a:r>
            <a:r>
              <a:rPr lang="en-US" sz="1000" baseline="0" dirty="0" smtClean="0"/>
              <a:t>e refer to the Instructor’s Manual for the data used in this plot. Job evaluation points and market pay rates for four jobs are provided as sample data to facilitate demonstration of the market pay line construction. Excel statistical functions and graphing are used to generate this plot. Explain that the regression function generates a straight line that best fits the data by minimizing the variance around the (regression) line. The diamonds on the chart represent each job.</a:t>
            </a:r>
          </a:p>
          <a:p>
            <a:endParaRPr lang="en-US" sz="1000" baseline="0" dirty="0" smtClean="0"/>
          </a:p>
          <a:p>
            <a:r>
              <a:rPr lang="en-US" sz="1000" baseline="0" dirty="0" smtClean="0"/>
              <a:t>The standard regression equation is:</a:t>
            </a:r>
          </a:p>
          <a:p>
            <a:endParaRPr lang="en-US" sz="1000" baseline="0" dirty="0" smtClean="0"/>
          </a:p>
          <a:p>
            <a:r>
              <a:rPr lang="en-US" sz="1000" baseline="0" dirty="0" smtClean="0"/>
              <a:t>Y = m(x) + b</a:t>
            </a:r>
          </a:p>
          <a:p>
            <a:r>
              <a:rPr lang="en-US" sz="1000" baseline="0" dirty="0" smtClean="0"/>
              <a:t>where Y = predicted pay rate</a:t>
            </a:r>
          </a:p>
          <a:p>
            <a:r>
              <a:rPr lang="en-US" sz="1000" baseline="0" dirty="0" smtClean="0"/>
              <a:t>M = slope</a:t>
            </a:r>
          </a:p>
          <a:p>
            <a:r>
              <a:rPr lang="en-US" sz="1000" baseline="0" dirty="0" smtClean="0"/>
              <a:t>X = job evaluation points</a:t>
            </a:r>
          </a:p>
          <a:p>
            <a:r>
              <a:rPr lang="en-US" sz="1000" baseline="0" dirty="0" smtClean="0"/>
              <a:t>B = y-intercept</a:t>
            </a:r>
          </a:p>
          <a:p>
            <a:endParaRPr lang="en-US" sz="1000" baseline="0" dirty="0" smtClean="0"/>
          </a:p>
          <a:p>
            <a:r>
              <a:rPr lang="en-US" sz="1000" baseline="0" dirty="0" smtClean="0"/>
              <a:t>The regression equation for this sample dataset is:</a:t>
            </a:r>
          </a:p>
          <a:p>
            <a:endParaRPr lang="en-US" sz="1000" baseline="0" dirty="0" smtClean="0"/>
          </a:p>
          <a:p>
            <a:r>
              <a:rPr lang="en-US" sz="1000" baseline="0" dirty="0" smtClean="0"/>
              <a:t>Predicted pay rate = 294.52 (x) – 12,585</a:t>
            </a:r>
          </a:p>
          <a:p>
            <a:endParaRPr lang="en-US" sz="1000" baseline="0" dirty="0" smtClean="0"/>
          </a:p>
          <a:p>
            <a:r>
              <a:rPr lang="en-US" sz="1000" baseline="0" dirty="0" smtClean="0"/>
              <a:t>Demonstrate how to predict a job that was not included in the dataset. For example, apply the regression equation to predict the pay rate for the job of supervisor that has a job evaluation point value of 210 points.</a:t>
            </a:r>
          </a:p>
          <a:p>
            <a:endParaRPr lang="en-US" sz="1000" baseline="0" dirty="0" smtClean="0"/>
          </a:p>
          <a:p>
            <a:r>
              <a:rPr lang="en-US" sz="1000" baseline="0" dirty="0" smtClean="0"/>
              <a:t>Supervisor predicted pay = 294.52 (210) – 12,585</a:t>
            </a:r>
          </a:p>
          <a:p>
            <a:r>
              <a:rPr lang="en-US" sz="1000" baseline="0" dirty="0" smtClean="0"/>
              <a:t>Supervisor predicted pay = 61,849.2 – 12,585</a:t>
            </a:r>
          </a:p>
          <a:p>
            <a:r>
              <a:rPr lang="en-US" sz="1000" baseline="0" dirty="0" smtClean="0"/>
              <a:t>Supervisor predicted pay = 49,264</a:t>
            </a:r>
          </a:p>
          <a:p>
            <a:endParaRPr lang="en-US" sz="1000" baseline="0" dirty="0" smtClean="0"/>
          </a:p>
          <a:p>
            <a:r>
              <a:rPr lang="en-US" sz="1000" baseline="0" dirty="0" smtClean="0"/>
              <a:t>When the supervisor’s pay is inserted in the dataset, you can readily show that a job of 210 points will be paid between the jobs of bookkeeper (175 points) and accountant (245 points).</a:t>
            </a:r>
          </a:p>
        </p:txBody>
      </p:sp>
      <p:sp>
        <p:nvSpPr>
          <p:cNvPr id="4" name="Slide Number Placeholder 3"/>
          <p:cNvSpPr>
            <a:spLocks noGrp="1"/>
          </p:cNvSpPr>
          <p:nvPr>
            <p:ph type="sldNum" sz="quarter" idx="10"/>
          </p:nvPr>
        </p:nvSpPr>
        <p:spPr/>
        <p:txBody>
          <a:bodyPr/>
          <a:lstStyle/>
          <a:p>
            <a:fld id="{8EE3280A-FC6E-43C5-B210-1C933F73BEB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Explain Activity 3–Using sample survey data,</a:t>
            </a:r>
            <a:r>
              <a:rPr lang="en-US" sz="1200" kern="1200" baseline="0" dirty="0" smtClean="0">
                <a:solidFill>
                  <a:schemeClr val="tx1"/>
                </a:solidFill>
                <a:latin typeface="Arial" charset="0"/>
                <a:ea typeface="+mn-ea"/>
                <a:cs typeface="+mn-cs"/>
              </a:rPr>
              <a:t> groups will calculate measures of central tendency (mean, weighted mean, trimmed mean, median and mode) for six jobs. Then a market line will be developed based on the sample data. Finally, a regression analysis will demonstrate the connection between internal and external pay information.</a:t>
            </a:r>
            <a:r>
              <a:rPr lang="en-US" sz="1200" kern="1200" dirty="0" smtClean="0">
                <a:solidFill>
                  <a:schemeClr val="tx1"/>
                </a:solidFill>
                <a:latin typeface="Arial" charset="0"/>
                <a:ea typeface="+mn-ea"/>
                <a:cs typeface="+mn-cs"/>
              </a:rPr>
              <a:t> A separate handout explains the assignment in greater detail. An exemplar response is provided for the instructor.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Review Activity 3–Comparison of computed values (means, etc.) and regression results. Discuss the implications of dealing with outliers and how that might affect results. Review the regression analysis to demonstrate how the pay rates for all jobs within the organization can be predicted.</a:t>
            </a:r>
            <a:endParaRPr lang="en-US"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To</a:t>
            </a:r>
            <a:r>
              <a:rPr lang="en-US" sz="1000" baseline="0" dirty="0" smtClean="0"/>
              <a:t> enhance employee perceptions of equity, it is advisable to share the results of the survey with employees after management decides how to address off-market pay rates. The communication should emphasize the organization’s compensation policy and philosophy and explain how and where data were collected. Explaining the process and findings takes the secrecy out of the process and builds credibility with employees.</a:t>
            </a:r>
            <a:endParaRPr lang="en-US" sz="1000" dirty="0" smtClean="0"/>
          </a:p>
          <a:p>
            <a:endParaRPr lang="en-US" sz="1000" dirty="0" smtClean="0"/>
          </a:p>
          <a:p>
            <a:r>
              <a:rPr lang="en-US" sz="1000" dirty="0" smtClean="0"/>
              <a:t>When the survey data have been analyzed, the compensation</a:t>
            </a:r>
            <a:r>
              <a:rPr lang="en-US" sz="1000" baseline="0" dirty="0" smtClean="0"/>
              <a:t> expert will compare the organization’s pay rates to those of the market. It is likely that some jobs will have pay rates higher than the market, while others will have pay rates below the market. The results also may show that competitors use different hierarchies of jobs and rank order them differently. Jobs that are paid outside of the organization’s compensation policy must be investigated. Small differences above or below market may not require immediate action. Jobs that are outside of market rates by a significant amount should be evaluated and action may be required to get back in line with the market.</a:t>
            </a:r>
          </a:p>
          <a:p>
            <a:endParaRPr lang="en-US" sz="1000" baseline="0" dirty="0" smtClean="0"/>
          </a:p>
          <a:p>
            <a:r>
              <a:rPr lang="en-US" sz="1000" baseline="0" dirty="0" smtClean="0"/>
              <a:t>For those jobs that the organization discovers it is paying above the market, a determination must be made regarding the supply and demand issues associated with each job. If pay rates have crept above market rates and do not need to be at that level to attract and retain high-quality employees, there are several alternative ways to handle the situation. Instead of raising the employee’s base pay during the annual pay adjustments, give the employee a lump-sum bonus payment that will not add to base pay but will still satisfy the employee that he or she is being rewarded for good performance. Job incumbents may be given smaller pay increases than other employees or their pay may be frozen until the market catches up. The employee may be considered for promotion to higher grade jobs if his or her skills and performance warrant such steps.</a:t>
            </a:r>
          </a:p>
          <a:p>
            <a:endParaRPr lang="en-US" sz="1000" baseline="0" dirty="0" smtClean="0"/>
          </a:p>
          <a:p>
            <a:r>
              <a:rPr lang="en-US" sz="1000" baseline="0" dirty="0" smtClean="0"/>
              <a:t>For those jobs that the organization discovers it is paying below the market, steps should be taken to bring them to at least the pay grade minimum pay rate. Perhaps an immediate one-time adjustment may be made or mid-year pay increases may be implemented to provide the employees with two pay increases during a year. This may get them ahead of the market after a few pay increase cycles.</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Arial" charset="0"/>
                <a:ea typeface="+mn-ea"/>
                <a:cs typeface="+mn-cs"/>
              </a:rPr>
              <a:t>Review the process of using salary survey data to address equity considerations. Discuss the importance of systematically planning a survey and analyzing survey data to make compensation decisions that will foster talent attraction and retention. Emphasize the importance of tracking market trends to maintain a competitive position in the labor market.</a:t>
            </a:r>
          </a:p>
          <a:p>
            <a:endParaRPr lang="en-US" sz="10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304881BA-67F6-42CB-B91D-A75BCD089F1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A3187FB-1A85-45A1-9324-5CBC7FFFA053}" type="slidenum">
              <a:rPr lang="en-US"/>
              <a:pPr/>
              <a:t>47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z="1000" kern="1200" dirty="0" smtClean="0">
                <a:solidFill>
                  <a:schemeClr val="tx1"/>
                </a:solidFill>
                <a:latin typeface="Arial" charset="0"/>
                <a:ea typeface="ＭＳ Ｐゴシック" pitchFamily="-110" charset="-128"/>
                <a:cs typeface="ＭＳ Ｐゴシック" pitchFamily="-110" charset="-128"/>
              </a:rPr>
              <a:t>Key takeaways:</a:t>
            </a:r>
          </a:p>
          <a:p>
            <a:pPr marL="228600" indent="-228600">
              <a:buAutoNum type="arabicPeriod"/>
            </a:pPr>
            <a:r>
              <a:rPr lang="en-US" sz="1000" kern="1200" baseline="0" dirty="0" smtClean="0">
                <a:solidFill>
                  <a:schemeClr val="tx1"/>
                </a:solidFill>
                <a:latin typeface="Arial" pitchFamily="-110" charset="0"/>
                <a:ea typeface="ＭＳ Ｐゴシック" pitchFamily="-110" charset="-128"/>
                <a:cs typeface="ＭＳ Ｐゴシック" pitchFamily="-110" charset="-128"/>
              </a:rPr>
              <a:t>Organizations must establish and monitor compensation policies and philosophies.</a:t>
            </a:r>
          </a:p>
          <a:p>
            <a:pPr marL="228600" indent="-228600">
              <a:buAutoNum type="arabicPeriod"/>
            </a:pPr>
            <a:r>
              <a:rPr lang="en-US" sz="1000" kern="1200" baseline="0" dirty="0" smtClean="0">
                <a:solidFill>
                  <a:schemeClr val="tx1"/>
                </a:solidFill>
                <a:latin typeface="Arial" pitchFamily="-110" charset="0"/>
                <a:ea typeface="ＭＳ Ｐゴシック" pitchFamily="-110" charset="-128"/>
                <a:cs typeface="ＭＳ Ｐゴシック" pitchFamily="-110" charset="-128"/>
              </a:rPr>
              <a:t>Market pay rates continually change, and organizations must track and respond to those changes.</a:t>
            </a:r>
          </a:p>
          <a:p>
            <a:pPr marL="228600" indent="-228600">
              <a:buAutoNum type="arabicPeriod"/>
            </a:pPr>
            <a:r>
              <a:rPr lang="en-US" sz="1000" kern="1200" baseline="0" dirty="0" smtClean="0">
                <a:solidFill>
                  <a:schemeClr val="tx1"/>
                </a:solidFill>
                <a:latin typeface="Arial" pitchFamily="-110" charset="0"/>
                <a:ea typeface="ＭＳ Ｐゴシック" pitchFamily="-110" charset="-128"/>
                <a:cs typeface="ＭＳ Ｐゴシック" pitchFamily="-110" charset="-128"/>
              </a:rPr>
              <a:t>Employees seek fair rewards for their contributions and look for validation of their market worth.</a:t>
            </a:r>
          </a:p>
          <a:p>
            <a:pPr marL="228600" indent="-228600">
              <a:buAutoNum type="arabicPeriod"/>
            </a:pPr>
            <a:r>
              <a:rPr lang="en-US" sz="1000" kern="1200" baseline="0" dirty="0" smtClean="0">
                <a:solidFill>
                  <a:schemeClr val="tx1"/>
                </a:solidFill>
                <a:latin typeface="Arial" pitchFamily="-110" charset="0"/>
                <a:ea typeface="ＭＳ Ｐゴシック" pitchFamily="-110" charset="-128"/>
                <a:cs typeface="ＭＳ Ｐゴシック" pitchFamily="-110" charset="-128"/>
              </a:rPr>
              <a:t>Salary surveys are an important means of ensuring that the organization maintains its competitive position.</a:t>
            </a:r>
          </a:p>
          <a:p>
            <a:pPr marL="228600" indent="-228600">
              <a:buAutoNum type="arabicPeriod"/>
            </a:pPr>
            <a:r>
              <a:rPr lang="en-US" sz="1000" kern="1200" dirty="0" smtClean="0">
                <a:solidFill>
                  <a:schemeClr val="tx1"/>
                </a:solidFill>
                <a:latin typeface="Arial" charset="0"/>
                <a:ea typeface="ＭＳ Ｐゴシック" pitchFamily="-110" charset="-128"/>
                <a:cs typeface="ＭＳ Ｐゴシック" pitchFamily="-110" charset="-128"/>
              </a:rPr>
              <a:t>Conducting a salary survey is a complex, detailed process that requires planning and expertise.</a:t>
            </a:r>
          </a:p>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Effective human capital management requires</a:t>
            </a:r>
            <a:r>
              <a:rPr lang="en-US" baseline="0" dirty="0" smtClean="0"/>
              <a:t> addressing both employee qualifications and motivations. HR functions related to staffing and talent development focus on employee qualifications. Total rewards (compensation) focuses on employee motivation. Understanding what motivates employees helps managers design appropriate rewards to maximize employee contributions to the organization.</a:t>
            </a:r>
          </a:p>
          <a:p>
            <a:endParaRPr lang="en-US" baseline="0" dirty="0" smtClean="0"/>
          </a:p>
          <a:p>
            <a:r>
              <a:rPr lang="en-US" baseline="0" dirty="0" smtClean="0"/>
              <a:t>Maslow’s hierarchy of needs proposes that individuals are motivated by the desire to satisfy their needs. The lowest order needs are physiological (food, shelter and clothing). Compensation programs must be designed to provide at least a minimum level of rewards to satisfy these basic needs.</a:t>
            </a:r>
          </a:p>
          <a:p>
            <a:endParaRPr lang="en-US" baseline="0" dirty="0" smtClean="0"/>
          </a:p>
          <a:p>
            <a:r>
              <a:rPr lang="en-US" baseline="0" dirty="0" smtClean="0"/>
              <a:t>Herzberg focused on two types of rewards–motivators and hygiene factors–to explain employee job satisfaction and dissatisfaction. His research showed that salary did not contribute significantly to employee satisfaction and that low salary was only mildly related to employee job dissatisfaction. Rather, Herzberg proposed that enriching, fulfilling work with a possibility to achieve was the most potent employee motivator.</a:t>
            </a:r>
          </a:p>
          <a:p>
            <a:endParaRPr lang="en-US" baseline="0" dirty="0" smtClean="0"/>
          </a:p>
          <a:p>
            <a:r>
              <a:rPr lang="en-US" baseline="0" dirty="0" smtClean="0"/>
              <a:t>Vroom’s expectancy theory focused on outcomes rather than needs. Vroom proposed that </a:t>
            </a:r>
            <a:r>
              <a:rPr lang="en-US" dirty="0" smtClean="0"/>
              <a:t>for a person to be motivated, effort, performance and motivation must be linked. Employees</a:t>
            </a:r>
            <a:r>
              <a:rPr lang="en-US" baseline="0" dirty="0" smtClean="0"/>
              <a:t> must believe that </a:t>
            </a:r>
            <a:r>
              <a:rPr lang="en-US" dirty="0" smtClean="0"/>
              <a:t>increased effort will lead to increased performance,</a:t>
            </a:r>
            <a:r>
              <a:rPr lang="en-US" baseline="0" dirty="0" smtClean="0"/>
              <a:t> which, in turn, will lead to greater rewards. T</a:t>
            </a:r>
            <a:r>
              <a:rPr lang="en-US" dirty="0" smtClean="0"/>
              <a:t>he idea is that individuals change their effort levels depending</a:t>
            </a:r>
            <a:r>
              <a:rPr lang="en-US" baseline="0" dirty="0" smtClean="0"/>
              <a:t> on </a:t>
            </a:r>
            <a:r>
              <a:rPr lang="en-US" dirty="0" smtClean="0"/>
              <a:t>the value they place on the rewards promised and on their perception of the strength of the links between effort and outcome. Managers can motivate employees if they establish</a:t>
            </a:r>
            <a:r>
              <a:rPr lang="en-US" baseline="0" dirty="0" smtClean="0"/>
              <a:t> desired rewards</a:t>
            </a:r>
            <a:r>
              <a:rPr lang="en-US" dirty="0" smtClean="0"/>
              <a:t> and</a:t>
            </a:r>
            <a:r>
              <a:rPr lang="en-US" baseline="0" dirty="0" smtClean="0"/>
              <a:t> show employees how their work performance can lead to those rewards. Managers can emphasize the link between effort and outcomes and must follow through when employees perform as directed. For example, it would be </a:t>
            </a:r>
            <a:r>
              <a:rPr lang="en-US" baseline="0" dirty="0" err="1" smtClean="0"/>
              <a:t>demotivating</a:t>
            </a:r>
            <a:r>
              <a:rPr lang="en-US" baseline="0" dirty="0" smtClean="0"/>
              <a:t> to change the reward system in the middle of a performance cycle. Employees would be confused and angry if the desired rewards do not follow their performance.</a:t>
            </a:r>
          </a:p>
          <a:p>
            <a:endParaRPr lang="en-US" baseline="0" dirty="0" smtClean="0"/>
          </a:p>
          <a:p>
            <a:r>
              <a:rPr lang="en-US" baseline="0" dirty="0" smtClean="0"/>
              <a:t>Adams’ equity theory is the most relevant to the discussion of compensation and reward systems. The following four slides explain equity theory in greater detail. </a:t>
            </a:r>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000" dirty="0" smtClean="0"/>
              <a:t>Adams’ equity theory</a:t>
            </a:r>
            <a:r>
              <a:rPr lang="en-US" sz="1000" baseline="0" dirty="0" smtClean="0"/>
              <a:t> states that individuals determine the fairness of their rewards by comparing their input/output ratio to the input/output ratio of “referent others.” This comparison assumes accurate knowledge of both parties’ inputs and outputs and a proper determination of referent others. Of course, many errors can occur in this judgment, leading to improper perceptions of inequity. </a:t>
            </a:r>
          </a:p>
          <a:p>
            <a:endParaRPr lang="en-US" sz="1000" baseline="0" dirty="0" smtClean="0"/>
          </a:p>
          <a:p>
            <a:r>
              <a:rPr lang="en-US" sz="1000" dirty="0" smtClean="0"/>
              <a:t>Equity theory acknowledges that subtle and variable factors affect</a:t>
            </a:r>
            <a:r>
              <a:rPr lang="en-US" sz="1000" baseline="0" dirty="0" smtClean="0"/>
              <a:t> </a:t>
            </a:r>
            <a:r>
              <a:rPr lang="en-US" sz="1000" dirty="0" smtClean="0"/>
              <a:t>individuals, assessment and perception of their relationship with their work and their employer. The theory is built on the notion that employees become</a:t>
            </a:r>
            <a:r>
              <a:rPr lang="en-US" sz="1000" baseline="0" dirty="0" smtClean="0"/>
              <a:t> </a:t>
            </a:r>
            <a:r>
              <a:rPr lang="en-US" sz="1000" dirty="0" err="1" smtClean="0"/>
              <a:t>demotivated</a:t>
            </a:r>
            <a:r>
              <a:rPr lang="en-US" sz="1000" dirty="0" smtClean="0"/>
              <a:t> if they feel that their inputs are greater than their outputs when</a:t>
            </a:r>
            <a:r>
              <a:rPr lang="en-US" sz="1000" baseline="0" dirty="0" smtClean="0"/>
              <a:t> compared with other workers they view as their equals</a:t>
            </a:r>
            <a:r>
              <a:rPr lang="en-US" sz="1000" dirty="0" smtClean="0"/>
              <a:t>.</a:t>
            </a:r>
          </a:p>
          <a:p>
            <a:endParaRPr lang="en-US" sz="1000" dirty="0" smtClean="0"/>
          </a:p>
          <a:p>
            <a:r>
              <a:rPr lang="en-US" sz="1000" dirty="0" smtClean="0"/>
              <a:t>Inputs typically include</a:t>
            </a:r>
            <a:r>
              <a:rPr lang="en-US" sz="1000" baseline="0" dirty="0" smtClean="0"/>
              <a:t> time, e</a:t>
            </a:r>
            <a:r>
              <a:rPr lang="en-US" sz="1000" dirty="0" smtClean="0"/>
              <a:t>ffort, loyalty, hard work, commitment,</a:t>
            </a:r>
            <a:r>
              <a:rPr lang="en-US" sz="1000" baseline="0" dirty="0" smtClean="0"/>
              <a:t> </a:t>
            </a:r>
            <a:r>
              <a:rPr lang="en-US" sz="1000" dirty="0" smtClean="0"/>
              <a:t>skill, ability, ideas and suggestions, flexibility, determination, enthusiasm, trust in superiors, support of colleagues, personal sacrifice, etc. Outputs typically include financial rewards (salary, benefits, perks, etc.), recognition, reputation, responsibility,</a:t>
            </a:r>
            <a:r>
              <a:rPr lang="en-US" sz="1000" baseline="0" dirty="0" smtClean="0"/>
              <a:t> s</a:t>
            </a:r>
            <a:r>
              <a:rPr lang="en-US" sz="1000" dirty="0" smtClean="0"/>
              <a:t>ense of achievement, praise,</a:t>
            </a:r>
            <a:r>
              <a:rPr lang="en-US" sz="1000" baseline="0" dirty="0" smtClean="0"/>
              <a:t> s</a:t>
            </a:r>
            <a:r>
              <a:rPr lang="en-US" sz="1000" dirty="0" smtClean="0"/>
              <a:t>timulus,</a:t>
            </a:r>
            <a:r>
              <a:rPr lang="en-US" sz="1000" baseline="0" dirty="0" smtClean="0"/>
              <a:t> ad</a:t>
            </a:r>
            <a:r>
              <a:rPr lang="en-US" sz="1000" dirty="0" smtClean="0"/>
              <a:t>vancement, growth,</a:t>
            </a:r>
            <a:r>
              <a:rPr lang="en-US" sz="1000" baseline="0" dirty="0" smtClean="0"/>
              <a:t> j</a:t>
            </a:r>
            <a:r>
              <a:rPr lang="en-US" sz="1000" dirty="0" smtClean="0"/>
              <a:t>ob security, etc. </a:t>
            </a:r>
          </a:p>
          <a:p>
            <a:endParaRPr lang="en-US" sz="1000" dirty="0" smtClean="0"/>
          </a:p>
          <a:p>
            <a:r>
              <a:rPr lang="en-US" sz="1000" dirty="0" smtClean="0"/>
              <a:t>Individuals (either consciously or subconsciously) calculate their</a:t>
            </a:r>
            <a:r>
              <a:rPr lang="en-US" sz="1000" baseline="0" dirty="0" smtClean="0"/>
              <a:t> </a:t>
            </a:r>
            <a:r>
              <a:rPr lang="en-US" sz="1000" dirty="0" smtClean="0"/>
              <a:t>input/output ratios and the</a:t>
            </a:r>
            <a:r>
              <a:rPr lang="en-US" sz="1000" baseline="0" dirty="0" smtClean="0"/>
              <a:t> comparative input/output ratio for referent others. </a:t>
            </a:r>
            <a:r>
              <a:rPr lang="en-US" sz="1000" dirty="0" smtClean="0"/>
              <a:t>The comparison</a:t>
            </a:r>
            <a:r>
              <a:rPr lang="en-US" sz="1000" baseline="0" dirty="0" smtClean="0"/>
              <a:t> to others both inside and outside the organization is a critical element in this theory. Individuals may feel they are being fairly compensated for their efforts in the abstract. However, when compared with others, that perception may change. Employees may think that other workers don’t contribute as much but seem to be rewarded more richly. It is important to remember that it is the individual’s perception of the input/output ratios that leads to a conclusion. Workers may not have all the facts and can easily make erroneous judgments about the “other” employees’ compensation. Likewise, the employee may be comparing himself or herself to inappropriate “others.” For example, a staff accountant may compare her input/output ratio with that of a sales representative. The sales representative’s compensation may include commissions, company automobile and other elements that the staff accountant’s compensation does not. And, the jobs require very different knowledge and skills and have different levels of responsibility. However, employees often make these incorrect comparisons.</a:t>
            </a:r>
          </a:p>
          <a:p>
            <a:endParaRPr lang="en-US" sz="1000" baseline="0" dirty="0" smtClean="0"/>
          </a:p>
          <a:p>
            <a:r>
              <a:rPr lang="en-US" sz="1000" baseline="0" dirty="0" smtClean="0"/>
              <a:t>The notion of cognitive dissonance bears mentioning. Few employees would be expected to feel that they are overpaid for the work they do and that referent others are underpaid. Most people “tune in” to information that supports their point of view and discount information that is contrary to their sense of inequity. Information that does not agree with our beliefs is unconsciously ignored. Communication practices and transparency of compensation systems can overcome this tendency and correct misperceptions. </a:t>
            </a:r>
          </a:p>
          <a:p>
            <a:endParaRPr lang="en-US" sz="1000" baseline="0" dirty="0" smtClean="0"/>
          </a:p>
        </p:txBody>
      </p:sp>
      <p:sp>
        <p:nvSpPr>
          <p:cNvPr id="4" name="Slide Number Placeholder 3"/>
          <p:cNvSpPr>
            <a:spLocks noGrp="1"/>
          </p:cNvSpPr>
          <p:nvPr>
            <p:ph type="sldNum" sz="quarter" idx="10"/>
          </p:nvPr>
        </p:nvSpPr>
        <p:spPr/>
        <p:txBody>
          <a:bodyPr/>
          <a:lstStyle/>
          <a:p>
            <a:fld id="{304881BA-67F6-42CB-B91D-A75BCD089F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Employees who perceive an inequity can be expected to respond in one of two ways: by decreasing inputs or seeking mor</a:t>
            </a:r>
            <a:r>
              <a:rPr lang="en-US" sz="1000" baseline="0" dirty="0" smtClean="0"/>
              <a:t>e outputs. Decreasing inputs is easier because the individual simply reduces effort or contributions to the organization. Increasing outputs requires that the individual approach the organization and request more rewards (e.g., a raise) or look outside the organization to obtain a job with higher pay and/or benefits. Therefore, an employee who feels he or she is unfairly compensated may withdraw commitment, take more frequent or longer breaks, stop offering ideas and suggestions, and reduce effort. The employee will seek to find an equitable balance between his or her ratio and that of the referent others. The employee is likely to reduce inputs to the point where he or she feels that the equation is in balance. The alternative is for the employee to ask for a raise, promotion, perks or other rewards to bring the equation into balance and to recognize his or her inputs.</a:t>
            </a:r>
          </a:p>
          <a:p>
            <a:endParaRPr lang="en-US" sz="1000" baseline="0" dirty="0" smtClean="0"/>
          </a:p>
          <a:p>
            <a:r>
              <a:rPr lang="en-US" sz="1000" baseline="0" dirty="0" smtClean="0"/>
              <a:t>One of the criticisms of this equity theory is that rarely do individuals feel that they are overcompensated. The common perception of employees is that they are underpaid in comparison with referent others.</a:t>
            </a:r>
          </a:p>
          <a:p>
            <a:endParaRPr lang="en-US" sz="1000" baseline="0" dirty="0" smtClean="0"/>
          </a:p>
          <a:p>
            <a:r>
              <a:rPr lang="en-US" sz="1000" baseline="0" dirty="0" smtClean="0"/>
              <a:t>The concept of equity is an essential principle in compensation. It’s important that students understand this theory and how critical employee perceptions are in the determination of equitable rewards.</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baseline="0" dirty="0" smtClean="0"/>
              <a:t>Employees assess the fairness of their pay compared with others inside (and outside) the organization. Employees observe other employees in the same job and mentally determine whether their peers are paid commensurate with their contributions. Employees also observe people in different jobs (either higher or lower on the hierarchy than themselves) and make judgments about whether those jobs are paid appropriately compared with their own. This was just covered in detail in the discussion of Adams’ equity theory.</a:t>
            </a:r>
          </a:p>
          <a:p>
            <a:endParaRPr lang="en-US" sz="1000" baseline="0" dirty="0" smtClean="0"/>
          </a:p>
          <a:p>
            <a:r>
              <a:rPr lang="en-US" sz="1000" baseline="0" dirty="0" smtClean="0"/>
              <a:t>Job evaluation is not within the scope of this learning module. However, it is important to address this step in the process to help students understand that employees must feel fairly compensated from an internal and external perspective. Job evaluation is the process used to establish the relative worth of the jobs within an organization. Methods include ranking, classification and the point-factor method. (See Milkovich, Newman and </a:t>
            </a:r>
            <a:r>
              <a:rPr lang="en-US" sz="1000" baseline="0" dirty="0" err="1" smtClean="0"/>
              <a:t>Gerhart</a:t>
            </a:r>
            <a:r>
              <a:rPr lang="en-US" sz="1000" baseline="0" dirty="0" smtClean="0"/>
              <a:t> (2011) pages 135-148 for a complete treatment of job evaluation.)</a:t>
            </a:r>
          </a:p>
          <a:p>
            <a:endParaRPr lang="en-US" sz="1000" baseline="0" dirty="0" smtClean="0"/>
          </a:p>
          <a:p>
            <a:r>
              <a:rPr lang="en-US" sz="1000" baseline="0" dirty="0" smtClean="0"/>
              <a:t>Employee perceptions of pay equity may not accurately reflect the facts, and managers must work to maintain a level of perceived fairness in the organization. Remaining as transparent as possible regarding the method of evaluating jobs in the organization and explaining pay-related decisions provides employees with a degree of confidence that they are being rewarded fairly. Showing employees the results of market surveys shows that the organization is vigilant about paying competitively. Employees have easy access to salary data on the Internet, and managers should assume that employees periodically review and evaluate their own pay in comparison to the “outside” world.</a:t>
            </a:r>
          </a:p>
          <a:p>
            <a:endParaRPr lang="en-US" sz="1000" baseline="0" dirty="0" smtClean="0"/>
          </a:p>
          <a:p>
            <a:r>
              <a:rPr lang="en-US" sz="1000" baseline="0" dirty="0" smtClean="0"/>
              <a:t>External equity is based on market intelligence and prevailing rates for jobs within the organization. Qualified individuals seek to maximize the compensation they can earn for their efforts. To attract qualified individuals, the organization must offer a competitive compensation package. The organization is always competing for talent with other organizations, and compensation is an important consideration for talented individuals to decide where to work.</a:t>
            </a:r>
            <a:endParaRPr lang="en-US" sz="1000" dirty="0"/>
          </a:p>
        </p:txBody>
      </p:sp>
      <p:sp>
        <p:nvSpPr>
          <p:cNvPr id="4" name="Slide Number Placeholder 3"/>
          <p:cNvSpPr>
            <a:spLocks noGrp="1"/>
          </p:cNvSpPr>
          <p:nvPr>
            <p:ph type="sldNum" sz="quarter" idx="10"/>
          </p:nvPr>
        </p:nvSpPr>
        <p:spPr/>
        <p:txBody>
          <a:bodyPr/>
          <a:lstStyle/>
          <a:p>
            <a:fld id="{304881BA-67F6-42CB-B91D-A75BCD089F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smtClean="0"/>
              <a:t>Employers strive to create a total compensation package</a:t>
            </a:r>
            <a:r>
              <a:rPr lang="en-US" sz="1000" baseline="0" dirty="0" smtClean="0"/>
              <a:t> that will attract high-quality individuals to join and remain with the organization. It is important to discuss total compensation because base pay is only one element in the potential mix of rewards. Getting people in the door is only part of the challenge. Keeping talented employees is an ongoing challenge. Compensation practices can be used to reward tenure.</a:t>
            </a:r>
          </a:p>
          <a:p>
            <a:endParaRPr lang="en-US" sz="1000" baseline="0" dirty="0" smtClean="0"/>
          </a:p>
          <a:p>
            <a:r>
              <a:rPr lang="en-US" sz="1000" baseline="0" dirty="0" smtClean="0"/>
              <a:t>Another key objective of compensation practices is to drive desired performance. In addition to acquiring and retaining talent, compensation can be used to motivate employees to deliver high-impact performance. For example, if an organization wants to increase sales, offering commissions to employees who bring in sales drives the desired performance. Tying rewards to performance will focus employees on what the organization values and seeks to achieve.</a:t>
            </a:r>
          </a:p>
          <a:p>
            <a:endParaRPr lang="en-US" sz="1000" baseline="0" dirty="0" smtClean="0"/>
          </a:p>
          <a:p>
            <a:r>
              <a:rPr lang="en-US" sz="1000" baseline="0" dirty="0" smtClean="0"/>
              <a:t>Employers also must consider their overall financial ability to pay. Labor is typically the single largest controllable expense in organizations, but organizations do not have unlimited resources. It is not always feasible to keep up with the market leader in terms of pay. New, start-up organizations in particular may struggle just to make ends meet and may not be able to pay at the going rate without causing financial harm to the bottom line. In the early days of an organization’s life, deferred compensation and equity stakes may be more commonly used to attract employees. Organizations at that point frequently don’t have the cash flow or capital to pay a high level of direct compensation. An organization must be realistic about what it can truly afford in terms of compensation. Overextending on pay may lead to serious financial troubles. The organization must strike a balance between what it can pay and what it must pay to acquire talent.</a:t>
            </a:r>
          </a:p>
          <a:p>
            <a:endParaRPr lang="en-US" sz="1000" baseline="0" dirty="0" smtClean="0"/>
          </a:p>
          <a:p>
            <a:r>
              <a:rPr lang="en-US" sz="1000" baseline="0" dirty="0" smtClean="0"/>
              <a:t>The competitive position is where the organization targets its compensation relative to the rest of the market. On the next two slides there is detailed discussion of the three basic competitive positions and the mix of compensation elements that organizations might use. The compensation mix is where organizations can creatively combine various rewards to develop a unique compensation mix that may be difficult for competitors to replicate. Ideally, the organization can offer something that will differentiate itself from other organizations. The choices of which rewards to offer from the various categories (fixed pay, variable pay and indirect rewards) depends on the organization’s philosophy and its reaction to what competitors are doing.</a:t>
            </a:r>
            <a:endParaRPr lang="en-US" sz="1000" dirty="0"/>
          </a:p>
        </p:txBody>
      </p:sp>
      <p:sp>
        <p:nvSpPr>
          <p:cNvPr id="4" name="Slide Number Placeholder 3"/>
          <p:cNvSpPr>
            <a:spLocks noGrp="1"/>
          </p:cNvSpPr>
          <p:nvPr>
            <p:ph type="sldNum" sz="quarter" idx="10"/>
          </p:nvPr>
        </p:nvSpPr>
        <p:spPr/>
        <p:txBody>
          <a:bodyPr/>
          <a:lstStyle/>
          <a:p>
            <a:fld id="{8EE3280A-FC6E-43C5-B210-1C933F73BE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PPpeaGree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55" name="Rectangle 23"/>
          <p:cNvSpPr>
            <a:spLocks noGrp="1" noChangeArrowheads="1"/>
          </p:cNvSpPr>
          <p:nvPr>
            <p:ph type="ctrTitle" sz="quarter"/>
          </p:nvPr>
        </p:nvSpPr>
        <p:spPr>
          <a:xfrm>
            <a:off x="3124200" y="4321175"/>
            <a:ext cx="5638800" cy="708025"/>
          </a:xfrm>
        </p:spPr>
        <p:txBody>
          <a:bodyPr/>
          <a:lstStyle>
            <a:lvl1pPr algn="r">
              <a:defRPr>
                <a:solidFill>
                  <a:schemeClr val="bg1"/>
                </a:solidFill>
              </a:defRPr>
            </a:lvl1pPr>
          </a:lstStyle>
          <a:p>
            <a:r>
              <a:rPr lang="en-US" dirty="0"/>
              <a:t>Click to edit Master title style</a:t>
            </a:r>
          </a:p>
        </p:txBody>
      </p:sp>
      <p:sp>
        <p:nvSpPr>
          <p:cNvPr id="18456" name="Rectangle 24"/>
          <p:cNvSpPr>
            <a:spLocks noGrp="1" noChangeArrowheads="1"/>
          </p:cNvSpPr>
          <p:nvPr>
            <p:ph type="subTitle" sz="quarter" idx="1"/>
          </p:nvPr>
        </p:nvSpPr>
        <p:spPr>
          <a:xfrm>
            <a:off x="3124200" y="5486400"/>
            <a:ext cx="5638800" cy="381000"/>
          </a:xfrm>
        </p:spPr>
        <p:txBody>
          <a:bodyPr/>
          <a:lstStyle>
            <a:lvl1pPr marL="0" indent="0" algn="r">
              <a:spcBef>
                <a:spcPct val="50000"/>
              </a:spcBef>
              <a:buFontTx/>
              <a:buNone/>
              <a:defRPr sz="1400">
                <a:solidFill>
                  <a:schemeClr val="tx1"/>
                </a:solidFill>
              </a:defRPr>
            </a:lvl1pPr>
          </a:lstStyle>
          <a:p>
            <a:r>
              <a:rPr lang="en-US" dirty="0"/>
              <a:t>Click to edit Master subtitle style</a:t>
            </a:r>
          </a:p>
        </p:txBody>
      </p:sp>
      <p:sp>
        <p:nvSpPr>
          <p:cNvPr id="5" name="Rectangle 25"/>
          <p:cNvSpPr>
            <a:spLocks noGrp="1" noChangeArrowheads="1"/>
          </p:cNvSpPr>
          <p:nvPr>
            <p:ph type="ftr" sz="quarter" idx="10"/>
          </p:nvPr>
        </p:nvSpPr>
        <p:spPr/>
        <p:txBody>
          <a:bodyPr/>
          <a:lstStyle>
            <a:lvl1pPr>
              <a:defRPr baseline="0">
                <a:solidFill>
                  <a:schemeClr val="bg1"/>
                </a:solidFill>
              </a:defRPr>
            </a:lvl1pPr>
          </a:lstStyle>
          <a:p>
            <a:r>
              <a:rPr lang="en-US" smtClean="0"/>
              <a:t>SHRM© 2011</a:t>
            </a:r>
            <a:endParaRPr lang="en-US"/>
          </a:p>
        </p:txBody>
      </p:sp>
      <p:sp>
        <p:nvSpPr>
          <p:cNvPr id="6" name="Rectangle 26"/>
          <p:cNvSpPr>
            <a:spLocks noGrp="1" noChangeArrowheads="1"/>
          </p:cNvSpPr>
          <p:nvPr>
            <p:ph type="sldNum" sz="quarter" idx="11"/>
          </p:nvPr>
        </p:nvSpPr>
        <p:spPr/>
        <p:txBody>
          <a:bodyPr/>
          <a:lstStyle>
            <a:lvl1pPr>
              <a:defRPr>
                <a:solidFill>
                  <a:schemeClr val="bg1"/>
                </a:solidFill>
              </a:defRPr>
            </a:lvl1pPr>
          </a:lstStyle>
          <a:p>
            <a:fld id="{3A95D77F-8D1D-47E5-BF25-487F8BD244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2011</a:t>
            </a:r>
            <a:endParaRPr lang="en-US" baseline="0" dirty="0"/>
          </a:p>
        </p:txBody>
      </p:sp>
      <p:sp>
        <p:nvSpPr>
          <p:cNvPr id="5" name="Slide Number Placeholder 4"/>
          <p:cNvSpPr>
            <a:spLocks noGrp="1"/>
          </p:cNvSpPr>
          <p:nvPr>
            <p:ph type="sldNum" sz="quarter" idx="11"/>
          </p:nvPr>
        </p:nvSpPr>
        <p:spPr/>
        <p:txBody>
          <a:bodyPr/>
          <a:lstStyle>
            <a:lvl1pPr>
              <a:defRPr/>
            </a:lvl1pPr>
          </a:lstStyle>
          <a:p>
            <a:fld id="{B5504D0D-75D1-4576-BE31-25726E8DFE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lvl1pPr>
              <a:defRPr/>
            </a:lvl1pPr>
          </a:lstStyle>
          <a:p>
            <a:fld id="{F9E4C679-63A1-49AC-9670-E5185822A51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SHRM© 2011</a:t>
            </a:r>
            <a:endParaRPr lang="en-US" baseline="0" dirty="0"/>
          </a:p>
        </p:txBody>
      </p:sp>
      <p:sp>
        <p:nvSpPr>
          <p:cNvPr id="3" name="Slide Number Placeholder 2"/>
          <p:cNvSpPr>
            <a:spLocks noGrp="1"/>
          </p:cNvSpPr>
          <p:nvPr>
            <p:ph type="sldNum" sz="quarter" idx="11"/>
          </p:nvPr>
        </p:nvSpPr>
        <p:spPr/>
        <p:txBody>
          <a:bodyPr/>
          <a:lstStyle>
            <a:lvl1pPr>
              <a:defRPr/>
            </a:lvl1pPr>
          </a:lstStyle>
          <a:p>
            <a:fld id="{BEC20879-7D68-4B60-BCD1-373BD71901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PPpeaGreen2"/>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
        <p:nvSpPr>
          <p:cNvPr id="1027" name="Rectangle 30"/>
          <p:cNvSpPr>
            <a:spLocks noGrp="1" noChangeArrowheads="1"/>
          </p:cNvSpPr>
          <p:nvPr>
            <p:ph type="title"/>
          </p:nvPr>
        </p:nvSpPr>
        <p:spPr bwMode="auto">
          <a:xfrm>
            <a:off x="1828800" y="457200"/>
            <a:ext cx="6858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1"/>
          <p:cNvSpPr>
            <a:spLocks noGrp="1" noChangeArrowheads="1"/>
          </p:cNvSpPr>
          <p:nvPr>
            <p:ph type="body" idx="1"/>
          </p:nvPr>
        </p:nvSpPr>
        <p:spPr bwMode="auto">
          <a:xfrm>
            <a:off x="1828800" y="1295400"/>
            <a:ext cx="68580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6" name="Rectangle 32"/>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aseline="30000">
                <a:cs typeface="Arial" charset="0"/>
              </a:defRPr>
            </a:lvl1pPr>
          </a:lstStyle>
          <a:p>
            <a:r>
              <a:rPr lang="en-US" smtClean="0"/>
              <a:t>SHRM© 2011</a:t>
            </a:r>
            <a:endParaRPr lang="en-US" dirty="0"/>
          </a:p>
        </p:txBody>
      </p:sp>
      <p:sp>
        <p:nvSpPr>
          <p:cNvPr id="1057" name="Rectangle 33"/>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982E7DB2-C2C5-4AD1-91EA-9C0566CA897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3" r:id="rId4"/>
  </p:sldLayoutIdLst>
  <p:hf hdr="0" dt="0"/>
  <p:txStyles>
    <p:titleStyle>
      <a:lvl1pPr algn="l" rtl="0" eaLnBrk="0" fontAlgn="base" hangingPunct="0">
        <a:spcBef>
          <a:spcPct val="50000"/>
        </a:spcBef>
        <a:spcAft>
          <a:spcPct val="0"/>
        </a:spcAft>
        <a:defRPr sz="2400">
          <a:solidFill>
            <a:schemeClr val="bg1"/>
          </a:solidFill>
          <a:latin typeface="+mj-lt"/>
          <a:ea typeface="ＭＳ Ｐゴシック" pitchFamily="-110" charset="-128"/>
          <a:cs typeface="ＭＳ Ｐゴシック" pitchFamily="-110" charset="-128"/>
        </a:defRPr>
      </a:lvl1pPr>
      <a:lvl2pPr algn="l" rtl="0" eaLnBrk="0" fontAlgn="base" hangingPunct="0">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2pPr>
      <a:lvl3pPr algn="l" rtl="0" eaLnBrk="0" fontAlgn="base" hangingPunct="0">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3pPr>
      <a:lvl4pPr algn="l" rtl="0" eaLnBrk="0" fontAlgn="base" hangingPunct="0">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4pPr>
      <a:lvl5pPr algn="l" rtl="0" eaLnBrk="0" fontAlgn="base" hangingPunct="0">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5pPr>
      <a:lvl6pPr marL="457200" algn="l" rtl="0" fontAlgn="base">
        <a:spcBef>
          <a:spcPct val="50000"/>
        </a:spcBef>
        <a:spcAft>
          <a:spcPct val="0"/>
        </a:spcAft>
        <a:defRPr sz="2400">
          <a:solidFill>
            <a:srgbClr val="0B5594"/>
          </a:solidFill>
          <a:latin typeface="Arial" pitchFamily="-110" charset="0"/>
        </a:defRPr>
      </a:lvl6pPr>
      <a:lvl7pPr marL="914400" algn="l" rtl="0" fontAlgn="base">
        <a:spcBef>
          <a:spcPct val="50000"/>
        </a:spcBef>
        <a:spcAft>
          <a:spcPct val="0"/>
        </a:spcAft>
        <a:defRPr sz="2400">
          <a:solidFill>
            <a:srgbClr val="0B5594"/>
          </a:solidFill>
          <a:latin typeface="Arial" pitchFamily="-110" charset="0"/>
        </a:defRPr>
      </a:lvl7pPr>
      <a:lvl8pPr marL="1371600" algn="l" rtl="0" fontAlgn="base">
        <a:spcBef>
          <a:spcPct val="50000"/>
        </a:spcBef>
        <a:spcAft>
          <a:spcPct val="0"/>
        </a:spcAft>
        <a:defRPr sz="2400">
          <a:solidFill>
            <a:srgbClr val="0B5594"/>
          </a:solidFill>
          <a:latin typeface="Arial" pitchFamily="-110" charset="0"/>
        </a:defRPr>
      </a:lvl8pPr>
      <a:lvl9pPr marL="1828800" algn="l" rtl="0" fontAlgn="base">
        <a:spcBef>
          <a:spcPct val="50000"/>
        </a:spcBef>
        <a:spcAft>
          <a:spcPct val="0"/>
        </a:spcAft>
        <a:defRPr sz="2400">
          <a:solidFill>
            <a:srgbClr val="0B5594"/>
          </a:solidFill>
          <a:latin typeface="Arial" pitchFamily="-110" charset="0"/>
        </a:defRPr>
      </a:lvl9pPr>
    </p:titleStyle>
    <p:bodyStyle>
      <a:lvl1pPr marL="342900" indent="-342900" algn="l" rtl="0" eaLnBrk="0" fontAlgn="base" hangingPunct="0">
        <a:spcBef>
          <a:spcPct val="20000"/>
        </a:spcBef>
        <a:spcAft>
          <a:spcPct val="0"/>
        </a:spcAft>
        <a:buChar char="•"/>
        <a:defRPr sz="2200">
          <a:solidFill>
            <a:srgbClr val="333333"/>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SzPct val="85000"/>
        <a:buFont typeface="Arial" charset="0"/>
        <a:buChar char="&gt;"/>
        <a:defRPr sz="2000">
          <a:solidFill>
            <a:srgbClr val="333333"/>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33"/>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33"/>
          </a:solidFill>
          <a:latin typeface="+mn-lt"/>
          <a:ea typeface="ＭＳ Ｐゴシック" pitchFamily="-110" charset="-128"/>
        </a:defRPr>
      </a:lvl4pPr>
      <a:lvl5pPr marL="2057400" indent="-228600" algn="l" rtl="0" eaLnBrk="0" fontAlgn="base" hangingPunct="0">
        <a:spcBef>
          <a:spcPct val="20000"/>
        </a:spcBef>
        <a:spcAft>
          <a:spcPct val="0"/>
        </a:spcAft>
        <a:buChar char="»"/>
        <a:defRPr sz="1600">
          <a:solidFill>
            <a:srgbClr val="333333"/>
          </a:solidFill>
          <a:latin typeface="+mn-lt"/>
          <a:ea typeface="ＭＳ Ｐゴシック" pitchFamily="-110" charset="-128"/>
        </a:defRPr>
      </a:lvl5pPr>
      <a:lvl6pPr marL="2514600" indent="-228600" algn="l" rtl="0" fontAlgn="base">
        <a:spcBef>
          <a:spcPct val="20000"/>
        </a:spcBef>
        <a:spcAft>
          <a:spcPct val="0"/>
        </a:spcAft>
        <a:buChar char="»"/>
        <a:defRPr sz="1600">
          <a:solidFill>
            <a:srgbClr val="333333"/>
          </a:solidFill>
          <a:latin typeface="+mn-lt"/>
          <a:ea typeface="ＭＳ Ｐゴシック" pitchFamily="-110" charset="-128"/>
        </a:defRPr>
      </a:lvl6pPr>
      <a:lvl7pPr marL="2971800" indent="-228600" algn="l" rtl="0" fontAlgn="base">
        <a:spcBef>
          <a:spcPct val="20000"/>
        </a:spcBef>
        <a:spcAft>
          <a:spcPct val="0"/>
        </a:spcAft>
        <a:buChar char="»"/>
        <a:defRPr sz="1600">
          <a:solidFill>
            <a:srgbClr val="333333"/>
          </a:solidFill>
          <a:latin typeface="+mn-lt"/>
          <a:ea typeface="ＭＳ Ｐゴシック" pitchFamily="-110" charset="-128"/>
        </a:defRPr>
      </a:lvl7pPr>
      <a:lvl8pPr marL="3429000" indent="-228600" algn="l" rtl="0" fontAlgn="base">
        <a:spcBef>
          <a:spcPct val="20000"/>
        </a:spcBef>
        <a:spcAft>
          <a:spcPct val="0"/>
        </a:spcAft>
        <a:buChar char="»"/>
        <a:defRPr sz="1600">
          <a:solidFill>
            <a:srgbClr val="333333"/>
          </a:solidFill>
          <a:latin typeface="+mn-lt"/>
          <a:ea typeface="ＭＳ Ｐゴシック" pitchFamily="-110" charset="-128"/>
        </a:defRPr>
      </a:lvl8pPr>
      <a:lvl9pPr marL="3886200" indent="-228600" algn="l" rtl="0" fontAlgn="base">
        <a:spcBef>
          <a:spcPct val="20000"/>
        </a:spcBef>
        <a:spcAft>
          <a:spcPct val="0"/>
        </a:spcAft>
        <a:buChar char="»"/>
        <a:defRPr sz="1600">
          <a:solidFill>
            <a:srgbClr val="333333"/>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ercer.com/shoplisting.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bls.gov/" TargetMode="External"/><Relationship Id="rId5" Type="http://schemas.openxmlformats.org/officeDocument/2006/relationships/hyperlink" Target="https://des-edit.shrm.org/research/shrmcompensationdataservice/Pages/default.aspx" TargetMode="External"/><Relationship Id="rId4" Type="http://schemas.openxmlformats.org/officeDocument/2006/relationships/hyperlink" Target="http://www.ntca.org/index.php?option=com_content&amp;view=article&amp;id=1308&amp;Itemid=46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questionpro.com/free-survey-software.html" TargetMode="External"/><Relationship Id="rId4" Type="http://schemas.openxmlformats.org/officeDocument/2006/relationships/hyperlink" Target="http://www.zoomerang.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3"/>
          <p:cNvSpPr>
            <a:spLocks noGrp="1" noChangeArrowheads="1"/>
          </p:cNvSpPr>
          <p:nvPr>
            <p:ph type="ctrTitle"/>
          </p:nvPr>
        </p:nvSpPr>
        <p:spPr>
          <a:xfrm>
            <a:off x="3124200" y="4267200"/>
            <a:ext cx="5791200" cy="708025"/>
          </a:xfrm>
        </p:spPr>
        <p:txBody>
          <a:bodyPr/>
          <a:lstStyle/>
          <a:p>
            <a:pPr eaLnBrk="1" hangingPunct="1"/>
            <a:r>
              <a:rPr lang="en-US" dirty="0" smtClean="0"/>
              <a:t>Managing a Salary Survey Project</a:t>
            </a:r>
          </a:p>
        </p:txBody>
      </p:sp>
      <p:sp>
        <p:nvSpPr>
          <p:cNvPr id="15363" name="Rectangle 24"/>
          <p:cNvSpPr>
            <a:spLocks noGrp="1" noChangeArrowheads="1"/>
          </p:cNvSpPr>
          <p:nvPr>
            <p:ph type="subTitle" idx="1"/>
          </p:nvPr>
        </p:nvSpPr>
        <p:spPr>
          <a:xfrm>
            <a:off x="3124200" y="5486400"/>
            <a:ext cx="5791200" cy="381000"/>
          </a:xfrm>
        </p:spPr>
        <p:txBody>
          <a:bodyPr/>
          <a:lstStyle/>
          <a:p>
            <a:r>
              <a:rPr lang="en-US" sz="1500" dirty="0" smtClean="0">
                <a:cs typeface="Courier New" pitchFamily="49" charset="0"/>
              </a:rPr>
              <a:t> Patricia A. Meglich, </a:t>
            </a:r>
            <a:r>
              <a:rPr lang="en-US" sz="1500" dirty="0" smtClean="0">
                <a:cs typeface="Courier New" pitchFamily="49" charset="0"/>
              </a:rPr>
              <a:t>Ph.D.</a:t>
            </a:r>
            <a:r>
              <a:rPr lang="en-US" sz="1500" dirty="0" smtClean="0">
                <a:cs typeface="Courier New" pitchFamily="49" charset="0"/>
              </a:rPr>
              <a:t>,</a:t>
            </a:r>
            <a:r>
              <a:rPr lang="en-US" sz="1500" dirty="0" smtClean="0">
                <a:cs typeface="Courier New" pitchFamily="49" charset="0"/>
              </a:rPr>
              <a:t> </a:t>
            </a:r>
            <a:r>
              <a:rPr lang="en-US" sz="1500" dirty="0" smtClean="0">
                <a:cs typeface="Courier New" pitchFamily="49" charset="0"/>
              </a:rPr>
              <a:t>SPHR   •   2011</a:t>
            </a:r>
            <a:endParaRPr lang="en-US" sz="1500" dirty="0">
              <a:cs typeface="Courier New"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philosophy</a:t>
            </a:r>
            <a:endParaRPr lang="en-US" dirty="0"/>
          </a:p>
        </p:txBody>
      </p:sp>
      <p:sp>
        <p:nvSpPr>
          <p:cNvPr id="3" name="Content Placeholder 2"/>
          <p:cNvSpPr>
            <a:spLocks noGrp="1"/>
          </p:cNvSpPr>
          <p:nvPr>
            <p:ph idx="1"/>
          </p:nvPr>
        </p:nvSpPr>
        <p:spPr>
          <a:xfrm>
            <a:off x="1828800" y="1295400"/>
            <a:ext cx="7315200" cy="4830763"/>
          </a:xfrm>
        </p:spPr>
        <p:txBody>
          <a:bodyPr/>
          <a:lstStyle/>
          <a:p>
            <a:r>
              <a:rPr lang="en-US" sz="2400" b="1" dirty="0" smtClean="0"/>
              <a:t>Competitive position:</a:t>
            </a:r>
          </a:p>
          <a:p>
            <a:pPr lvl="1"/>
            <a:r>
              <a:rPr lang="en-US" sz="2400" dirty="0" smtClean="0"/>
              <a:t>Lead: Consciously pay more than the competition.</a:t>
            </a:r>
          </a:p>
          <a:p>
            <a:pPr lvl="1"/>
            <a:r>
              <a:rPr lang="en-US" sz="2400" dirty="0" smtClean="0"/>
              <a:t>Lag: Pay less than the competition.</a:t>
            </a:r>
          </a:p>
          <a:p>
            <a:pPr lvl="1"/>
            <a:r>
              <a:rPr lang="en-US" sz="2400" dirty="0" smtClean="0"/>
              <a:t>Match: Pay roughly the same as competitors.</a:t>
            </a:r>
          </a:p>
          <a:p>
            <a:r>
              <a:rPr lang="en-US" sz="2400" b="1" dirty="0" smtClean="0"/>
              <a:t>Compensation mix (entitlement vs. performance):</a:t>
            </a:r>
          </a:p>
          <a:p>
            <a:pPr lvl="1"/>
            <a:r>
              <a:rPr lang="en-US" sz="2400" dirty="0" smtClean="0"/>
              <a:t>Fixed pay component.</a:t>
            </a:r>
          </a:p>
          <a:p>
            <a:pPr lvl="1"/>
            <a:r>
              <a:rPr lang="en-US" sz="2400" dirty="0" smtClean="0"/>
              <a:t>Variable pay components.</a:t>
            </a:r>
          </a:p>
          <a:p>
            <a:pPr lvl="1"/>
            <a:r>
              <a:rPr lang="en-US" sz="2400" dirty="0" smtClean="0"/>
              <a:t>Indirect rewards:</a:t>
            </a:r>
          </a:p>
          <a:p>
            <a:pPr lvl="2"/>
            <a:r>
              <a:rPr lang="en-US" sz="2400" dirty="0" smtClean="0"/>
              <a:t>Employee benefits.</a:t>
            </a:r>
          </a:p>
          <a:p>
            <a:pPr lvl="1"/>
            <a:r>
              <a:rPr lang="en-US" sz="2400" dirty="0" smtClean="0"/>
              <a:t>Intangible rewards.</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position</a:t>
            </a:r>
            <a:endParaRPr lang="en-US" dirty="0"/>
          </a:p>
        </p:txBody>
      </p:sp>
      <p:sp>
        <p:nvSpPr>
          <p:cNvPr id="3" name="Content Placeholder 2"/>
          <p:cNvSpPr>
            <a:spLocks noGrp="1"/>
          </p:cNvSpPr>
          <p:nvPr>
            <p:ph idx="1"/>
          </p:nvPr>
        </p:nvSpPr>
        <p:spPr/>
        <p:txBody>
          <a:bodyPr/>
          <a:lstStyle/>
          <a:p>
            <a:r>
              <a:rPr lang="en-US" b="1" dirty="0" smtClean="0"/>
              <a:t>Lead the market:</a:t>
            </a:r>
          </a:p>
          <a:p>
            <a:pPr lvl="1"/>
            <a:r>
              <a:rPr lang="en-US" dirty="0" smtClean="0"/>
              <a:t>Pay in excess of the going rates.</a:t>
            </a:r>
          </a:p>
          <a:p>
            <a:pPr lvl="1"/>
            <a:r>
              <a:rPr lang="en-US" dirty="0" smtClean="0"/>
              <a:t>Provides the organization with ample supply of applicants, decreases turnover, prevents unionization attempts.</a:t>
            </a:r>
          </a:p>
          <a:p>
            <a:pPr lvl="1"/>
            <a:r>
              <a:rPr lang="en-US" dirty="0" smtClean="0"/>
              <a:t>May lead to higher overall labor costs.</a:t>
            </a:r>
          </a:p>
          <a:p>
            <a:r>
              <a:rPr lang="en-US" b="1" dirty="0" smtClean="0"/>
              <a:t>Lag the market:</a:t>
            </a:r>
          </a:p>
          <a:p>
            <a:pPr lvl="1"/>
            <a:r>
              <a:rPr lang="en-US" dirty="0" smtClean="0"/>
              <a:t>Pay below the going rates.</a:t>
            </a:r>
          </a:p>
          <a:p>
            <a:pPr lvl="1"/>
            <a:r>
              <a:rPr lang="en-US" dirty="0" smtClean="0"/>
              <a:t>May be due to financial inability to pay at market.</a:t>
            </a:r>
          </a:p>
          <a:p>
            <a:pPr lvl="1"/>
            <a:r>
              <a:rPr lang="en-US" dirty="0" smtClean="0"/>
              <a:t>May require increased non-financial rewards.</a:t>
            </a:r>
          </a:p>
          <a:p>
            <a:pPr lvl="1"/>
            <a:r>
              <a:rPr lang="en-US" dirty="0" smtClean="0"/>
              <a:t>Can lead to higher turnover, lower productivity, and lack of applicants.</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position</a:t>
            </a:r>
            <a:endParaRPr lang="en-US" dirty="0"/>
          </a:p>
        </p:txBody>
      </p:sp>
      <p:sp>
        <p:nvSpPr>
          <p:cNvPr id="3" name="Content Placeholder 2"/>
          <p:cNvSpPr>
            <a:spLocks noGrp="1"/>
          </p:cNvSpPr>
          <p:nvPr>
            <p:ph idx="1"/>
          </p:nvPr>
        </p:nvSpPr>
        <p:spPr/>
        <p:txBody>
          <a:bodyPr/>
          <a:lstStyle/>
          <a:p>
            <a:r>
              <a:rPr lang="en-US" b="1" dirty="0" smtClean="0"/>
              <a:t>Match the market:</a:t>
            </a:r>
          </a:p>
          <a:p>
            <a:pPr lvl="1"/>
            <a:r>
              <a:rPr lang="en-US" dirty="0" smtClean="0"/>
              <a:t>Pay levels relative to the existing marketplace.</a:t>
            </a:r>
          </a:p>
          <a:p>
            <a:pPr lvl="1"/>
            <a:r>
              <a:rPr lang="en-US" dirty="0" smtClean="0"/>
              <a:t>Most commonly adopted strategy.</a:t>
            </a:r>
          </a:p>
          <a:p>
            <a:pPr lvl="1"/>
            <a:r>
              <a:rPr lang="en-US" dirty="0" smtClean="0"/>
              <a:t>Requires continuous monitoring and reactivity to changes in market (playing “catch-up”).</a:t>
            </a:r>
          </a:p>
          <a:p>
            <a:pPr lvl="1"/>
            <a:r>
              <a:rPr lang="en-US" dirty="0" smtClean="0"/>
              <a:t>Leads to acceptable talent acquisition and retention.</a:t>
            </a:r>
          </a:p>
          <a:p>
            <a:r>
              <a:rPr lang="en-US" b="1" dirty="0" smtClean="0"/>
              <a:t>Combination approach:</a:t>
            </a:r>
          </a:p>
          <a:p>
            <a:pPr lvl="1"/>
            <a:r>
              <a:rPr lang="en-US" dirty="0" smtClean="0"/>
              <a:t>Different strategies are used during different economic conditions.</a:t>
            </a:r>
          </a:p>
          <a:p>
            <a:pPr lvl="1"/>
            <a:r>
              <a:rPr lang="en-US" dirty="0" smtClean="0"/>
              <a:t>Different strategies used for different jobs within the organization.</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mix</a:t>
            </a:r>
            <a:endParaRPr lang="en-US" dirty="0"/>
          </a:p>
        </p:txBody>
      </p:sp>
      <p:sp>
        <p:nvSpPr>
          <p:cNvPr id="3" name="Content Placeholder 2"/>
          <p:cNvSpPr>
            <a:spLocks noGrp="1"/>
          </p:cNvSpPr>
          <p:nvPr>
            <p:ph idx="1"/>
          </p:nvPr>
        </p:nvSpPr>
        <p:spPr>
          <a:xfrm>
            <a:off x="1828800" y="1295400"/>
            <a:ext cx="6858000" cy="5181600"/>
          </a:xfrm>
        </p:spPr>
        <p:txBody>
          <a:bodyPr/>
          <a:lstStyle/>
          <a:p>
            <a:r>
              <a:rPr lang="en-US" sz="2800" dirty="0" smtClean="0"/>
              <a:t>Fixed pay:</a:t>
            </a:r>
          </a:p>
          <a:p>
            <a:pPr lvl="1"/>
            <a:r>
              <a:rPr lang="en-US" sz="2400" dirty="0" smtClean="0"/>
              <a:t>Base salary</a:t>
            </a:r>
          </a:p>
          <a:p>
            <a:r>
              <a:rPr lang="en-US" sz="2800" dirty="0" smtClean="0"/>
              <a:t>Variable pay components:</a:t>
            </a:r>
          </a:p>
          <a:p>
            <a:pPr lvl="1"/>
            <a:r>
              <a:rPr lang="en-US" sz="2400" dirty="0" smtClean="0"/>
              <a:t>Productivity bonus</a:t>
            </a:r>
          </a:p>
          <a:p>
            <a:pPr lvl="1"/>
            <a:r>
              <a:rPr lang="en-US" sz="2400" dirty="0" smtClean="0"/>
              <a:t>Skill- or knowledge-based pay</a:t>
            </a:r>
          </a:p>
          <a:p>
            <a:pPr lvl="1"/>
            <a:r>
              <a:rPr lang="en-US" sz="2400" dirty="0" smtClean="0"/>
              <a:t>Performance bonus</a:t>
            </a:r>
          </a:p>
        </p:txBody>
      </p:sp>
      <p:sp>
        <p:nvSpPr>
          <p:cNvPr id="6" name="Footer Placeholder 5"/>
          <p:cNvSpPr>
            <a:spLocks noGrp="1"/>
          </p:cNvSpPr>
          <p:nvPr>
            <p:ph type="ftr" sz="quarter" idx="10"/>
          </p:nvPr>
        </p:nvSpPr>
        <p:spPr/>
        <p:txBody>
          <a:bodyPr/>
          <a:lstStyle/>
          <a:p>
            <a:r>
              <a:rPr lang="en-US" smtClean="0"/>
              <a:t>SHRM© 2011</a:t>
            </a:r>
            <a:endParaRPr lang="en-US" baseline="0" dirty="0"/>
          </a:p>
        </p:txBody>
      </p:sp>
      <p:sp>
        <p:nvSpPr>
          <p:cNvPr id="7" name="Slide Number Placeholder 6"/>
          <p:cNvSpPr>
            <a:spLocks noGrp="1"/>
          </p:cNvSpPr>
          <p:nvPr>
            <p:ph type="sldNum" sz="quarter" idx="11"/>
          </p:nvPr>
        </p:nvSpPr>
        <p:spPr/>
        <p:txBody>
          <a:bodyPr/>
          <a:lstStyle/>
          <a:p>
            <a:fld id="{B5504D0D-75D1-4576-BE31-25726E8DFEE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mix</a:t>
            </a:r>
            <a:endParaRPr lang="en-US" dirty="0"/>
          </a:p>
        </p:txBody>
      </p:sp>
      <p:sp>
        <p:nvSpPr>
          <p:cNvPr id="3" name="Content Placeholder 2"/>
          <p:cNvSpPr>
            <a:spLocks noGrp="1"/>
          </p:cNvSpPr>
          <p:nvPr>
            <p:ph idx="1"/>
          </p:nvPr>
        </p:nvSpPr>
        <p:spPr>
          <a:xfrm>
            <a:off x="1828800" y="1295400"/>
            <a:ext cx="6858000" cy="5181600"/>
          </a:xfrm>
        </p:spPr>
        <p:txBody>
          <a:bodyPr/>
          <a:lstStyle/>
          <a:p>
            <a:r>
              <a:rPr lang="en-US" sz="2800" dirty="0" smtClean="0"/>
              <a:t>Indirect rewards:</a:t>
            </a:r>
          </a:p>
          <a:p>
            <a:pPr lvl="1"/>
            <a:r>
              <a:rPr lang="en-US" sz="2400" dirty="0" smtClean="0"/>
              <a:t>Mandatory benefits</a:t>
            </a:r>
          </a:p>
          <a:p>
            <a:pPr lvl="1"/>
            <a:r>
              <a:rPr lang="en-US" sz="2400" dirty="0" smtClean="0"/>
              <a:t>Voluntary benefits</a:t>
            </a:r>
          </a:p>
          <a:p>
            <a:pPr lvl="1"/>
            <a:r>
              <a:rPr lang="en-US" sz="2400" dirty="0" smtClean="0"/>
              <a:t>Intangible rewards</a:t>
            </a:r>
          </a:p>
          <a:p>
            <a:pPr lvl="2"/>
            <a:r>
              <a:rPr lang="en-US" sz="2400" dirty="0" smtClean="0"/>
              <a:t>Challenging work</a:t>
            </a:r>
          </a:p>
          <a:p>
            <a:pPr lvl="2"/>
            <a:r>
              <a:rPr lang="en-US" sz="2400" dirty="0" smtClean="0"/>
              <a:t>Autonomy</a:t>
            </a:r>
          </a:p>
          <a:p>
            <a:pPr lvl="2"/>
            <a:r>
              <a:rPr lang="en-US" sz="2400" dirty="0" smtClean="0"/>
              <a:t>Feedback</a:t>
            </a:r>
          </a:p>
          <a:p>
            <a:pPr lvl="2"/>
            <a:r>
              <a:rPr lang="en-US" sz="2400" dirty="0" smtClean="0"/>
              <a:t>Supportive work relationships</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salary survey?</a:t>
            </a:r>
            <a:endParaRPr lang="en-US" dirty="0"/>
          </a:p>
        </p:txBody>
      </p:sp>
      <p:sp>
        <p:nvSpPr>
          <p:cNvPr id="7" name="Content Placeholder 6"/>
          <p:cNvSpPr>
            <a:spLocks noGrp="1"/>
          </p:cNvSpPr>
          <p:nvPr>
            <p:ph idx="1"/>
          </p:nvPr>
        </p:nvSpPr>
        <p:spPr/>
        <p:txBody>
          <a:bodyPr/>
          <a:lstStyle/>
          <a:p>
            <a:pPr>
              <a:buNone/>
            </a:pPr>
            <a:r>
              <a:rPr lang="en-US" dirty="0" smtClean="0"/>
              <a:t>	</a:t>
            </a:r>
            <a:r>
              <a:rPr lang="en-US" sz="3200" i="1" dirty="0" smtClean="0"/>
              <a:t>A salary survey is the systematic process of collecting information and making judgments about the compensation paid by other employers.</a:t>
            </a:r>
          </a:p>
          <a:p>
            <a:pPr>
              <a:buNone/>
            </a:pPr>
            <a:endParaRPr lang="en-US" sz="3200" i="1" dirty="0" smtClean="0"/>
          </a:p>
          <a:p>
            <a:pPr algn="r">
              <a:buNone/>
            </a:pPr>
            <a:r>
              <a:rPr lang="en-US" sz="2000" i="1" dirty="0" err="1" smtClean="0"/>
              <a:t>Milkovich</a:t>
            </a:r>
            <a:r>
              <a:rPr lang="en-US" sz="2000" i="1" dirty="0" smtClean="0"/>
              <a:t>, Newman and </a:t>
            </a:r>
            <a:r>
              <a:rPr lang="en-US" sz="2000" i="1" dirty="0" err="1" smtClean="0"/>
              <a:t>Gerhart</a:t>
            </a:r>
            <a:r>
              <a:rPr lang="en-US" sz="2000" i="1" dirty="0" smtClean="0"/>
              <a:t>, 2011</a:t>
            </a:r>
            <a:endParaRPr lang="en-US" sz="2000" i="1" dirty="0"/>
          </a:p>
        </p:txBody>
      </p:sp>
      <p:sp>
        <p:nvSpPr>
          <p:cNvPr id="8" name="Footer Placeholder 7"/>
          <p:cNvSpPr>
            <a:spLocks noGrp="1"/>
          </p:cNvSpPr>
          <p:nvPr>
            <p:ph type="ftr" sz="quarter" idx="10"/>
          </p:nvPr>
        </p:nvSpPr>
        <p:spPr/>
        <p:txBody>
          <a:bodyPr/>
          <a:lstStyle/>
          <a:p>
            <a:r>
              <a:rPr lang="en-US" smtClean="0"/>
              <a:t>SHRM© 2011</a:t>
            </a:r>
            <a:endParaRPr lang="en-US" baseline="0" dirty="0"/>
          </a:p>
        </p:txBody>
      </p:sp>
      <p:sp>
        <p:nvSpPr>
          <p:cNvPr id="9" name="Slide Number Placeholder 8"/>
          <p:cNvSpPr>
            <a:spLocks noGrp="1"/>
          </p:cNvSpPr>
          <p:nvPr>
            <p:ph type="sldNum" sz="quarter" idx="11"/>
          </p:nvPr>
        </p:nvSpPr>
        <p:spPr/>
        <p:txBody>
          <a:bodyPr/>
          <a:lstStyle/>
          <a:p>
            <a:fld id="{B5504D0D-75D1-4576-BE31-25726E8DFEE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152400"/>
            <a:ext cx="6858000" cy="1066800"/>
          </a:xfrm>
        </p:spPr>
        <p:txBody>
          <a:bodyPr/>
          <a:lstStyle/>
          <a:p>
            <a:r>
              <a:rPr lang="en-US" dirty="0" smtClean="0">
                <a:cs typeface="Times New Roman" pitchFamily="18" charset="0"/>
              </a:rPr>
              <a:t>Purposes of a salary survey</a:t>
            </a:r>
            <a:endParaRPr lang="en-US" dirty="0" smtClean="0"/>
          </a:p>
        </p:txBody>
      </p:sp>
      <p:sp>
        <p:nvSpPr>
          <p:cNvPr id="13315" name="Rectangle 7"/>
          <p:cNvSpPr>
            <a:spLocks noGrp="1" noChangeArrowheads="1"/>
          </p:cNvSpPr>
          <p:nvPr>
            <p:ph sz="half" idx="1"/>
          </p:nvPr>
        </p:nvSpPr>
        <p:spPr>
          <a:xfrm>
            <a:off x="1828800" y="1447800"/>
            <a:ext cx="7010400" cy="4114800"/>
          </a:xfrm>
        </p:spPr>
        <p:txBody>
          <a:bodyPr/>
          <a:lstStyle/>
          <a:p>
            <a:pPr marL="609600" indent="-609600">
              <a:lnSpc>
                <a:spcPct val="90000"/>
              </a:lnSpc>
              <a:buClr>
                <a:schemeClr val="tx1"/>
              </a:buClr>
              <a:buFont typeface="Wingdings" pitchFamily="2" charset="2"/>
              <a:buChar char="ü"/>
            </a:pPr>
            <a:r>
              <a:rPr lang="en-US" sz="2400" dirty="0" smtClean="0">
                <a:latin typeface="Arial" charset="0"/>
                <a:cs typeface="Times New Roman" pitchFamily="18" charset="0"/>
              </a:rPr>
              <a:t>Establish or adjust pay levels.</a:t>
            </a:r>
          </a:p>
          <a:p>
            <a:pPr marL="609600" indent="-609600">
              <a:lnSpc>
                <a:spcPct val="90000"/>
              </a:lnSpc>
              <a:buClr>
                <a:schemeClr val="tx1"/>
              </a:buClr>
              <a:buFont typeface="Wingdings" pitchFamily="2" charset="2"/>
              <a:buChar char="ü"/>
            </a:pPr>
            <a:r>
              <a:rPr lang="en-US" sz="2400" dirty="0" smtClean="0">
                <a:latin typeface="Arial" charset="0"/>
                <a:cs typeface="Times New Roman" pitchFamily="18" charset="0"/>
              </a:rPr>
              <a:t>Establish or adjust pay mix.</a:t>
            </a:r>
          </a:p>
          <a:p>
            <a:pPr marL="609600" indent="-609600">
              <a:lnSpc>
                <a:spcPct val="90000"/>
              </a:lnSpc>
              <a:buClr>
                <a:schemeClr val="tx1"/>
              </a:buClr>
              <a:buFont typeface="Wingdings" pitchFamily="2" charset="2"/>
              <a:buChar char="ü"/>
            </a:pPr>
            <a:r>
              <a:rPr lang="en-US" sz="2400" dirty="0" smtClean="0">
                <a:latin typeface="Arial" charset="0"/>
                <a:cs typeface="Times New Roman" pitchFamily="18" charset="0"/>
              </a:rPr>
              <a:t>Establish or price a pay structure.</a:t>
            </a:r>
          </a:p>
          <a:p>
            <a:pPr marL="609600" indent="-609600">
              <a:lnSpc>
                <a:spcPct val="90000"/>
              </a:lnSpc>
              <a:buClr>
                <a:schemeClr val="tx1"/>
              </a:buClr>
              <a:buFont typeface="Wingdings" pitchFamily="2" charset="2"/>
              <a:buChar char="ü"/>
            </a:pPr>
            <a:r>
              <a:rPr lang="en-US" sz="2400" dirty="0" smtClean="0">
                <a:latin typeface="Arial" charset="0"/>
                <a:cs typeface="Times New Roman" pitchFamily="18" charset="0"/>
              </a:rPr>
              <a:t>Analyze pay-related problems:</a:t>
            </a:r>
          </a:p>
          <a:p>
            <a:pPr marL="1009650" lvl="1" indent="-609600">
              <a:lnSpc>
                <a:spcPct val="90000"/>
              </a:lnSpc>
              <a:buClr>
                <a:schemeClr val="tx1"/>
              </a:buClr>
              <a:buFont typeface="Wingdings" pitchFamily="2" charset="2"/>
              <a:buChar char="ü"/>
            </a:pPr>
            <a:r>
              <a:rPr lang="en-US" dirty="0" smtClean="0">
                <a:latin typeface="Arial" charset="0"/>
                <a:cs typeface="Times New Roman" pitchFamily="18" charset="0"/>
              </a:rPr>
              <a:t>Employee turnover.</a:t>
            </a:r>
          </a:p>
          <a:p>
            <a:pPr marL="1009650" lvl="1" indent="-609600">
              <a:lnSpc>
                <a:spcPct val="90000"/>
              </a:lnSpc>
              <a:buClr>
                <a:schemeClr val="tx1"/>
              </a:buClr>
              <a:buFont typeface="Wingdings" pitchFamily="2" charset="2"/>
              <a:buChar char="ü"/>
            </a:pPr>
            <a:r>
              <a:rPr lang="en-US" dirty="0" smtClean="0">
                <a:latin typeface="Arial" charset="0"/>
                <a:cs typeface="Times New Roman" pitchFamily="18" charset="0"/>
              </a:rPr>
              <a:t>Union organizing activity.</a:t>
            </a:r>
          </a:p>
        </p:txBody>
      </p:sp>
      <p:sp>
        <p:nvSpPr>
          <p:cNvPr id="7" name="Footer Placeholder 6"/>
          <p:cNvSpPr>
            <a:spLocks noGrp="1"/>
          </p:cNvSpPr>
          <p:nvPr>
            <p:ph type="ftr" sz="quarter" idx="10"/>
          </p:nvPr>
        </p:nvSpPr>
        <p:spPr/>
        <p:txBody>
          <a:bodyPr/>
          <a:lstStyle/>
          <a:p>
            <a:r>
              <a:rPr lang="en-US" smtClean="0"/>
              <a:t>SHRM© 2011</a:t>
            </a:r>
            <a:endParaRPr lang="en-US" baseline="0" dirty="0"/>
          </a:p>
        </p:txBody>
      </p:sp>
      <p:sp>
        <p:nvSpPr>
          <p:cNvPr id="8" name="Slide Number Placeholder 7"/>
          <p:cNvSpPr>
            <a:spLocks noGrp="1"/>
          </p:cNvSpPr>
          <p:nvPr>
            <p:ph type="sldNum" sz="quarter" idx="11"/>
          </p:nvPr>
        </p:nvSpPr>
        <p:spPr/>
        <p:txBody>
          <a:bodyPr/>
          <a:lstStyle/>
          <a:p>
            <a:fld id="{F9E4C679-63A1-49AC-9670-E5185822A51E}"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152400"/>
            <a:ext cx="6858000" cy="1066800"/>
          </a:xfrm>
        </p:spPr>
        <p:txBody>
          <a:bodyPr/>
          <a:lstStyle/>
          <a:p>
            <a:r>
              <a:rPr lang="en-US" dirty="0" smtClean="0">
                <a:cs typeface="Times New Roman" pitchFamily="18" charset="0"/>
              </a:rPr>
              <a:t>Purposes of a salary survey</a:t>
            </a:r>
            <a:endParaRPr lang="en-US" dirty="0" smtClean="0"/>
          </a:p>
        </p:txBody>
      </p:sp>
      <p:sp>
        <p:nvSpPr>
          <p:cNvPr id="13315" name="Rectangle 7"/>
          <p:cNvSpPr>
            <a:spLocks noGrp="1" noChangeArrowheads="1"/>
          </p:cNvSpPr>
          <p:nvPr>
            <p:ph sz="half" idx="1"/>
          </p:nvPr>
        </p:nvSpPr>
        <p:spPr>
          <a:xfrm>
            <a:off x="1828800" y="1447800"/>
            <a:ext cx="7010400" cy="4114800"/>
          </a:xfrm>
        </p:spPr>
        <p:txBody>
          <a:bodyPr/>
          <a:lstStyle/>
          <a:p>
            <a:pPr marL="609600" indent="-609600">
              <a:lnSpc>
                <a:spcPct val="90000"/>
              </a:lnSpc>
              <a:buClr>
                <a:schemeClr val="tx1"/>
              </a:buClr>
              <a:buFont typeface="Wingdings" pitchFamily="2" charset="2"/>
              <a:buChar char="ü"/>
            </a:pPr>
            <a:r>
              <a:rPr lang="en-US" sz="2400" dirty="0" smtClean="0">
                <a:latin typeface="Arial" charset="0"/>
                <a:cs typeface="Times New Roman" pitchFamily="18" charset="0"/>
              </a:rPr>
              <a:t>Estimate competitors’ labor costs.</a:t>
            </a:r>
          </a:p>
          <a:p>
            <a:pPr marL="609600" indent="-609600">
              <a:lnSpc>
                <a:spcPct val="90000"/>
              </a:lnSpc>
              <a:buClr>
                <a:schemeClr val="tx1"/>
              </a:buClr>
              <a:buFont typeface="Wingdings" pitchFamily="2" charset="2"/>
              <a:buChar char="ü"/>
            </a:pPr>
            <a:r>
              <a:rPr lang="en-US" sz="2400" dirty="0" smtClean="0">
                <a:latin typeface="Arial" charset="0"/>
                <a:cs typeface="Times New Roman" pitchFamily="18" charset="0"/>
              </a:rPr>
              <a:t>Decide where to locate an operation:</a:t>
            </a:r>
          </a:p>
          <a:p>
            <a:pPr marL="1009650" lvl="1" indent="-609600">
              <a:lnSpc>
                <a:spcPct val="90000"/>
              </a:lnSpc>
              <a:buClr>
                <a:schemeClr val="tx1"/>
              </a:buClr>
              <a:buFont typeface="Wingdings" pitchFamily="2" charset="2"/>
              <a:buChar char="ü"/>
            </a:pPr>
            <a:r>
              <a:rPr lang="en-US" dirty="0" smtClean="0">
                <a:latin typeface="Arial" charset="0"/>
                <a:cs typeface="Times New Roman" pitchFamily="18" charset="0"/>
              </a:rPr>
              <a:t>New operations.</a:t>
            </a:r>
          </a:p>
          <a:p>
            <a:pPr marL="1009650" lvl="1" indent="-609600">
              <a:lnSpc>
                <a:spcPct val="90000"/>
              </a:lnSpc>
              <a:buClr>
                <a:schemeClr val="tx1"/>
              </a:buClr>
              <a:buFont typeface="Wingdings" pitchFamily="2" charset="2"/>
              <a:buChar char="ü"/>
            </a:pPr>
            <a:r>
              <a:rPr lang="en-US" dirty="0" smtClean="0">
                <a:latin typeface="Arial" charset="0"/>
                <a:cs typeface="Times New Roman" pitchFamily="18" charset="0"/>
              </a:rPr>
              <a:t>Expanding operations.</a:t>
            </a:r>
          </a:p>
        </p:txBody>
      </p:sp>
      <p:sp>
        <p:nvSpPr>
          <p:cNvPr id="7" name="Footer Placeholder 6"/>
          <p:cNvSpPr>
            <a:spLocks noGrp="1"/>
          </p:cNvSpPr>
          <p:nvPr>
            <p:ph type="ftr" sz="quarter" idx="10"/>
          </p:nvPr>
        </p:nvSpPr>
        <p:spPr/>
        <p:txBody>
          <a:bodyPr/>
          <a:lstStyle/>
          <a:p>
            <a:r>
              <a:rPr lang="en-US" smtClean="0"/>
              <a:t>SHRM© 2011</a:t>
            </a:r>
            <a:endParaRPr lang="en-US" baseline="0" dirty="0"/>
          </a:p>
        </p:txBody>
      </p:sp>
      <p:sp>
        <p:nvSpPr>
          <p:cNvPr id="8" name="Slide Number Placeholder 7"/>
          <p:cNvSpPr>
            <a:spLocks noGrp="1"/>
          </p:cNvSpPr>
          <p:nvPr>
            <p:ph type="sldNum" sz="quarter" idx="11"/>
          </p:nvPr>
        </p:nvSpPr>
        <p:spPr/>
        <p:txBody>
          <a:bodyPr/>
          <a:lstStyle/>
          <a:p>
            <a:fld id="{F9E4C679-63A1-49AC-9670-E5185822A51E}"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Legal considerations</a:t>
            </a:r>
            <a:endParaRPr lang="en-US" dirty="0"/>
          </a:p>
        </p:txBody>
      </p:sp>
      <p:sp>
        <p:nvSpPr>
          <p:cNvPr id="7" name="Content Placeholder 6"/>
          <p:cNvSpPr>
            <a:spLocks noGrp="1"/>
          </p:cNvSpPr>
          <p:nvPr>
            <p:ph idx="1"/>
          </p:nvPr>
        </p:nvSpPr>
        <p:spPr/>
        <p:txBody>
          <a:bodyPr/>
          <a:lstStyle/>
          <a:p>
            <a:r>
              <a:rPr lang="en-US" dirty="0" smtClean="0"/>
              <a:t>Anti-trust issues:</a:t>
            </a:r>
          </a:p>
          <a:p>
            <a:pPr lvl="1"/>
            <a:r>
              <a:rPr lang="en-US" dirty="0" smtClean="0"/>
              <a:t>Sherman Antitrust Act of 1890.</a:t>
            </a:r>
          </a:p>
          <a:p>
            <a:pPr lvl="1"/>
            <a:r>
              <a:rPr lang="en-US" dirty="0" smtClean="0"/>
              <a:t>Purpose of the survey.</a:t>
            </a:r>
          </a:p>
          <a:p>
            <a:pPr lvl="1"/>
            <a:r>
              <a:rPr lang="en-US" dirty="0" smtClean="0"/>
              <a:t>Collusion among participants.</a:t>
            </a:r>
          </a:p>
          <a:p>
            <a:r>
              <a:rPr lang="en-US" dirty="0" smtClean="0"/>
              <a:t>Privacy concerns:</a:t>
            </a:r>
          </a:p>
          <a:p>
            <a:pPr lvl="1"/>
            <a:r>
              <a:rPr lang="en-US" dirty="0" smtClean="0"/>
              <a:t>De-identify information.</a:t>
            </a:r>
          </a:p>
          <a:p>
            <a:r>
              <a:rPr lang="en-US" dirty="0" smtClean="0"/>
              <a:t>Labor union considerations:</a:t>
            </a:r>
          </a:p>
          <a:p>
            <a:pPr lvl="1"/>
            <a:r>
              <a:rPr lang="en-US" dirty="0" smtClean="0"/>
              <a:t>“Prevailing wage” issues.</a:t>
            </a:r>
            <a:endParaRPr lang="en-US" dirty="0"/>
          </a:p>
        </p:txBody>
      </p:sp>
      <p:sp>
        <p:nvSpPr>
          <p:cNvPr id="8" name="Footer Placeholder 7"/>
          <p:cNvSpPr>
            <a:spLocks noGrp="1"/>
          </p:cNvSpPr>
          <p:nvPr>
            <p:ph type="ftr" sz="quarter" idx="10"/>
          </p:nvPr>
        </p:nvSpPr>
        <p:spPr/>
        <p:txBody>
          <a:bodyPr/>
          <a:lstStyle/>
          <a:p>
            <a:r>
              <a:rPr lang="en-US" smtClean="0"/>
              <a:t>SHRM© 2011</a:t>
            </a:r>
            <a:endParaRPr lang="en-US" baseline="0" dirty="0"/>
          </a:p>
        </p:txBody>
      </p:sp>
      <p:sp>
        <p:nvSpPr>
          <p:cNvPr id="9" name="Slide Number Placeholder 8"/>
          <p:cNvSpPr>
            <a:spLocks noGrp="1"/>
          </p:cNvSpPr>
          <p:nvPr>
            <p:ph type="sldNum" sz="quarter" idx="11"/>
          </p:nvPr>
        </p:nvSpPr>
        <p:spPr/>
        <p:txBody>
          <a:bodyPr/>
          <a:lstStyle/>
          <a:p>
            <a:fld id="{B5504D0D-75D1-4576-BE31-25726E8DFEE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Make-or-buy decision</a:t>
            </a:r>
            <a:endParaRPr lang="en-US" dirty="0"/>
          </a:p>
        </p:txBody>
      </p:sp>
      <p:sp>
        <p:nvSpPr>
          <p:cNvPr id="7" name="Content Placeholder 6"/>
          <p:cNvSpPr>
            <a:spLocks noGrp="1"/>
          </p:cNvSpPr>
          <p:nvPr>
            <p:ph idx="1"/>
          </p:nvPr>
        </p:nvSpPr>
        <p:spPr/>
        <p:txBody>
          <a:bodyPr/>
          <a:lstStyle/>
          <a:p>
            <a:r>
              <a:rPr lang="en-US" b="1" dirty="0" smtClean="0"/>
              <a:t>Investigate off-the-shelf options</a:t>
            </a:r>
          </a:p>
          <a:p>
            <a:pPr lvl="1"/>
            <a:r>
              <a:rPr lang="en-US" dirty="0" smtClean="0"/>
              <a:t>Consulting firms:</a:t>
            </a:r>
          </a:p>
          <a:p>
            <a:pPr lvl="2"/>
            <a:r>
              <a:rPr lang="en-US" dirty="0" smtClean="0">
                <a:hlinkClick r:id="rId3"/>
              </a:rPr>
              <a:t>Mercer Consulting</a:t>
            </a:r>
            <a:endParaRPr lang="en-US" dirty="0" smtClean="0"/>
          </a:p>
          <a:p>
            <a:pPr lvl="1"/>
            <a:r>
              <a:rPr lang="en-US" dirty="0" smtClean="0"/>
              <a:t>Trade/industry groups:</a:t>
            </a:r>
          </a:p>
          <a:p>
            <a:pPr lvl="2"/>
            <a:r>
              <a:rPr lang="en-US" dirty="0" smtClean="0">
                <a:hlinkClick r:id="rId4"/>
              </a:rPr>
              <a:t>National Telecommunications Cooperative Association</a:t>
            </a:r>
            <a:endParaRPr lang="en-US" dirty="0" smtClean="0"/>
          </a:p>
          <a:p>
            <a:pPr lvl="1"/>
            <a:r>
              <a:rPr lang="en-US" dirty="0" smtClean="0"/>
              <a:t>Professional organizations:</a:t>
            </a:r>
          </a:p>
          <a:p>
            <a:pPr lvl="2"/>
            <a:r>
              <a:rPr lang="en-US" dirty="0" smtClean="0">
                <a:hlinkClick r:id="rId5"/>
              </a:rPr>
              <a:t>Society for Human Resource Management</a:t>
            </a:r>
            <a:endParaRPr lang="en-US" dirty="0" smtClean="0"/>
          </a:p>
          <a:p>
            <a:pPr lvl="1"/>
            <a:r>
              <a:rPr lang="en-US" dirty="0" smtClean="0"/>
              <a:t>Government data sources:</a:t>
            </a:r>
          </a:p>
          <a:p>
            <a:pPr lvl="2"/>
            <a:r>
              <a:rPr lang="en-US" dirty="0" smtClean="0">
                <a:hlinkClick r:id="rId6"/>
              </a:rPr>
              <a:t>Bureau of Labor Statistics</a:t>
            </a:r>
            <a:endParaRPr lang="en-US" dirty="0" smtClean="0"/>
          </a:p>
          <a:p>
            <a:pPr lvl="1"/>
            <a:r>
              <a:rPr lang="en-US" dirty="0" smtClean="0"/>
              <a:t>Ad hoc research:</a:t>
            </a:r>
          </a:p>
          <a:p>
            <a:pPr lvl="2"/>
            <a:r>
              <a:rPr lang="en-US" dirty="0" smtClean="0"/>
              <a:t>Common websites</a:t>
            </a:r>
          </a:p>
          <a:p>
            <a:pPr lvl="3"/>
            <a:r>
              <a:rPr lang="en-US" dirty="0" smtClean="0"/>
              <a:t>Salary.com</a:t>
            </a:r>
          </a:p>
          <a:p>
            <a:pPr lvl="3"/>
            <a:r>
              <a:rPr lang="en-US" dirty="0" smtClean="0"/>
              <a:t>Payscale.com</a:t>
            </a:r>
            <a:endParaRPr lang="en-US" dirty="0"/>
          </a:p>
        </p:txBody>
      </p:sp>
      <p:sp>
        <p:nvSpPr>
          <p:cNvPr id="8" name="Footer Placeholder 7"/>
          <p:cNvSpPr>
            <a:spLocks noGrp="1"/>
          </p:cNvSpPr>
          <p:nvPr>
            <p:ph type="ftr" sz="quarter" idx="10"/>
          </p:nvPr>
        </p:nvSpPr>
        <p:spPr/>
        <p:txBody>
          <a:bodyPr/>
          <a:lstStyle/>
          <a:p>
            <a:r>
              <a:rPr lang="en-US" smtClean="0"/>
              <a:t>SHRM© 2011</a:t>
            </a:r>
            <a:endParaRPr lang="en-US" baseline="0" dirty="0"/>
          </a:p>
        </p:txBody>
      </p:sp>
      <p:sp>
        <p:nvSpPr>
          <p:cNvPr id="9" name="Slide Number Placeholder 8"/>
          <p:cNvSpPr>
            <a:spLocks noGrp="1"/>
          </p:cNvSpPr>
          <p:nvPr>
            <p:ph type="sldNum" sz="quarter" idx="11"/>
          </p:nvPr>
        </p:nvSpPr>
        <p:spPr/>
        <p:txBody>
          <a:bodyPr/>
          <a:lstStyle/>
          <a:p>
            <a:fld id="{B5504D0D-75D1-4576-BE31-25726E8DFEE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152400"/>
            <a:ext cx="6858000" cy="1066800"/>
          </a:xfrm>
        </p:spPr>
        <p:txBody>
          <a:bodyPr/>
          <a:lstStyle/>
          <a:p>
            <a:r>
              <a:rPr lang="en-US" dirty="0" smtClean="0">
                <a:cs typeface="Times New Roman" pitchFamily="18" charset="0"/>
              </a:rPr>
              <a:t>Key concepts</a:t>
            </a:r>
            <a:endParaRPr lang="en-US" dirty="0" smtClean="0"/>
          </a:p>
        </p:txBody>
      </p:sp>
      <p:sp>
        <p:nvSpPr>
          <p:cNvPr id="13315" name="Rectangle 7"/>
          <p:cNvSpPr>
            <a:spLocks noGrp="1" noChangeArrowheads="1"/>
          </p:cNvSpPr>
          <p:nvPr>
            <p:ph sz="half" idx="1"/>
          </p:nvPr>
        </p:nvSpPr>
        <p:spPr>
          <a:xfrm>
            <a:off x="1828800" y="1524000"/>
            <a:ext cx="7010400" cy="4572000"/>
          </a:xfrm>
        </p:spPr>
        <p:txBody>
          <a:bodyPr/>
          <a:lstStyle/>
          <a:p>
            <a:pPr marL="609600" indent="-609600">
              <a:lnSpc>
                <a:spcPct val="90000"/>
              </a:lnSpc>
              <a:buClr>
                <a:schemeClr val="tx1"/>
              </a:buClr>
              <a:buNone/>
            </a:pPr>
            <a:r>
              <a:rPr lang="en-US" sz="2400" b="1" dirty="0" smtClean="0">
                <a:latin typeface="Arial" charset="0"/>
                <a:cs typeface="Times New Roman" pitchFamily="18" charset="0"/>
              </a:rPr>
              <a:t>Session 1:</a:t>
            </a:r>
          </a:p>
          <a:p>
            <a:pPr marL="609600" indent="-609600">
              <a:lnSpc>
                <a:spcPct val="90000"/>
              </a:lnSpc>
              <a:buClr>
                <a:schemeClr val="tx1"/>
              </a:buClr>
              <a:buFontTx/>
              <a:buAutoNum type="arabicPeriod"/>
            </a:pPr>
            <a:r>
              <a:rPr lang="en-US" sz="2400" dirty="0" smtClean="0">
                <a:latin typeface="Arial" charset="0"/>
                <a:cs typeface="Times New Roman" pitchFamily="18" charset="0"/>
              </a:rPr>
              <a:t>Motivation theories.</a:t>
            </a:r>
          </a:p>
          <a:p>
            <a:pPr marL="609600" indent="-609600">
              <a:lnSpc>
                <a:spcPct val="90000"/>
              </a:lnSpc>
              <a:buClr>
                <a:schemeClr val="tx1"/>
              </a:buClr>
              <a:buFontTx/>
              <a:buAutoNum type="arabicPeriod"/>
            </a:pPr>
            <a:r>
              <a:rPr lang="en-US" sz="2400" dirty="0" smtClean="0">
                <a:latin typeface="Arial" charset="0"/>
                <a:cs typeface="Times New Roman" pitchFamily="18" charset="0"/>
              </a:rPr>
              <a:t>External equity.</a:t>
            </a:r>
          </a:p>
          <a:p>
            <a:pPr marL="609600" indent="-609600">
              <a:lnSpc>
                <a:spcPct val="90000"/>
              </a:lnSpc>
              <a:buClr>
                <a:schemeClr val="tx1"/>
              </a:buClr>
              <a:buFontTx/>
              <a:buAutoNum type="arabicPeriod"/>
            </a:pPr>
            <a:r>
              <a:rPr lang="en-US" sz="2400" dirty="0" smtClean="0">
                <a:latin typeface="Arial" charset="0"/>
                <a:cs typeface="Times New Roman" pitchFamily="18" charset="0"/>
              </a:rPr>
              <a:t>Determine the compensation philosophy.</a:t>
            </a:r>
          </a:p>
          <a:p>
            <a:pPr marL="609600" indent="-609600">
              <a:lnSpc>
                <a:spcPct val="90000"/>
              </a:lnSpc>
              <a:buClr>
                <a:schemeClr val="tx1"/>
              </a:buClr>
              <a:buFontTx/>
              <a:buAutoNum type="arabicPeriod"/>
            </a:pPr>
            <a:r>
              <a:rPr lang="en-US" sz="2400" dirty="0" smtClean="0">
                <a:latin typeface="Arial" charset="0"/>
                <a:cs typeface="Times New Roman" pitchFamily="18" charset="0"/>
              </a:rPr>
              <a:t>Purposes of a salary survey.</a:t>
            </a:r>
          </a:p>
          <a:p>
            <a:pPr marL="609600" indent="-609600">
              <a:lnSpc>
                <a:spcPct val="90000"/>
              </a:lnSpc>
              <a:buClr>
                <a:schemeClr val="tx1"/>
              </a:buClr>
              <a:buFontTx/>
              <a:buAutoNum type="arabicPeriod"/>
            </a:pPr>
            <a:r>
              <a:rPr lang="en-US" sz="2400" dirty="0" smtClean="0">
                <a:latin typeface="Arial" charset="0"/>
                <a:cs typeface="Times New Roman" pitchFamily="18" charset="0"/>
              </a:rPr>
              <a:t>Legal considerations.</a:t>
            </a:r>
          </a:p>
          <a:p>
            <a:pPr marL="609600" indent="-609600">
              <a:lnSpc>
                <a:spcPct val="90000"/>
              </a:lnSpc>
              <a:buClr>
                <a:schemeClr val="tx1"/>
              </a:buClr>
              <a:buFontTx/>
              <a:buAutoNum type="arabicPeriod"/>
            </a:pPr>
            <a:r>
              <a:rPr lang="en-US" sz="2400" dirty="0" smtClean="0">
                <a:latin typeface="Arial" charset="0"/>
                <a:cs typeface="Times New Roman" pitchFamily="18" charset="0"/>
              </a:rPr>
              <a:t>Make or buy decision.</a:t>
            </a:r>
          </a:p>
          <a:p>
            <a:pPr marL="609600" indent="-609600">
              <a:lnSpc>
                <a:spcPct val="90000"/>
              </a:lnSpc>
              <a:buClr>
                <a:schemeClr val="tx1"/>
              </a:buClr>
              <a:buNone/>
            </a:pPr>
            <a:r>
              <a:rPr lang="en-US" sz="2400" dirty="0" smtClean="0">
                <a:latin typeface="Arial" charset="0"/>
              </a:rPr>
              <a:t> </a:t>
            </a:r>
            <a:endParaRPr lang="en-US" sz="2400" dirty="0" smtClean="0">
              <a:latin typeface="Arial" charset="0"/>
              <a:cs typeface="Times New Roman" pitchFamily="18" charset="0"/>
            </a:endParaRPr>
          </a:p>
        </p:txBody>
      </p:sp>
      <p:sp>
        <p:nvSpPr>
          <p:cNvPr id="7" name="Footer Placeholder 6"/>
          <p:cNvSpPr>
            <a:spLocks noGrp="1"/>
          </p:cNvSpPr>
          <p:nvPr>
            <p:ph type="ftr" sz="quarter" idx="10"/>
          </p:nvPr>
        </p:nvSpPr>
        <p:spPr/>
        <p:txBody>
          <a:bodyPr/>
          <a:lstStyle/>
          <a:p>
            <a:r>
              <a:rPr lang="en-US" smtClean="0"/>
              <a:t>SHRM© 2011</a:t>
            </a:r>
            <a:endParaRPr lang="en-US" baseline="0" dirty="0"/>
          </a:p>
        </p:txBody>
      </p:sp>
      <p:sp>
        <p:nvSpPr>
          <p:cNvPr id="8" name="Slide Number Placeholder 7"/>
          <p:cNvSpPr>
            <a:spLocks noGrp="1"/>
          </p:cNvSpPr>
          <p:nvPr>
            <p:ph type="sldNum" sz="quarter" idx="11"/>
          </p:nvPr>
        </p:nvSpPr>
        <p:spPr/>
        <p:txBody>
          <a:bodyPr/>
          <a:lstStyle/>
          <a:p>
            <a:fld id="{F9E4C679-63A1-49AC-9670-E5185822A51E}"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vendor surveys</a:t>
            </a:r>
            <a:endParaRPr lang="en-US" dirty="0"/>
          </a:p>
        </p:txBody>
      </p:sp>
      <p:sp>
        <p:nvSpPr>
          <p:cNvPr id="3" name="Content Placeholder 2"/>
          <p:cNvSpPr>
            <a:spLocks noGrp="1"/>
          </p:cNvSpPr>
          <p:nvPr>
            <p:ph idx="1"/>
          </p:nvPr>
        </p:nvSpPr>
        <p:spPr/>
        <p:txBody>
          <a:bodyPr/>
          <a:lstStyle/>
          <a:p>
            <a:r>
              <a:rPr lang="en-US" sz="2400" dirty="0" smtClean="0"/>
              <a:t>Background of the survey vendor.</a:t>
            </a:r>
          </a:p>
          <a:p>
            <a:r>
              <a:rPr lang="en-US" sz="2400" dirty="0" smtClean="0"/>
              <a:t>Scope of the survey.</a:t>
            </a:r>
          </a:p>
          <a:p>
            <a:r>
              <a:rPr lang="en-US" sz="2400" dirty="0" smtClean="0"/>
              <a:t>Survey methodology.</a:t>
            </a:r>
          </a:p>
          <a:p>
            <a:r>
              <a:rPr lang="en-US" sz="2400" dirty="0" smtClean="0"/>
              <a:t>Number of participating organizations.</a:t>
            </a:r>
          </a:p>
          <a:p>
            <a:r>
              <a:rPr lang="en-US" sz="2400" dirty="0" smtClean="0"/>
              <a:t>Number of incumbents represented.</a:t>
            </a:r>
          </a:p>
          <a:p>
            <a:r>
              <a:rPr lang="en-US" sz="2400" dirty="0" smtClean="0"/>
              <a:t>Effective date of the survey.</a:t>
            </a:r>
            <a:endParaRPr lang="en-US" sz="2400" dirty="0"/>
          </a:p>
        </p:txBody>
      </p:sp>
      <p:sp>
        <p:nvSpPr>
          <p:cNvPr id="4" name="Footer Placeholder 3"/>
          <p:cNvSpPr>
            <a:spLocks noGrp="1"/>
          </p:cNvSpPr>
          <p:nvPr>
            <p:ph type="ftr" sz="quarter" idx="10"/>
          </p:nvPr>
        </p:nvSpPr>
        <p:spPr/>
        <p:txBody>
          <a:bodyPr/>
          <a:lstStyle/>
          <a:p>
            <a:r>
              <a:rPr lang="en-US" smtClean="0"/>
              <a:t>SHRM© 2011</a:t>
            </a:r>
            <a:endParaRPr lang="en-US" baseline="0"/>
          </a:p>
        </p:txBody>
      </p:sp>
      <p:sp>
        <p:nvSpPr>
          <p:cNvPr id="6" name="Slide Number Placeholder 5"/>
          <p:cNvSpPr>
            <a:spLocks noGrp="1"/>
          </p:cNvSpPr>
          <p:nvPr>
            <p:ph type="sldNum" sz="quarter" idx="11"/>
          </p:nvPr>
        </p:nvSpPr>
        <p:spPr/>
        <p:txBody>
          <a:bodyPr/>
          <a:lstStyle/>
          <a:p>
            <a:fld id="{B5504D0D-75D1-4576-BE31-25726E8DFEE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Make-or-buy decision</a:t>
            </a:r>
            <a:endParaRPr lang="en-US" dirty="0"/>
          </a:p>
        </p:txBody>
      </p:sp>
      <p:sp>
        <p:nvSpPr>
          <p:cNvPr id="7" name="Content Placeholder 6"/>
          <p:cNvSpPr>
            <a:spLocks noGrp="1"/>
          </p:cNvSpPr>
          <p:nvPr>
            <p:ph idx="1"/>
          </p:nvPr>
        </p:nvSpPr>
        <p:spPr>
          <a:xfrm>
            <a:off x="1828800" y="1295400"/>
            <a:ext cx="7315200" cy="4830763"/>
          </a:xfrm>
        </p:spPr>
        <p:txBody>
          <a:bodyPr/>
          <a:lstStyle/>
          <a:p>
            <a:r>
              <a:rPr lang="en-US" sz="2400" dirty="0" smtClean="0"/>
              <a:t>Does the situation warrant a customized survey?</a:t>
            </a:r>
          </a:p>
          <a:p>
            <a:pPr lvl="1"/>
            <a:r>
              <a:rPr lang="en-US" sz="2400" dirty="0" smtClean="0"/>
              <a:t>Unique internal labor considerations.</a:t>
            </a:r>
          </a:p>
          <a:p>
            <a:pPr lvl="1"/>
            <a:r>
              <a:rPr lang="en-US" sz="2400" dirty="0" smtClean="0"/>
              <a:t>Unusual external labor conditions.</a:t>
            </a:r>
          </a:p>
          <a:p>
            <a:pPr lvl="1"/>
            <a:r>
              <a:rPr lang="en-US" sz="2400" dirty="0" smtClean="0"/>
              <a:t>Time considerations.</a:t>
            </a:r>
          </a:p>
          <a:p>
            <a:pPr lvl="1"/>
            <a:r>
              <a:rPr lang="en-US" sz="2400" dirty="0" smtClean="0"/>
              <a:t>Cost considerations.</a:t>
            </a:r>
            <a:endParaRPr lang="en-US" sz="2400" dirty="0"/>
          </a:p>
        </p:txBody>
      </p:sp>
      <p:sp>
        <p:nvSpPr>
          <p:cNvPr id="8" name="Footer Placeholder 7"/>
          <p:cNvSpPr>
            <a:spLocks noGrp="1"/>
          </p:cNvSpPr>
          <p:nvPr>
            <p:ph type="ftr" sz="quarter" idx="10"/>
          </p:nvPr>
        </p:nvSpPr>
        <p:spPr/>
        <p:txBody>
          <a:bodyPr/>
          <a:lstStyle/>
          <a:p>
            <a:r>
              <a:rPr lang="en-US" smtClean="0"/>
              <a:t>SHRM© 2011</a:t>
            </a:r>
            <a:endParaRPr lang="en-US" baseline="0" dirty="0"/>
          </a:p>
        </p:txBody>
      </p:sp>
      <p:sp>
        <p:nvSpPr>
          <p:cNvPr id="9" name="Slide Number Placeholder 8"/>
          <p:cNvSpPr>
            <a:spLocks noGrp="1"/>
          </p:cNvSpPr>
          <p:nvPr>
            <p:ph type="sldNum" sz="quarter" idx="11"/>
          </p:nvPr>
        </p:nvSpPr>
        <p:spPr/>
        <p:txBody>
          <a:bodyPr/>
          <a:lstStyle/>
          <a:p>
            <a:fld id="{B5504D0D-75D1-4576-BE31-25726E8DFEE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 Investigate benchmark job pay rates</a:t>
            </a:r>
            <a:endParaRPr lang="en-US" dirty="0"/>
          </a:p>
        </p:txBody>
      </p:sp>
      <p:sp>
        <p:nvSpPr>
          <p:cNvPr id="3" name="Content Placeholder 2"/>
          <p:cNvSpPr>
            <a:spLocks noGrp="1"/>
          </p:cNvSpPr>
          <p:nvPr>
            <p:ph idx="1"/>
          </p:nvPr>
        </p:nvSpPr>
        <p:spPr/>
        <p:txBody>
          <a:bodyPr/>
          <a:lstStyle/>
          <a:p>
            <a:r>
              <a:rPr lang="en-US" dirty="0" smtClean="0"/>
              <a:t>In this activity, students will research and analyze benchmark jobs in two different geographic areas.</a:t>
            </a:r>
          </a:p>
          <a:p>
            <a:r>
              <a:rPr lang="en-US" dirty="0" smtClean="0"/>
              <a:t>You will use publicly available data, assess  the quality of that data and incorporate it into your results.</a:t>
            </a:r>
          </a:p>
          <a:p>
            <a:r>
              <a:rPr lang="en-US" dirty="0" smtClean="0"/>
              <a:t>Finally, you will make a recommendation to the management team regarding where the company should locate its new facility.</a:t>
            </a:r>
          </a:p>
          <a:p>
            <a:r>
              <a:rPr lang="en-US" dirty="0" smtClean="0"/>
              <a:t>Good luck!</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End of Session 1</a:t>
            </a:r>
            <a:endParaRPr lang="en-US" dirty="0"/>
          </a:p>
        </p:txBody>
      </p:sp>
      <p:sp>
        <p:nvSpPr>
          <p:cNvPr id="5" name="Text Placeholder 4"/>
          <p:cNvSpPr>
            <a:spLocks noGrp="1"/>
          </p:cNvSpPr>
          <p:nvPr>
            <p:ph idx="1"/>
          </p:nvPr>
        </p:nvSpPr>
        <p:spPr/>
        <p:txBody>
          <a:bodyPr/>
          <a:lstStyle/>
          <a:p>
            <a:r>
              <a:rPr lang="en-US" dirty="0" smtClean="0"/>
              <a:t>This concludes Session 1.</a:t>
            </a:r>
          </a:p>
          <a:p>
            <a:r>
              <a:rPr lang="en-US" dirty="0" smtClean="0"/>
              <a:t>Assignment for Session 2: Complete the activity.</a:t>
            </a:r>
          </a:p>
          <a:p>
            <a:pPr lvl="1"/>
            <a:r>
              <a:rPr lang="en-US" dirty="0" smtClean="0"/>
              <a:t>Groups of 4-5 students.</a:t>
            </a:r>
          </a:p>
          <a:p>
            <a:pPr lvl="1"/>
            <a:r>
              <a:rPr lang="en-US" dirty="0" smtClean="0"/>
              <a:t>Research pay rates for six benchmark jobs:</a:t>
            </a:r>
          </a:p>
          <a:p>
            <a:pPr lvl="2"/>
            <a:r>
              <a:rPr lang="en-US" dirty="0" smtClean="0"/>
              <a:t>Two geographic areas.</a:t>
            </a:r>
          </a:p>
          <a:p>
            <a:pPr lvl="2"/>
            <a:r>
              <a:rPr lang="en-US" dirty="0" smtClean="0"/>
              <a:t>At least two different sources.</a:t>
            </a:r>
          </a:p>
          <a:p>
            <a:r>
              <a:rPr lang="en-US" dirty="0" smtClean="0"/>
              <a:t>BRING YOUR RESULTS TO SESSION 2</a:t>
            </a:r>
            <a:endParaRPr lang="en-US" dirty="0"/>
          </a:p>
        </p:txBody>
      </p:sp>
      <p:sp>
        <p:nvSpPr>
          <p:cNvPr id="2" name="Footer Placeholder 1"/>
          <p:cNvSpPr>
            <a:spLocks noGrp="1"/>
          </p:cNvSpPr>
          <p:nvPr>
            <p:ph type="ftr" sz="quarter" idx="10"/>
          </p:nvPr>
        </p:nvSpPr>
        <p:spPr/>
        <p:txBody>
          <a:bodyPr/>
          <a:lstStyle/>
          <a:p>
            <a:r>
              <a:rPr lang="en-US" smtClean="0"/>
              <a:t>SHRM© 2011</a:t>
            </a:r>
            <a:endParaRPr lang="en-US" baseline="0"/>
          </a:p>
        </p:txBody>
      </p:sp>
      <p:sp>
        <p:nvSpPr>
          <p:cNvPr id="7" name="Slide Number Placeholder 6"/>
          <p:cNvSpPr>
            <a:spLocks noGrp="1"/>
          </p:cNvSpPr>
          <p:nvPr>
            <p:ph type="sldNum" sz="quarter" idx="11"/>
          </p:nvPr>
        </p:nvSpPr>
        <p:spPr/>
        <p:txBody>
          <a:bodyPr/>
          <a:lstStyle/>
          <a:p>
            <a:fld id="{B5504D0D-75D1-4576-BE31-25726E8DFEE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smtClean="0"/>
              <a:t>SHRM© 2011</a:t>
            </a:r>
            <a:endParaRPr lang="en-US" baseline="0"/>
          </a:p>
        </p:txBody>
      </p:sp>
      <p:sp>
        <p:nvSpPr>
          <p:cNvPr id="59394" name="Rectangle 2"/>
          <p:cNvSpPr>
            <a:spLocks noGrp="1" noChangeArrowheads="1"/>
          </p:cNvSpPr>
          <p:nvPr>
            <p:ph type="title" idx="4294967295"/>
          </p:nvPr>
        </p:nvSpPr>
        <p:spPr/>
        <p:txBody>
          <a:bodyPr/>
          <a:lstStyle/>
          <a:p>
            <a:r>
              <a:rPr lang="en-US" dirty="0" smtClean="0"/>
              <a:t>Learning objectives  for Session 2</a:t>
            </a:r>
            <a:endParaRPr lang="en-US" dirty="0"/>
          </a:p>
        </p:txBody>
      </p:sp>
      <p:sp>
        <p:nvSpPr>
          <p:cNvPr id="56323" name="Rectangle 3"/>
          <p:cNvSpPr>
            <a:spLocks noGrp="1" noChangeArrowheads="1"/>
          </p:cNvSpPr>
          <p:nvPr>
            <p:ph idx="4294967295"/>
          </p:nvPr>
        </p:nvSpPr>
        <p:spPr>
          <a:xfrm>
            <a:off x="1828800" y="1676400"/>
            <a:ext cx="6553200" cy="4038600"/>
          </a:xfrm>
        </p:spPr>
        <p:txBody>
          <a:bodyPr>
            <a:normAutofit/>
          </a:bodyPr>
          <a:lstStyle/>
          <a:p>
            <a:pPr>
              <a:lnSpc>
                <a:spcPct val="80000"/>
              </a:lnSpc>
            </a:pPr>
            <a:r>
              <a:rPr lang="en-US" sz="2800" dirty="0" smtClean="0">
                <a:latin typeface="Arial" charset="0"/>
              </a:rPr>
              <a:t>Debrief results from Activity 1.</a:t>
            </a:r>
          </a:p>
          <a:p>
            <a:pPr>
              <a:lnSpc>
                <a:spcPct val="80000"/>
              </a:lnSpc>
              <a:buNone/>
            </a:pPr>
            <a:endParaRPr lang="en-US" sz="2800" dirty="0" smtClean="0">
              <a:latin typeface="Arial" charset="0"/>
            </a:endParaRPr>
          </a:p>
          <a:p>
            <a:pPr>
              <a:lnSpc>
                <a:spcPct val="80000"/>
              </a:lnSpc>
            </a:pPr>
            <a:r>
              <a:rPr lang="en-US" sz="2800" dirty="0" smtClean="0">
                <a:latin typeface="Arial" charset="0"/>
              </a:rPr>
              <a:t>Planning a salary survey project.</a:t>
            </a:r>
          </a:p>
          <a:p>
            <a:pPr>
              <a:lnSpc>
                <a:spcPct val="80000"/>
              </a:lnSpc>
              <a:buNone/>
            </a:pPr>
            <a:endParaRPr lang="en-US" sz="2800" dirty="0" smtClean="0">
              <a:latin typeface="Arial" charset="0"/>
            </a:endParaRPr>
          </a:p>
          <a:p>
            <a:pPr>
              <a:lnSpc>
                <a:spcPct val="80000"/>
              </a:lnSpc>
            </a:pPr>
            <a:r>
              <a:rPr lang="en-US" sz="2800" dirty="0" smtClean="0">
                <a:latin typeface="Arial" charset="0"/>
              </a:rPr>
              <a:t>Designing a salary survey.</a:t>
            </a:r>
          </a:p>
          <a:p>
            <a:pPr>
              <a:lnSpc>
                <a:spcPct val="80000"/>
              </a:lnSpc>
              <a:buNone/>
            </a:pPr>
            <a:endParaRPr lang="en-US" sz="2800" dirty="0" smtClean="0">
              <a:latin typeface="Arial" charset="0"/>
            </a:endParaRPr>
          </a:p>
          <a:p>
            <a:pPr>
              <a:lnSpc>
                <a:spcPct val="80000"/>
              </a:lnSpc>
            </a:pPr>
            <a:r>
              <a:rPr lang="en-US" sz="2800" dirty="0" smtClean="0"/>
              <a:t>Collecting data.</a:t>
            </a:r>
            <a:endParaRPr lang="en-US" sz="2800" dirty="0"/>
          </a:p>
        </p:txBody>
      </p:sp>
      <p:sp>
        <p:nvSpPr>
          <p:cNvPr id="6" name="Slide Number Placeholder 5"/>
          <p:cNvSpPr>
            <a:spLocks noGrp="1"/>
          </p:cNvSpPr>
          <p:nvPr>
            <p:ph type="sldNum" sz="quarter" idx="11"/>
          </p:nvPr>
        </p:nvSpPr>
        <p:spPr/>
        <p:txBody>
          <a:bodyPr/>
          <a:lstStyle/>
          <a:p>
            <a:fld id="{BEC20879-7D68-4B60-BCD1-373BD719018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salary survey project</a:t>
            </a:r>
            <a:endParaRPr lang="en-US" dirty="0"/>
          </a:p>
        </p:txBody>
      </p:sp>
      <p:sp>
        <p:nvSpPr>
          <p:cNvPr id="3" name="Content Placeholder 2"/>
          <p:cNvSpPr>
            <a:spLocks noGrp="1"/>
          </p:cNvSpPr>
          <p:nvPr>
            <p:ph idx="1"/>
          </p:nvPr>
        </p:nvSpPr>
        <p:spPr>
          <a:xfrm>
            <a:off x="1828800" y="1295401"/>
            <a:ext cx="6858000" cy="3733800"/>
          </a:xfrm>
        </p:spPr>
        <p:txBody>
          <a:bodyPr/>
          <a:lstStyle/>
          <a:p>
            <a:r>
              <a:rPr lang="en-US" dirty="0" smtClean="0"/>
              <a:t>Gather background information:</a:t>
            </a:r>
          </a:p>
          <a:p>
            <a:pPr lvl="1"/>
            <a:r>
              <a:rPr lang="en-US" dirty="0" smtClean="0"/>
              <a:t>Compensation philosophy and mix.</a:t>
            </a:r>
          </a:p>
          <a:p>
            <a:pPr lvl="1"/>
            <a:r>
              <a:rPr lang="en-US" dirty="0" smtClean="0"/>
              <a:t>Purpose of survey.</a:t>
            </a:r>
          </a:p>
          <a:p>
            <a:pPr lvl="1"/>
            <a:r>
              <a:rPr lang="en-US" dirty="0" smtClean="0"/>
              <a:t>Internal job evaluation/pay levels.</a:t>
            </a:r>
          </a:p>
          <a:p>
            <a:r>
              <a:rPr lang="en-US" dirty="0" smtClean="0"/>
              <a:t>Timeliness of data.</a:t>
            </a:r>
          </a:p>
          <a:p>
            <a:r>
              <a:rPr lang="en-US" dirty="0" smtClean="0"/>
              <a:t>Determine competitor/participants to include.</a:t>
            </a:r>
          </a:p>
          <a:p>
            <a:r>
              <a:rPr lang="en-US" dirty="0" smtClean="0"/>
              <a:t>Select jobs to include.</a:t>
            </a:r>
          </a:p>
          <a:p>
            <a:r>
              <a:rPr lang="en-US" dirty="0" smtClean="0"/>
              <a:t>Decide what information to collect.</a:t>
            </a:r>
          </a:p>
          <a:p>
            <a:r>
              <a:rPr lang="en-US" dirty="0" smtClean="0"/>
              <a:t>Design survey instrument.</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survey project</a:t>
            </a:r>
            <a:endParaRPr lang="en-US" dirty="0"/>
          </a:p>
        </p:txBody>
      </p:sp>
      <p:sp>
        <p:nvSpPr>
          <p:cNvPr id="3" name="Content Placeholder 2"/>
          <p:cNvSpPr>
            <a:spLocks noGrp="1"/>
          </p:cNvSpPr>
          <p:nvPr>
            <p:ph idx="1"/>
          </p:nvPr>
        </p:nvSpPr>
        <p:spPr>
          <a:xfrm>
            <a:off x="1828800" y="1295401"/>
            <a:ext cx="6858000" cy="3733800"/>
          </a:xfrm>
        </p:spPr>
        <p:txBody>
          <a:bodyPr/>
          <a:lstStyle/>
          <a:p>
            <a:r>
              <a:rPr lang="en-US" dirty="0" smtClean="0"/>
              <a:t>Collect data.</a:t>
            </a:r>
          </a:p>
          <a:p>
            <a:r>
              <a:rPr lang="en-US" dirty="0" smtClean="0"/>
              <a:t>Analyze data.</a:t>
            </a:r>
          </a:p>
          <a:p>
            <a:r>
              <a:rPr lang="en-US" dirty="0" smtClean="0"/>
              <a:t>Determine appropriate adjustments.</a:t>
            </a:r>
          </a:p>
          <a:p>
            <a:r>
              <a:rPr lang="en-US" dirty="0" smtClean="0"/>
              <a:t>Make pay adjustments as needed.</a:t>
            </a:r>
          </a:p>
          <a:p>
            <a:pPr>
              <a:buNone/>
            </a:pP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information/timeliness of data</a:t>
            </a:r>
            <a:endParaRPr lang="en-US" dirty="0"/>
          </a:p>
        </p:txBody>
      </p:sp>
      <p:sp>
        <p:nvSpPr>
          <p:cNvPr id="3" name="Content Placeholder 2"/>
          <p:cNvSpPr>
            <a:spLocks noGrp="1"/>
          </p:cNvSpPr>
          <p:nvPr>
            <p:ph sz="half" idx="1"/>
          </p:nvPr>
        </p:nvSpPr>
        <p:spPr/>
        <p:txBody>
          <a:bodyPr/>
          <a:lstStyle/>
          <a:p>
            <a:pPr>
              <a:buNone/>
            </a:pPr>
            <a:r>
              <a:rPr lang="en-US" sz="2400" b="1" dirty="0" smtClean="0">
                <a:solidFill>
                  <a:schemeClr val="tx1"/>
                </a:solidFill>
              </a:rPr>
              <a:t>Background information:</a:t>
            </a:r>
          </a:p>
          <a:p>
            <a:r>
              <a:rPr lang="en-US" sz="2400" dirty="0" smtClean="0"/>
              <a:t>Compensation philosophy.</a:t>
            </a:r>
          </a:p>
          <a:p>
            <a:r>
              <a:rPr lang="en-US" sz="2400" dirty="0" smtClean="0"/>
              <a:t>Compensation mix.</a:t>
            </a:r>
          </a:p>
          <a:p>
            <a:r>
              <a:rPr lang="en-US" sz="2400" dirty="0" smtClean="0"/>
              <a:t>Purpose of survey.</a:t>
            </a:r>
          </a:p>
          <a:p>
            <a:r>
              <a:rPr lang="en-US" sz="2400" dirty="0" smtClean="0"/>
              <a:t>Legal considerations.</a:t>
            </a:r>
          </a:p>
          <a:p>
            <a:r>
              <a:rPr lang="en-US" sz="2400" dirty="0" smtClean="0"/>
              <a:t>Internal job evaluation.</a:t>
            </a:r>
            <a:endParaRPr lang="en-US" sz="2400" dirty="0"/>
          </a:p>
        </p:txBody>
      </p:sp>
      <p:sp>
        <p:nvSpPr>
          <p:cNvPr id="5" name="Content Placeholder 4"/>
          <p:cNvSpPr>
            <a:spLocks noGrp="1"/>
          </p:cNvSpPr>
          <p:nvPr>
            <p:ph sz="half" idx="2"/>
          </p:nvPr>
        </p:nvSpPr>
        <p:spPr/>
        <p:txBody>
          <a:bodyPr/>
          <a:lstStyle/>
          <a:p>
            <a:pPr>
              <a:buNone/>
            </a:pPr>
            <a:r>
              <a:rPr lang="en-US" sz="2400" b="1" dirty="0" smtClean="0">
                <a:solidFill>
                  <a:schemeClr val="tx1"/>
                </a:solidFill>
              </a:rPr>
              <a:t>Timeliness of data:</a:t>
            </a:r>
          </a:p>
          <a:p>
            <a:r>
              <a:rPr lang="en-US" sz="2400" dirty="0" smtClean="0"/>
              <a:t>Purpose of survey.</a:t>
            </a:r>
          </a:p>
          <a:p>
            <a:r>
              <a:rPr lang="en-US" sz="2400" dirty="0" smtClean="0"/>
              <a:t>Volatility or fluctuation in economic situation.</a:t>
            </a:r>
          </a:p>
          <a:p>
            <a:endParaRPr lang="en-US" dirty="0" smtClean="0"/>
          </a:p>
          <a:p>
            <a:endParaRPr lang="en-US" dirty="0"/>
          </a:p>
        </p:txBody>
      </p:sp>
      <p:sp>
        <p:nvSpPr>
          <p:cNvPr id="6" name="Footer Placeholder 5"/>
          <p:cNvSpPr>
            <a:spLocks noGrp="1"/>
          </p:cNvSpPr>
          <p:nvPr>
            <p:ph type="ftr" sz="quarter" idx="10"/>
          </p:nvPr>
        </p:nvSpPr>
        <p:spPr/>
        <p:txBody>
          <a:bodyPr/>
          <a:lstStyle/>
          <a:p>
            <a:r>
              <a:rPr lang="en-US" smtClean="0"/>
              <a:t>SHRM© 2011</a:t>
            </a:r>
            <a:endParaRPr lang="en-US" baseline="0" dirty="0"/>
          </a:p>
        </p:txBody>
      </p:sp>
      <p:sp>
        <p:nvSpPr>
          <p:cNvPr id="7" name="Slide Number Placeholder 6"/>
          <p:cNvSpPr>
            <a:spLocks noGrp="1"/>
          </p:cNvSpPr>
          <p:nvPr>
            <p:ph type="sldNum" sz="quarter" idx="11"/>
          </p:nvPr>
        </p:nvSpPr>
        <p:spPr/>
        <p:txBody>
          <a:bodyPr/>
          <a:lstStyle/>
          <a:p>
            <a:fld id="{F9E4C679-63A1-49AC-9670-E5185822A51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 to include</a:t>
            </a:r>
            <a:endParaRPr lang="en-US" dirty="0"/>
          </a:p>
        </p:txBody>
      </p:sp>
      <p:sp>
        <p:nvSpPr>
          <p:cNvPr id="3" name="Content Placeholder 2"/>
          <p:cNvSpPr>
            <a:spLocks noGrp="1"/>
          </p:cNvSpPr>
          <p:nvPr>
            <p:ph sz="half" idx="1"/>
          </p:nvPr>
        </p:nvSpPr>
        <p:spPr/>
        <p:txBody>
          <a:bodyPr/>
          <a:lstStyle/>
          <a:p>
            <a:r>
              <a:rPr lang="en-US" dirty="0" smtClean="0"/>
              <a:t>How many:</a:t>
            </a:r>
          </a:p>
          <a:p>
            <a:pPr lvl="1"/>
            <a:r>
              <a:rPr lang="en-US" dirty="0" smtClean="0"/>
              <a:t>6-10.</a:t>
            </a:r>
          </a:p>
          <a:p>
            <a:r>
              <a:rPr lang="en-US" dirty="0" smtClean="0"/>
              <a:t>Industry:</a:t>
            </a:r>
          </a:p>
          <a:p>
            <a:pPr lvl="1"/>
            <a:r>
              <a:rPr lang="en-US" dirty="0" smtClean="0"/>
              <a:t>Industry-specific.</a:t>
            </a:r>
          </a:p>
          <a:p>
            <a:pPr lvl="1"/>
            <a:r>
              <a:rPr lang="en-US" dirty="0" smtClean="0"/>
              <a:t>Generic.</a:t>
            </a:r>
          </a:p>
        </p:txBody>
      </p:sp>
      <p:sp>
        <p:nvSpPr>
          <p:cNvPr id="5" name="Content Placeholder 4"/>
          <p:cNvSpPr>
            <a:spLocks noGrp="1"/>
          </p:cNvSpPr>
          <p:nvPr>
            <p:ph sz="half" idx="2"/>
          </p:nvPr>
        </p:nvSpPr>
        <p:spPr/>
        <p:txBody>
          <a:bodyPr/>
          <a:lstStyle/>
          <a:p>
            <a:r>
              <a:rPr lang="en-US" dirty="0" smtClean="0"/>
              <a:t>Geographic:</a:t>
            </a:r>
          </a:p>
          <a:p>
            <a:pPr lvl="1"/>
            <a:r>
              <a:rPr lang="en-US" dirty="0" smtClean="0"/>
              <a:t>Metropolitan.</a:t>
            </a:r>
          </a:p>
          <a:p>
            <a:pPr lvl="1"/>
            <a:r>
              <a:rPr lang="en-US" dirty="0" smtClean="0"/>
              <a:t>Regional.</a:t>
            </a:r>
          </a:p>
          <a:p>
            <a:pPr lvl="1"/>
            <a:r>
              <a:rPr lang="en-US" dirty="0" smtClean="0"/>
              <a:t>National.</a:t>
            </a:r>
          </a:p>
          <a:p>
            <a:r>
              <a:rPr lang="en-US" dirty="0" smtClean="0"/>
              <a:t>Size/age:</a:t>
            </a:r>
          </a:p>
          <a:p>
            <a:pPr lvl="1"/>
            <a:r>
              <a:rPr lang="en-US" dirty="0" smtClean="0"/>
              <a:t>Revenue.</a:t>
            </a:r>
          </a:p>
          <a:p>
            <a:pPr lvl="1"/>
            <a:r>
              <a:rPr lang="en-US" dirty="0" smtClean="0"/>
              <a:t>Headcount.</a:t>
            </a:r>
          </a:p>
          <a:p>
            <a:endParaRPr lang="en-US" dirty="0"/>
          </a:p>
        </p:txBody>
      </p:sp>
      <p:sp>
        <p:nvSpPr>
          <p:cNvPr id="6" name="Footer Placeholder 5"/>
          <p:cNvSpPr>
            <a:spLocks noGrp="1"/>
          </p:cNvSpPr>
          <p:nvPr>
            <p:ph type="ftr" sz="quarter" idx="10"/>
          </p:nvPr>
        </p:nvSpPr>
        <p:spPr/>
        <p:txBody>
          <a:bodyPr/>
          <a:lstStyle/>
          <a:p>
            <a:r>
              <a:rPr lang="en-US" smtClean="0"/>
              <a:t>SHRM© 2011</a:t>
            </a:r>
            <a:endParaRPr lang="en-US" baseline="0" dirty="0"/>
          </a:p>
        </p:txBody>
      </p:sp>
      <p:sp>
        <p:nvSpPr>
          <p:cNvPr id="7" name="Slide Number Placeholder 6"/>
          <p:cNvSpPr>
            <a:spLocks noGrp="1"/>
          </p:cNvSpPr>
          <p:nvPr>
            <p:ph type="sldNum" sz="quarter" idx="11"/>
          </p:nvPr>
        </p:nvSpPr>
        <p:spPr/>
        <p:txBody>
          <a:bodyPr/>
          <a:lstStyle/>
          <a:p>
            <a:fld id="{F9E4C679-63A1-49AC-9670-E5185822A51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to include</a:t>
            </a:r>
            <a:endParaRPr lang="en-US" dirty="0"/>
          </a:p>
        </p:txBody>
      </p:sp>
      <p:sp>
        <p:nvSpPr>
          <p:cNvPr id="3" name="Content Placeholder 2"/>
          <p:cNvSpPr>
            <a:spLocks noGrp="1"/>
          </p:cNvSpPr>
          <p:nvPr>
            <p:ph idx="1"/>
          </p:nvPr>
        </p:nvSpPr>
        <p:spPr/>
        <p:txBody>
          <a:bodyPr/>
          <a:lstStyle/>
          <a:p>
            <a:r>
              <a:rPr lang="en-US" sz="2800" dirty="0" smtClean="0"/>
              <a:t>Benchmark job approach:</a:t>
            </a:r>
          </a:p>
          <a:p>
            <a:pPr lvl="1"/>
            <a:r>
              <a:rPr lang="en-US" sz="2400" dirty="0" smtClean="0"/>
              <a:t>Stable job content.</a:t>
            </a:r>
          </a:p>
          <a:p>
            <a:pPr lvl="1"/>
            <a:r>
              <a:rPr lang="en-US" sz="2400" dirty="0" smtClean="0"/>
              <a:t>Common across different employers.</a:t>
            </a:r>
          </a:p>
          <a:p>
            <a:pPr lvl="1"/>
            <a:r>
              <a:rPr lang="en-US" sz="2400" dirty="0" smtClean="0"/>
              <a:t>Include sizable number of employees.</a:t>
            </a:r>
          </a:p>
          <a:p>
            <a:r>
              <a:rPr lang="en-US" sz="2800" dirty="0" smtClean="0"/>
              <a:t>Low-high approach:</a:t>
            </a:r>
          </a:p>
          <a:p>
            <a:pPr lvl="1"/>
            <a:r>
              <a:rPr lang="en-US" sz="2400" dirty="0" smtClean="0"/>
              <a:t>Lowest paid.</a:t>
            </a:r>
          </a:p>
          <a:p>
            <a:pPr lvl="1"/>
            <a:r>
              <a:rPr lang="en-US" sz="2400" dirty="0" smtClean="0"/>
              <a:t>Highest paid.</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152400"/>
            <a:ext cx="6858000" cy="1066800"/>
          </a:xfrm>
        </p:spPr>
        <p:txBody>
          <a:bodyPr/>
          <a:lstStyle/>
          <a:p>
            <a:r>
              <a:rPr lang="en-US" dirty="0" smtClean="0">
                <a:cs typeface="Times New Roman" pitchFamily="18" charset="0"/>
              </a:rPr>
              <a:t>Key concepts</a:t>
            </a:r>
            <a:endParaRPr lang="en-US" dirty="0" smtClean="0"/>
          </a:p>
        </p:txBody>
      </p:sp>
      <p:sp>
        <p:nvSpPr>
          <p:cNvPr id="13315" name="Rectangle 7"/>
          <p:cNvSpPr>
            <a:spLocks noGrp="1" noChangeArrowheads="1"/>
          </p:cNvSpPr>
          <p:nvPr>
            <p:ph sz="half" idx="1"/>
          </p:nvPr>
        </p:nvSpPr>
        <p:spPr>
          <a:xfrm>
            <a:off x="1828800" y="1524000"/>
            <a:ext cx="7010400" cy="4572000"/>
          </a:xfrm>
        </p:spPr>
        <p:txBody>
          <a:bodyPr/>
          <a:lstStyle/>
          <a:p>
            <a:pPr marL="609600" indent="-609600">
              <a:lnSpc>
                <a:spcPct val="90000"/>
              </a:lnSpc>
              <a:buClr>
                <a:schemeClr val="tx1"/>
              </a:buClr>
              <a:buNone/>
            </a:pPr>
            <a:r>
              <a:rPr lang="en-US" sz="2400" b="1" dirty="0" smtClean="0">
                <a:latin typeface="Arial" charset="0"/>
                <a:cs typeface="Times New Roman" pitchFamily="18" charset="0"/>
              </a:rPr>
              <a:t>Session 2:</a:t>
            </a:r>
            <a:endParaRPr lang="en-US" sz="2400" b="1" dirty="0" smtClean="0">
              <a:latin typeface="Arial" charset="0"/>
            </a:endParaRPr>
          </a:p>
          <a:p>
            <a:pPr marL="609600" indent="-609600">
              <a:lnSpc>
                <a:spcPct val="90000"/>
              </a:lnSpc>
              <a:buClr>
                <a:schemeClr val="tx1"/>
              </a:buClr>
              <a:buFont typeface="+mj-lt"/>
              <a:buAutoNum type="arabicPeriod" startAt="7"/>
            </a:pPr>
            <a:r>
              <a:rPr lang="en-US" sz="2400" dirty="0" smtClean="0">
                <a:latin typeface="Arial" charset="0"/>
              </a:rPr>
              <a:t>Planning a salary survey project.</a:t>
            </a:r>
          </a:p>
          <a:p>
            <a:pPr marL="609600" indent="-609600">
              <a:lnSpc>
                <a:spcPct val="90000"/>
              </a:lnSpc>
              <a:buClr>
                <a:schemeClr val="tx1"/>
              </a:buClr>
              <a:buFontTx/>
              <a:buAutoNum type="arabicPeriod" startAt="7"/>
            </a:pPr>
            <a:r>
              <a:rPr lang="en-US" sz="2400" dirty="0" smtClean="0">
                <a:latin typeface="Arial" charset="0"/>
              </a:rPr>
              <a:t>Designing a survey.</a:t>
            </a:r>
          </a:p>
          <a:p>
            <a:pPr marL="609600" indent="-609600">
              <a:lnSpc>
                <a:spcPct val="90000"/>
              </a:lnSpc>
              <a:buClr>
                <a:schemeClr val="tx1"/>
              </a:buClr>
              <a:buFontTx/>
              <a:buAutoNum type="arabicPeriod" startAt="7"/>
            </a:pPr>
            <a:r>
              <a:rPr lang="en-US" sz="2400" dirty="0" smtClean="0">
                <a:latin typeface="Arial" charset="0"/>
              </a:rPr>
              <a:t>Collecting data.</a:t>
            </a:r>
          </a:p>
          <a:p>
            <a:pPr marL="609600" indent="-609600">
              <a:lnSpc>
                <a:spcPct val="90000"/>
              </a:lnSpc>
              <a:buClr>
                <a:schemeClr val="tx1"/>
              </a:buClr>
              <a:buNone/>
            </a:pPr>
            <a:endParaRPr lang="en-US" sz="2400" dirty="0" smtClean="0">
              <a:latin typeface="Arial" charset="0"/>
              <a:cs typeface="Times New Roman" pitchFamily="18" charset="0"/>
            </a:endParaRPr>
          </a:p>
          <a:p>
            <a:pPr marL="609600" indent="-609600">
              <a:lnSpc>
                <a:spcPct val="90000"/>
              </a:lnSpc>
              <a:buClr>
                <a:schemeClr val="tx1"/>
              </a:buClr>
              <a:buNone/>
            </a:pPr>
            <a:r>
              <a:rPr lang="en-US" sz="2400" b="1" dirty="0" smtClean="0">
                <a:latin typeface="Arial" charset="0"/>
                <a:cs typeface="Times New Roman" pitchFamily="18" charset="0"/>
              </a:rPr>
              <a:t>Session 3:</a:t>
            </a:r>
            <a:endParaRPr lang="en-US" sz="2400" b="1" dirty="0" smtClean="0">
              <a:latin typeface="Arial" charset="0"/>
            </a:endParaRPr>
          </a:p>
          <a:p>
            <a:pPr marL="609600" indent="-609600">
              <a:lnSpc>
                <a:spcPct val="90000"/>
              </a:lnSpc>
              <a:buClr>
                <a:schemeClr val="tx1"/>
              </a:buClr>
              <a:buFont typeface="+mj-lt"/>
              <a:buAutoNum type="arabicPeriod" startAt="10"/>
            </a:pPr>
            <a:r>
              <a:rPr lang="en-US" sz="2400" dirty="0" smtClean="0">
                <a:latin typeface="Arial" charset="0"/>
              </a:rPr>
              <a:t>Analyzing and interpreting survey results.</a:t>
            </a:r>
          </a:p>
          <a:p>
            <a:pPr marL="609600" indent="-609600">
              <a:lnSpc>
                <a:spcPct val="90000"/>
              </a:lnSpc>
              <a:buClr>
                <a:schemeClr val="tx1"/>
              </a:buClr>
              <a:buFontTx/>
              <a:buAutoNum type="arabicPeriod" startAt="10"/>
            </a:pPr>
            <a:r>
              <a:rPr lang="en-US" sz="2400" dirty="0" smtClean="0">
                <a:latin typeface="Arial" charset="0"/>
                <a:cs typeface="Times New Roman" pitchFamily="18" charset="0"/>
              </a:rPr>
              <a:t>Adjusting pay scales.</a:t>
            </a:r>
          </a:p>
        </p:txBody>
      </p:sp>
      <p:sp>
        <p:nvSpPr>
          <p:cNvPr id="7" name="Footer Placeholder 6"/>
          <p:cNvSpPr>
            <a:spLocks noGrp="1"/>
          </p:cNvSpPr>
          <p:nvPr>
            <p:ph type="ftr" sz="quarter" idx="10"/>
          </p:nvPr>
        </p:nvSpPr>
        <p:spPr/>
        <p:txBody>
          <a:bodyPr/>
          <a:lstStyle/>
          <a:p>
            <a:r>
              <a:rPr lang="en-US" smtClean="0"/>
              <a:t>SHRM© 2011</a:t>
            </a:r>
            <a:endParaRPr lang="en-US" baseline="0" dirty="0"/>
          </a:p>
        </p:txBody>
      </p:sp>
      <p:sp>
        <p:nvSpPr>
          <p:cNvPr id="8" name="Slide Number Placeholder 7"/>
          <p:cNvSpPr>
            <a:spLocks noGrp="1"/>
          </p:cNvSpPr>
          <p:nvPr>
            <p:ph type="sldNum" sz="quarter" idx="11"/>
          </p:nvPr>
        </p:nvSpPr>
        <p:spPr/>
        <p:txBody>
          <a:bodyPr/>
          <a:lstStyle/>
          <a:p>
            <a:fld id="{F9E4C679-63A1-49AC-9670-E5185822A51E}"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to include</a:t>
            </a:r>
            <a:endParaRPr lang="en-US" dirty="0"/>
          </a:p>
        </p:txBody>
      </p:sp>
      <p:sp>
        <p:nvSpPr>
          <p:cNvPr id="3" name="Content Placeholder 2"/>
          <p:cNvSpPr>
            <a:spLocks noGrp="1"/>
          </p:cNvSpPr>
          <p:nvPr>
            <p:ph idx="1"/>
          </p:nvPr>
        </p:nvSpPr>
        <p:spPr/>
        <p:txBody>
          <a:bodyPr/>
          <a:lstStyle/>
          <a:p>
            <a:r>
              <a:rPr lang="en-US" sz="2800" dirty="0" smtClean="0"/>
              <a:t>Benchmark conversion/survey leveling:</a:t>
            </a:r>
          </a:p>
          <a:p>
            <a:pPr lvl="1"/>
            <a:r>
              <a:rPr lang="en-US" sz="2400" dirty="0" smtClean="0"/>
              <a:t>Rely on internal job evaluation to “convert” to benchmark job data.</a:t>
            </a:r>
          </a:p>
          <a:p>
            <a:pPr lvl="1"/>
            <a:endParaRPr lang="en-US" dirty="0" smtClean="0"/>
          </a:p>
          <a:p>
            <a:pPr lvl="1"/>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to collect</a:t>
            </a:r>
            <a:endParaRPr lang="en-US" dirty="0"/>
          </a:p>
        </p:txBody>
      </p:sp>
      <p:sp>
        <p:nvSpPr>
          <p:cNvPr id="3" name="Content Placeholder 2"/>
          <p:cNvSpPr>
            <a:spLocks noGrp="1"/>
          </p:cNvSpPr>
          <p:nvPr>
            <p:ph sz="half" idx="1"/>
          </p:nvPr>
        </p:nvSpPr>
        <p:spPr>
          <a:xfrm>
            <a:off x="1828800" y="1295400"/>
            <a:ext cx="5029200" cy="4830763"/>
          </a:xfrm>
        </p:spPr>
        <p:txBody>
          <a:bodyPr/>
          <a:lstStyle/>
          <a:p>
            <a:r>
              <a:rPr lang="en-US" sz="2400" dirty="0" smtClean="0"/>
              <a:t>Organization data:</a:t>
            </a:r>
          </a:p>
          <a:p>
            <a:pPr lvl="1"/>
            <a:r>
              <a:rPr lang="en-US" sz="2000" dirty="0" smtClean="0"/>
              <a:t>Identification.</a:t>
            </a:r>
          </a:p>
          <a:p>
            <a:pPr lvl="1"/>
            <a:r>
              <a:rPr lang="en-US" sz="2000" dirty="0" smtClean="0"/>
              <a:t>Industry classification.</a:t>
            </a:r>
          </a:p>
          <a:p>
            <a:pPr lvl="1"/>
            <a:r>
              <a:rPr lang="en-US" sz="2000" dirty="0" smtClean="0"/>
              <a:t>Financial performance.</a:t>
            </a:r>
          </a:p>
          <a:p>
            <a:pPr lvl="1"/>
            <a:r>
              <a:rPr lang="en-US" sz="2000" dirty="0" smtClean="0"/>
              <a:t>Size.</a:t>
            </a:r>
          </a:p>
          <a:p>
            <a:pPr lvl="1"/>
            <a:r>
              <a:rPr lang="en-US" sz="2000" dirty="0" smtClean="0"/>
              <a:t>Structure.</a:t>
            </a:r>
          </a:p>
          <a:p>
            <a:pPr lvl="1"/>
            <a:r>
              <a:rPr lang="en-US" sz="2000" dirty="0" smtClean="0"/>
              <a:t>Age.</a:t>
            </a:r>
          </a:p>
          <a:p>
            <a:r>
              <a:rPr lang="en-US" sz="2400" dirty="0" smtClean="0"/>
              <a:t>Total compensation:</a:t>
            </a:r>
          </a:p>
          <a:p>
            <a:pPr lvl="1"/>
            <a:r>
              <a:rPr lang="en-US" sz="2000" dirty="0" smtClean="0"/>
              <a:t>Direct compensation.</a:t>
            </a:r>
          </a:p>
          <a:p>
            <a:pPr lvl="1"/>
            <a:r>
              <a:rPr lang="en-US" sz="2000" dirty="0" smtClean="0"/>
              <a:t>Indirect compensation.</a:t>
            </a:r>
          </a:p>
          <a:p>
            <a:pPr lvl="1"/>
            <a:endParaRPr lang="en-US" sz="2000"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F9E4C679-63A1-49AC-9670-E5185822A51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to collect</a:t>
            </a:r>
            <a:endParaRPr lang="en-US" dirty="0"/>
          </a:p>
        </p:txBody>
      </p:sp>
      <p:sp>
        <p:nvSpPr>
          <p:cNvPr id="5" name="Content Placeholder 4"/>
          <p:cNvSpPr>
            <a:spLocks noGrp="1"/>
          </p:cNvSpPr>
          <p:nvPr>
            <p:ph sz="half" idx="2"/>
          </p:nvPr>
        </p:nvSpPr>
        <p:spPr>
          <a:xfrm>
            <a:off x="1828800" y="1371600"/>
            <a:ext cx="4572000" cy="4830763"/>
          </a:xfrm>
        </p:spPr>
        <p:txBody>
          <a:bodyPr/>
          <a:lstStyle/>
          <a:p>
            <a:r>
              <a:rPr lang="en-US" sz="2400" dirty="0" smtClean="0"/>
              <a:t>Incumbent/job:</a:t>
            </a:r>
          </a:p>
          <a:p>
            <a:pPr lvl="1"/>
            <a:r>
              <a:rPr lang="en-US" sz="2000" dirty="0" smtClean="0"/>
              <a:t>Job description.</a:t>
            </a:r>
          </a:p>
          <a:p>
            <a:pPr lvl="1"/>
            <a:r>
              <a:rPr lang="en-US" sz="2000" dirty="0" smtClean="0"/>
              <a:t>Education.</a:t>
            </a:r>
          </a:p>
          <a:p>
            <a:pPr lvl="1"/>
            <a:r>
              <a:rPr lang="en-US" sz="2000" dirty="0" smtClean="0"/>
              <a:t>Experience.</a:t>
            </a:r>
          </a:p>
          <a:p>
            <a:pPr lvl="1"/>
            <a:r>
              <a:rPr lang="en-US" sz="2000" dirty="0" smtClean="0"/>
              <a:t>Pay range.</a:t>
            </a:r>
          </a:p>
          <a:p>
            <a:pPr lvl="1"/>
            <a:r>
              <a:rPr lang="en-US" sz="2000" dirty="0" smtClean="0"/>
              <a:t>Pay rate.</a:t>
            </a:r>
          </a:p>
          <a:p>
            <a:r>
              <a:rPr lang="en-US" sz="2400" dirty="0" smtClean="0"/>
              <a:t>HR outcomes:</a:t>
            </a:r>
          </a:p>
          <a:p>
            <a:pPr lvl="1"/>
            <a:r>
              <a:rPr lang="en-US" sz="2000" dirty="0" smtClean="0"/>
              <a:t>Productivity.</a:t>
            </a:r>
          </a:p>
          <a:p>
            <a:pPr lvl="1"/>
            <a:r>
              <a:rPr lang="en-US" sz="2000" dirty="0" smtClean="0"/>
              <a:t>Retention rates.</a:t>
            </a:r>
            <a:endParaRPr lang="en-US" sz="2000" dirty="0"/>
          </a:p>
        </p:txBody>
      </p:sp>
      <p:sp>
        <p:nvSpPr>
          <p:cNvPr id="6" name="Footer Placeholder 5"/>
          <p:cNvSpPr>
            <a:spLocks noGrp="1"/>
          </p:cNvSpPr>
          <p:nvPr>
            <p:ph type="ftr" sz="quarter" idx="10"/>
          </p:nvPr>
        </p:nvSpPr>
        <p:spPr/>
        <p:txBody>
          <a:bodyPr/>
          <a:lstStyle/>
          <a:p>
            <a:r>
              <a:rPr lang="en-US" smtClean="0"/>
              <a:t>SHRM© 2011</a:t>
            </a:r>
            <a:endParaRPr lang="en-US" baseline="0" dirty="0"/>
          </a:p>
        </p:txBody>
      </p:sp>
      <p:sp>
        <p:nvSpPr>
          <p:cNvPr id="7" name="Slide Number Placeholder 6"/>
          <p:cNvSpPr>
            <a:spLocks noGrp="1"/>
          </p:cNvSpPr>
          <p:nvPr>
            <p:ph type="sldNum" sz="quarter" idx="11"/>
          </p:nvPr>
        </p:nvSpPr>
        <p:spPr/>
        <p:txBody>
          <a:bodyPr/>
          <a:lstStyle/>
          <a:p>
            <a:fld id="{F9E4C679-63A1-49AC-9670-E5185822A51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survey instrument</a:t>
            </a:r>
            <a:endParaRPr lang="en-US" dirty="0"/>
          </a:p>
        </p:txBody>
      </p:sp>
      <p:sp>
        <p:nvSpPr>
          <p:cNvPr id="3" name="Content Placeholder 2"/>
          <p:cNvSpPr>
            <a:spLocks noGrp="1"/>
          </p:cNvSpPr>
          <p:nvPr>
            <p:ph idx="1"/>
          </p:nvPr>
        </p:nvSpPr>
        <p:spPr/>
        <p:txBody>
          <a:bodyPr/>
          <a:lstStyle/>
          <a:p>
            <a:r>
              <a:rPr lang="en-US" dirty="0" smtClean="0"/>
              <a:t>Response method:</a:t>
            </a:r>
          </a:p>
          <a:p>
            <a:pPr lvl="1"/>
            <a:r>
              <a:rPr lang="en-US" dirty="0" smtClean="0"/>
              <a:t>Paper and pencil.</a:t>
            </a:r>
          </a:p>
          <a:p>
            <a:pPr lvl="1"/>
            <a:r>
              <a:rPr lang="en-US" dirty="0" smtClean="0"/>
              <a:t>Electronic:</a:t>
            </a:r>
          </a:p>
          <a:p>
            <a:pPr lvl="2"/>
            <a:r>
              <a:rPr lang="en-US" dirty="0" err="1" smtClean="0">
                <a:solidFill>
                  <a:schemeClr val="tx1"/>
                </a:solidFill>
                <a:hlinkClick r:id="rId3"/>
              </a:rPr>
              <a:t>SurveyMonkey</a:t>
            </a:r>
            <a:r>
              <a:rPr lang="en-US" dirty="0" smtClean="0">
                <a:solidFill>
                  <a:schemeClr val="tx1"/>
                </a:solidFill>
              </a:rPr>
              <a:t>.</a:t>
            </a:r>
          </a:p>
          <a:p>
            <a:pPr lvl="2"/>
            <a:r>
              <a:rPr lang="en-US" dirty="0" err="1" smtClean="0">
                <a:solidFill>
                  <a:schemeClr val="tx1"/>
                </a:solidFill>
                <a:hlinkClick r:id="rId4"/>
              </a:rPr>
              <a:t>Zoomerang</a:t>
            </a:r>
            <a:r>
              <a:rPr lang="en-US" dirty="0" smtClean="0">
                <a:solidFill>
                  <a:schemeClr val="tx1"/>
                </a:solidFill>
              </a:rPr>
              <a:t>.</a:t>
            </a:r>
          </a:p>
          <a:p>
            <a:pPr lvl="2"/>
            <a:r>
              <a:rPr lang="en-US" dirty="0" err="1" smtClean="0">
                <a:solidFill>
                  <a:schemeClr val="tx1"/>
                </a:solidFill>
                <a:hlinkClick r:id="rId5"/>
              </a:rPr>
              <a:t>QuestionPro</a:t>
            </a:r>
            <a:r>
              <a:rPr lang="en-US" dirty="0" smtClean="0">
                <a:solidFill>
                  <a:schemeClr val="tx1"/>
                </a:solidFill>
              </a:rPr>
              <a:t>.</a:t>
            </a:r>
          </a:p>
          <a:p>
            <a:r>
              <a:rPr lang="en-US" dirty="0" smtClean="0"/>
              <a:t>Ease of response:</a:t>
            </a:r>
          </a:p>
          <a:p>
            <a:pPr lvl="1"/>
            <a:r>
              <a:rPr lang="en-US" dirty="0" smtClean="0"/>
              <a:t>Don’t over-complicate.</a:t>
            </a:r>
          </a:p>
          <a:p>
            <a:pPr lvl="1"/>
            <a:r>
              <a:rPr lang="en-US" dirty="0" smtClean="0"/>
              <a:t>Don’t ask for too much.</a:t>
            </a:r>
          </a:p>
          <a:p>
            <a:r>
              <a:rPr lang="en-US" dirty="0" smtClean="0"/>
              <a:t>Assure anonymity:</a:t>
            </a:r>
          </a:p>
          <a:p>
            <a:pPr lvl="1"/>
            <a:r>
              <a:rPr lang="en-US" dirty="0" smtClean="0"/>
              <a:t>Use of third party.</a:t>
            </a:r>
          </a:p>
          <a:p>
            <a:r>
              <a:rPr lang="en-US" dirty="0" smtClean="0"/>
              <a:t>Make it worth their time:</a:t>
            </a:r>
          </a:p>
          <a:p>
            <a:pPr lvl="1"/>
            <a:r>
              <a:rPr lang="en-US" dirty="0" smtClean="0"/>
              <a:t>Free/discount results for participants.</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 Gantt chart activity</a:t>
            </a:r>
            <a:endParaRPr lang="en-US" dirty="0"/>
          </a:p>
        </p:txBody>
      </p:sp>
      <p:sp>
        <p:nvSpPr>
          <p:cNvPr id="3" name="Content Placeholder 2"/>
          <p:cNvSpPr>
            <a:spLocks noGrp="1"/>
          </p:cNvSpPr>
          <p:nvPr>
            <p:ph idx="1"/>
          </p:nvPr>
        </p:nvSpPr>
        <p:spPr/>
        <p:txBody>
          <a:bodyPr/>
          <a:lstStyle/>
          <a:p>
            <a:r>
              <a:rPr lang="en-US" dirty="0" smtClean="0"/>
              <a:t>You will plan the survey project using a Gantt chart.</a:t>
            </a:r>
          </a:p>
          <a:p>
            <a:r>
              <a:rPr lang="en-US" dirty="0" smtClean="0"/>
              <a:t> Review all steps in the process from Sessions 1 and 2. You don’t want to forget an important step.</a:t>
            </a:r>
          </a:p>
          <a:p>
            <a:r>
              <a:rPr lang="en-US" dirty="0" smtClean="0"/>
              <a:t>Make a list of all tasks and how long they will take to complete.</a:t>
            </a:r>
          </a:p>
          <a:p>
            <a:r>
              <a:rPr lang="en-US" dirty="0" smtClean="0"/>
              <a:t>Transfer all data to the Gantt chart.</a:t>
            </a:r>
          </a:p>
          <a:p>
            <a:r>
              <a:rPr lang="en-US" dirty="0" smtClean="0"/>
              <a:t>Good luck!</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End of Session 2</a:t>
            </a:r>
            <a:endParaRPr lang="en-US" dirty="0"/>
          </a:p>
        </p:txBody>
      </p:sp>
      <p:sp>
        <p:nvSpPr>
          <p:cNvPr id="5" name="Text Placeholder 4"/>
          <p:cNvSpPr>
            <a:spLocks noGrp="1"/>
          </p:cNvSpPr>
          <p:nvPr>
            <p:ph idx="1"/>
          </p:nvPr>
        </p:nvSpPr>
        <p:spPr/>
        <p:txBody>
          <a:bodyPr/>
          <a:lstStyle/>
          <a:p>
            <a:r>
              <a:rPr lang="en-US" dirty="0" smtClean="0"/>
              <a:t>This concludes Session 2.</a:t>
            </a:r>
          </a:p>
          <a:p>
            <a:r>
              <a:rPr lang="en-US" dirty="0" smtClean="0"/>
              <a:t>Session 3 will ideally be held in a computer lab. Alternatively, ask students to bring calculators to Session 3.</a:t>
            </a:r>
          </a:p>
          <a:p>
            <a:pPr lvl="1"/>
            <a:r>
              <a:rPr lang="en-US" dirty="0" smtClean="0"/>
              <a:t>Data analysis requires calculations and graphing.</a:t>
            </a:r>
            <a:endParaRPr lang="en-US" dirty="0"/>
          </a:p>
        </p:txBody>
      </p:sp>
      <p:sp>
        <p:nvSpPr>
          <p:cNvPr id="2" name="Footer Placeholder 1"/>
          <p:cNvSpPr>
            <a:spLocks noGrp="1"/>
          </p:cNvSpPr>
          <p:nvPr>
            <p:ph type="ftr" sz="quarter" idx="10"/>
          </p:nvPr>
        </p:nvSpPr>
        <p:spPr/>
        <p:txBody>
          <a:bodyPr/>
          <a:lstStyle/>
          <a:p>
            <a:r>
              <a:rPr lang="en-US" smtClean="0"/>
              <a:t>SHRM© 2011</a:t>
            </a:r>
            <a:endParaRPr lang="en-US" baseline="0"/>
          </a:p>
        </p:txBody>
      </p:sp>
      <p:sp>
        <p:nvSpPr>
          <p:cNvPr id="7" name="Slide Number Placeholder 6"/>
          <p:cNvSpPr>
            <a:spLocks noGrp="1"/>
          </p:cNvSpPr>
          <p:nvPr>
            <p:ph type="sldNum" sz="quarter" idx="11"/>
          </p:nvPr>
        </p:nvSpPr>
        <p:spPr/>
        <p:txBody>
          <a:bodyPr/>
          <a:lstStyle/>
          <a:p>
            <a:fld id="{B5504D0D-75D1-4576-BE31-25726E8DFEE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smtClean="0"/>
              <a:t>SHRM© 2011</a:t>
            </a:r>
            <a:endParaRPr lang="en-US" baseline="0"/>
          </a:p>
        </p:txBody>
      </p:sp>
      <p:sp>
        <p:nvSpPr>
          <p:cNvPr id="59394" name="Rectangle 2"/>
          <p:cNvSpPr>
            <a:spLocks noGrp="1" noChangeArrowheads="1"/>
          </p:cNvSpPr>
          <p:nvPr>
            <p:ph type="title" idx="4294967295"/>
          </p:nvPr>
        </p:nvSpPr>
        <p:spPr/>
        <p:txBody>
          <a:bodyPr/>
          <a:lstStyle/>
          <a:p>
            <a:r>
              <a:rPr lang="en-US" dirty="0" smtClean="0"/>
              <a:t>Learning objectives for Session 3</a:t>
            </a:r>
            <a:endParaRPr lang="en-US" dirty="0"/>
          </a:p>
        </p:txBody>
      </p:sp>
      <p:sp>
        <p:nvSpPr>
          <p:cNvPr id="56323" name="Rectangle 3"/>
          <p:cNvSpPr>
            <a:spLocks noGrp="1" noChangeArrowheads="1"/>
          </p:cNvSpPr>
          <p:nvPr>
            <p:ph idx="4294967295"/>
          </p:nvPr>
        </p:nvSpPr>
        <p:spPr>
          <a:xfrm>
            <a:off x="1828800" y="1676400"/>
            <a:ext cx="6629400" cy="4267200"/>
          </a:xfrm>
        </p:spPr>
        <p:txBody>
          <a:bodyPr>
            <a:normAutofit/>
          </a:bodyPr>
          <a:lstStyle/>
          <a:p>
            <a:pPr>
              <a:lnSpc>
                <a:spcPct val="80000"/>
              </a:lnSpc>
            </a:pPr>
            <a:r>
              <a:rPr lang="en-US" sz="2800" dirty="0" smtClean="0"/>
              <a:t>Collect and analyze data.</a:t>
            </a:r>
          </a:p>
          <a:p>
            <a:pPr>
              <a:lnSpc>
                <a:spcPct val="80000"/>
              </a:lnSpc>
            </a:pPr>
            <a:endParaRPr lang="en-US" sz="2800" dirty="0" smtClean="0"/>
          </a:p>
          <a:p>
            <a:pPr>
              <a:lnSpc>
                <a:spcPct val="80000"/>
              </a:lnSpc>
            </a:pPr>
            <a:r>
              <a:rPr lang="en-US" sz="2800" dirty="0" smtClean="0"/>
              <a:t>Interpret survey results.</a:t>
            </a:r>
          </a:p>
          <a:p>
            <a:pPr>
              <a:lnSpc>
                <a:spcPct val="80000"/>
              </a:lnSpc>
            </a:pPr>
            <a:endParaRPr lang="en-US" sz="2800" dirty="0" smtClean="0"/>
          </a:p>
          <a:p>
            <a:pPr>
              <a:lnSpc>
                <a:spcPct val="80000"/>
              </a:lnSpc>
            </a:pPr>
            <a:r>
              <a:rPr lang="en-US" sz="2800" dirty="0" smtClean="0"/>
              <a:t>Construct a market line.</a:t>
            </a:r>
          </a:p>
          <a:p>
            <a:pPr>
              <a:lnSpc>
                <a:spcPct val="80000"/>
              </a:lnSpc>
            </a:pPr>
            <a:endParaRPr lang="en-US" sz="2800" dirty="0" smtClean="0"/>
          </a:p>
          <a:p>
            <a:pPr>
              <a:lnSpc>
                <a:spcPct val="80000"/>
              </a:lnSpc>
            </a:pPr>
            <a:r>
              <a:rPr lang="en-US" sz="2800" dirty="0" smtClean="0"/>
              <a:t>Discuss dealing with pay issues.</a:t>
            </a:r>
            <a:endParaRPr lang="en-US" sz="2800" dirty="0"/>
          </a:p>
        </p:txBody>
      </p:sp>
      <p:sp>
        <p:nvSpPr>
          <p:cNvPr id="6" name="Slide Number Placeholder 5"/>
          <p:cNvSpPr>
            <a:spLocks noGrp="1"/>
          </p:cNvSpPr>
          <p:nvPr>
            <p:ph type="sldNum" sz="quarter" idx="11"/>
          </p:nvPr>
        </p:nvSpPr>
        <p:spPr/>
        <p:txBody>
          <a:bodyPr/>
          <a:lstStyle/>
          <a:p>
            <a:fld id="{BEC20879-7D68-4B60-BCD1-373BD719018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Collecting data</a:t>
            </a:r>
            <a:endParaRPr lang="en-US" dirty="0"/>
          </a:p>
        </p:txBody>
      </p:sp>
      <p:sp>
        <p:nvSpPr>
          <p:cNvPr id="7" name="Content Placeholder 6"/>
          <p:cNvSpPr>
            <a:spLocks noGrp="1"/>
          </p:cNvSpPr>
          <p:nvPr>
            <p:ph idx="1"/>
          </p:nvPr>
        </p:nvSpPr>
        <p:spPr/>
        <p:txBody>
          <a:bodyPr/>
          <a:lstStyle/>
          <a:p>
            <a:r>
              <a:rPr lang="en-US" dirty="0" smtClean="0"/>
              <a:t>Recruiting participants:</a:t>
            </a:r>
          </a:p>
          <a:p>
            <a:pPr lvl="1"/>
            <a:r>
              <a:rPr lang="en-US" dirty="0" smtClean="0"/>
              <a:t>Consulting firm or other third party.</a:t>
            </a:r>
          </a:p>
          <a:p>
            <a:r>
              <a:rPr lang="en-US" dirty="0" smtClean="0"/>
              <a:t>Managing data:</a:t>
            </a:r>
          </a:p>
          <a:p>
            <a:pPr lvl="1"/>
            <a:r>
              <a:rPr lang="en-US" dirty="0" smtClean="0"/>
              <a:t>Complete responses.</a:t>
            </a:r>
          </a:p>
          <a:p>
            <a:pPr lvl="1"/>
            <a:r>
              <a:rPr lang="en-US" dirty="0" smtClean="0"/>
              <a:t>Contact information.</a:t>
            </a:r>
          </a:p>
          <a:p>
            <a:pPr lvl="1"/>
            <a:r>
              <a:rPr lang="en-US" dirty="0" smtClean="0"/>
              <a:t>Deadline.</a:t>
            </a:r>
          </a:p>
          <a:p>
            <a:pPr lvl="1"/>
            <a:r>
              <a:rPr lang="en-US" dirty="0" smtClean="0"/>
              <a:t>Aggregated database.</a:t>
            </a:r>
          </a:p>
          <a:p>
            <a:r>
              <a:rPr lang="en-US" dirty="0" smtClean="0"/>
              <a:t>Resource limits:</a:t>
            </a:r>
          </a:p>
          <a:p>
            <a:pPr lvl="1"/>
            <a:r>
              <a:rPr lang="en-US" dirty="0" smtClean="0"/>
              <a:t>Time.</a:t>
            </a:r>
          </a:p>
          <a:p>
            <a:pPr lvl="1"/>
            <a:r>
              <a:rPr lang="en-US" dirty="0" smtClean="0"/>
              <a:t>Money.</a:t>
            </a:r>
          </a:p>
        </p:txBody>
      </p:sp>
      <p:sp>
        <p:nvSpPr>
          <p:cNvPr id="8" name="Footer Placeholder 7"/>
          <p:cNvSpPr>
            <a:spLocks noGrp="1"/>
          </p:cNvSpPr>
          <p:nvPr>
            <p:ph type="ftr" sz="quarter" idx="10"/>
          </p:nvPr>
        </p:nvSpPr>
        <p:spPr/>
        <p:txBody>
          <a:bodyPr/>
          <a:lstStyle/>
          <a:p>
            <a:r>
              <a:rPr lang="en-US" smtClean="0"/>
              <a:t>SHRM© 2011</a:t>
            </a:r>
            <a:endParaRPr lang="en-US" baseline="0" dirty="0"/>
          </a:p>
        </p:txBody>
      </p:sp>
      <p:sp>
        <p:nvSpPr>
          <p:cNvPr id="9" name="Slide Number Placeholder 8"/>
          <p:cNvSpPr>
            <a:spLocks noGrp="1"/>
          </p:cNvSpPr>
          <p:nvPr>
            <p:ph type="sldNum" sz="quarter" idx="11"/>
          </p:nvPr>
        </p:nvSpPr>
        <p:spPr/>
        <p:txBody>
          <a:bodyPr/>
          <a:lstStyle/>
          <a:p>
            <a:fld id="{B5504D0D-75D1-4576-BE31-25726E8DFEE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survey results</a:t>
            </a:r>
            <a:endParaRPr lang="en-US" dirty="0"/>
          </a:p>
        </p:txBody>
      </p:sp>
      <p:sp>
        <p:nvSpPr>
          <p:cNvPr id="3" name="Content Placeholder 2"/>
          <p:cNvSpPr>
            <a:spLocks noGrp="1"/>
          </p:cNvSpPr>
          <p:nvPr>
            <p:ph idx="1"/>
          </p:nvPr>
        </p:nvSpPr>
        <p:spPr>
          <a:xfrm>
            <a:off x="1828800" y="1295401"/>
            <a:ext cx="6858000" cy="3200400"/>
          </a:xfrm>
        </p:spPr>
        <p:txBody>
          <a:bodyPr/>
          <a:lstStyle/>
          <a:p>
            <a:r>
              <a:rPr lang="en-US" dirty="0" smtClean="0"/>
              <a:t>Verify accuracy of job matches.</a:t>
            </a:r>
          </a:p>
          <a:p>
            <a:r>
              <a:rPr lang="en-US" dirty="0" smtClean="0"/>
              <a:t>Deal with outliers/anomalies.</a:t>
            </a:r>
          </a:p>
          <a:p>
            <a:r>
              <a:rPr lang="en-US" dirty="0" smtClean="0"/>
              <a:t>Run statistical analyses.</a:t>
            </a:r>
          </a:p>
          <a:p>
            <a:r>
              <a:rPr lang="en-US" dirty="0" smtClean="0"/>
              <a:t>Construct the market pay line and the pay policy line.</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Dealing with outliers/anomalies</a:t>
            </a:r>
            <a:endParaRPr lang="en-US" dirty="0"/>
          </a:p>
        </p:txBody>
      </p:sp>
      <p:sp>
        <p:nvSpPr>
          <p:cNvPr id="7" name="Content Placeholder 6"/>
          <p:cNvSpPr>
            <a:spLocks noGrp="1"/>
          </p:cNvSpPr>
          <p:nvPr>
            <p:ph idx="1"/>
          </p:nvPr>
        </p:nvSpPr>
        <p:spPr/>
        <p:txBody>
          <a:bodyPr/>
          <a:lstStyle/>
          <a:p>
            <a:r>
              <a:rPr lang="en-US" sz="2400" dirty="0" smtClean="0"/>
              <a:t>Does any one organization dominate?</a:t>
            </a:r>
          </a:p>
          <a:p>
            <a:pPr lvl="1"/>
            <a:r>
              <a:rPr lang="en-US" dirty="0" smtClean="0"/>
              <a:t>Perhaps delete responses to avoid aberrations.</a:t>
            </a:r>
          </a:p>
          <a:p>
            <a:r>
              <a:rPr lang="en-US" sz="2400" dirty="0" smtClean="0"/>
              <a:t>Do all organizations show similar patterns?</a:t>
            </a:r>
          </a:p>
          <a:p>
            <a:pPr lvl="1"/>
            <a:r>
              <a:rPr lang="en-US" dirty="0" smtClean="0"/>
              <a:t>Look for trends regarding compensation mix.</a:t>
            </a:r>
          </a:p>
          <a:p>
            <a:r>
              <a:rPr lang="en-US" sz="2400" dirty="0" smtClean="0"/>
              <a:t>Do jobs tend to fall in the same high-low order in terms of market pay? </a:t>
            </a:r>
          </a:p>
          <a:p>
            <a:r>
              <a:rPr lang="en-US" sz="2400" dirty="0" smtClean="0"/>
              <a:t>Are there outliers or odd data points?</a:t>
            </a:r>
          </a:p>
          <a:p>
            <a:r>
              <a:rPr lang="en-US" sz="2400" dirty="0" smtClean="0"/>
              <a:t>Questions to consider:</a:t>
            </a:r>
          </a:p>
          <a:p>
            <a:pPr lvl="1"/>
            <a:r>
              <a:rPr lang="en-US" dirty="0" smtClean="0"/>
              <a:t>What difference will it make if outliers are dropped?</a:t>
            </a:r>
          </a:p>
          <a:p>
            <a:pPr lvl="1"/>
            <a:r>
              <a:rPr lang="en-US" dirty="0" smtClean="0"/>
              <a:t>What difference will it make if outliers are included in the analysis?</a:t>
            </a:r>
          </a:p>
          <a:p>
            <a:pPr lvl="1"/>
            <a:endParaRPr lang="en-US" sz="1800" dirty="0"/>
          </a:p>
        </p:txBody>
      </p:sp>
      <p:sp>
        <p:nvSpPr>
          <p:cNvPr id="8" name="Footer Placeholder 7"/>
          <p:cNvSpPr>
            <a:spLocks noGrp="1"/>
          </p:cNvSpPr>
          <p:nvPr>
            <p:ph type="ftr" sz="quarter" idx="10"/>
          </p:nvPr>
        </p:nvSpPr>
        <p:spPr/>
        <p:txBody>
          <a:bodyPr/>
          <a:lstStyle/>
          <a:p>
            <a:r>
              <a:rPr lang="en-US" smtClean="0"/>
              <a:t>SHRM© 2011</a:t>
            </a:r>
            <a:endParaRPr lang="en-US" baseline="0" dirty="0"/>
          </a:p>
        </p:txBody>
      </p:sp>
      <p:sp>
        <p:nvSpPr>
          <p:cNvPr id="9" name="Slide Number Placeholder 8"/>
          <p:cNvSpPr>
            <a:spLocks noGrp="1"/>
          </p:cNvSpPr>
          <p:nvPr>
            <p:ph type="sldNum" sz="quarter" idx="11"/>
          </p:nvPr>
        </p:nvSpPr>
        <p:spPr/>
        <p:txBody>
          <a:bodyPr/>
          <a:lstStyle/>
          <a:p>
            <a:fld id="{B5504D0D-75D1-4576-BE31-25726E8DFEE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smtClean="0"/>
              <a:t>SHRM© 2011</a:t>
            </a:r>
            <a:endParaRPr lang="en-US" baseline="0"/>
          </a:p>
        </p:txBody>
      </p:sp>
      <p:sp>
        <p:nvSpPr>
          <p:cNvPr id="59394" name="Rectangle 2"/>
          <p:cNvSpPr>
            <a:spLocks noGrp="1" noChangeArrowheads="1"/>
          </p:cNvSpPr>
          <p:nvPr>
            <p:ph type="title" idx="4294967295"/>
          </p:nvPr>
        </p:nvSpPr>
        <p:spPr/>
        <p:txBody>
          <a:bodyPr/>
          <a:lstStyle/>
          <a:p>
            <a:r>
              <a:rPr lang="en-US" dirty="0" smtClean="0"/>
              <a:t>Learning objectives for Session 1</a:t>
            </a:r>
            <a:endParaRPr lang="en-US" dirty="0"/>
          </a:p>
        </p:txBody>
      </p:sp>
      <p:sp>
        <p:nvSpPr>
          <p:cNvPr id="56323" name="Rectangle 3"/>
          <p:cNvSpPr>
            <a:spLocks noGrp="1" noChangeArrowheads="1"/>
          </p:cNvSpPr>
          <p:nvPr>
            <p:ph idx="4294967295"/>
          </p:nvPr>
        </p:nvSpPr>
        <p:spPr>
          <a:xfrm>
            <a:off x="1828800" y="1524000"/>
            <a:ext cx="6553200" cy="3200400"/>
          </a:xfrm>
        </p:spPr>
        <p:txBody>
          <a:bodyPr>
            <a:normAutofit/>
          </a:bodyPr>
          <a:lstStyle/>
          <a:p>
            <a:pPr marL="609600" indent="-609600">
              <a:lnSpc>
                <a:spcPct val="90000"/>
              </a:lnSpc>
              <a:spcAft>
                <a:spcPts val="600"/>
              </a:spcAft>
              <a:buClr>
                <a:schemeClr val="tx1"/>
              </a:buClr>
              <a:buFont typeface="Arial" pitchFamily="34" charset="0"/>
              <a:buChar char="•"/>
            </a:pPr>
            <a:r>
              <a:rPr lang="en-US" sz="2800" dirty="0" smtClean="0">
                <a:latin typeface="Arial" charset="0"/>
                <a:cs typeface="Times New Roman" pitchFamily="18" charset="0"/>
              </a:rPr>
              <a:t>External equity.</a:t>
            </a:r>
          </a:p>
          <a:p>
            <a:pPr marL="609600" indent="-609600">
              <a:lnSpc>
                <a:spcPct val="90000"/>
              </a:lnSpc>
              <a:spcAft>
                <a:spcPts val="600"/>
              </a:spcAft>
              <a:buClr>
                <a:schemeClr val="tx1"/>
              </a:buClr>
              <a:buFont typeface="Arial" pitchFamily="34" charset="0"/>
              <a:buChar char="•"/>
            </a:pPr>
            <a:r>
              <a:rPr lang="en-US" sz="2800" dirty="0" smtClean="0">
                <a:latin typeface="Arial" charset="0"/>
                <a:cs typeface="Times New Roman" pitchFamily="18" charset="0"/>
              </a:rPr>
              <a:t>Determine the compensation philosophy.</a:t>
            </a:r>
          </a:p>
          <a:p>
            <a:pPr marL="609600" indent="-609600">
              <a:lnSpc>
                <a:spcPct val="90000"/>
              </a:lnSpc>
              <a:spcAft>
                <a:spcPts val="600"/>
              </a:spcAft>
              <a:buClr>
                <a:schemeClr val="tx1"/>
              </a:buClr>
              <a:buFont typeface="Arial" pitchFamily="34" charset="0"/>
              <a:buChar char="•"/>
            </a:pPr>
            <a:r>
              <a:rPr lang="en-US" sz="2800" dirty="0" smtClean="0">
                <a:latin typeface="Arial" charset="0"/>
                <a:cs typeface="Times New Roman" pitchFamily="18" charset="0"/>
              </a:rPr>
              <a:t>Purposes of a salary survey.</a:t>
            </a:r>
          </a:p>
          <a:p>
            <a:pPr marL="609600" indent="-609600">
              <a:lnSpc>
                <a:spcPct val="90000"/>
              </a:lnSpc>
              <a:spcAft>
                <a:spcPts val="600"/>
              </a:spcAft>
              <a:buClr>
                <a:schemeClr val="tx1"/>
              </a:buClr>
              <a:buFont typeface="Arial" pitchFamily="34" charset="0"/>
              <a:buChar char="•"/>
            </a:pPr>
            <a:r>
              <a:rPr lang="en-US" sz="2800" dirty="0" smtClean="0">
                <a:latin typeface="Arial" charset="0"/>
                <a:cs typeface="Times New Roman" pitchFamily="18" charset="0"/>
              </a:rPr>
              <a:t>Legal considerations.</a:t>
            </a:r>
          </a:p>
          <a:p>
            <a:pPr marL="609600" indent="-609600">
              <a:lnSpc>
                <a:spcPct val="90000"/>
              </a:lnSpc>
              <a:spcAft>
                <a:spcPts val="600"/>
              </a:spcAft>
              <a:buClr>
                <a:schemeClr val="tx1"/>
              </a:buClr>
              <a:buFont typeface="Arial" pitchFamily="34" charset="0"/>
              <a:buChar char="•"/>
            </a:pPr>
            <a:r>
              <a:rPr lang="en-US" sz="2800" dirty="0" smtClean="0">
                <a:latin typeface="Arial" charset="0"/>
                <a:cs typeface="Times New Roman" pitchFamily="18" charset="0"/>
              </a:rPr>
              <a:t>Make-or-buy decision.</a:t>
            </a:r>
            <a:endParaRPr lang="en-US" sz="2800" dirty="0"/>
          </a:p>
        </p:txBody>
      </p:sp>
      <p:sp>
        <p:nvSpPr>
          <p:cNvPr id="6" name="Slide Number Placeholder 5"/>
          <p:cNvSpPr>
            <a:spLocks noGrp="1"/>
          </p:cNvSpPr>
          <p:nvPr>
            <p:ph type="sldNum" sz="quarter" idx="11"/>
          </p:nvPr>
        </p:nvSpPr>
        <p:spPr/>
        <p:txBody>
          <a:bodyPr/>
          <a:lstStyle/>
          <a:p>
            <a:fld id="{BEC20879-7D68-4B60-BCD1-373BD719018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lstStyle/>
          <a:p>
            <a:r>
              <a:rPr lang="en-US" dirty="0" smtClean="0"/>
              <a:t>Frequency distribution.</a:t>
            </a:r>
          </a:p>
          <a:p>
            <a:r>
              <a:rPr lang="en-US" dirty="0" smtClean="0"/>
              <a:t>Mean: mathematical average.</a:t>
            </a:r>
          </a:p>
          <a:p>
            <a:pPr lvl="1"/>
            <a:r>
              <a:rPr lang="en-US" dirty="0" smtClean="0"/>
              <a:t>Simple mean.</a:t>
            </a:r>
          </a:p>
          <a:p>
            <a:pPr lvl="1"/>
            <a:r>
              <a:rPr lang="en-US" dirty="0" smtClean="0"/>
              <a:t>Trimmed mean.</a:t>
            </a:r>
          </a:p>
          <a:p>
            <a:pPr lvl="1"/>
            <a:r>
              <a:rPr lang="en-US" dirty="0" smtClean="0"/>
              <a:t>Weighted average.</a:t>
            </a:r>
          </a:p>
          <a:p>
            <a:r>
              <a:rPr lang="en-US" dirty="0" smtClean="0"/>
              <a:t>Median: middle data point in ordered data set.</a:t>
            </a:r>
          </a:p>
          <a:p>
            <a:r>
              <a:rPr lang="en-US" dirty="0" smtClean="0"/>
              <a:t>Mode: most frequently occurring value.</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lstStyle/>
          <a:p>
            <a:r>
              <a:rPr lang="en-US" dirty="0" smtClean="0"/>
              <a:t>Percentile: pay rate that a certain percentage of the salary data is less than.</a:t>
            </a:r>
          </a:p>
          <a:p>
            <a:r>
              <a:rPr lang="en-US" dirty="0" smtClean="0"/>
              <a:t>Range:</a:t>
            </a:r>
          </a:p>
          <a:p>
            <a:pPr lvl="1"/>
            <a:r>
              <a:rPr lang="en-US" dirty="0" smtClean="0"/>
              <a:t>Simple range = highest – lowest value.</a:t>
            </a:r>
          </a:p>
          <a:p>
            <a:pPr lvl="1"/>
            <a:r>
              <a:rPr lang="en-US" dirty="0" smtClean="0"/>
              <a:t>Interquartile range (IRQ) = difference between 75</a:t>
            </a:r>
            <a:r>
              <a:rPr lang="en-US" baseline="30000" dirty="0" smtClean="0"/>
              <a:t>th</a:t>
            </a:r>
            <a:r>
              <a:rPr lang="en-US" dirty="0" smtClean="0"/>
              <a:t> and 25</a:t>
            </a:r>
            <a:r>
              <a:rPr lang="en-US" baseline="30000" dirty="0" smtClean="0"/>
              <a:t>th</a:t>
            </a:r>
            <a:r>
              <a:rPr lang="en-US" dirty="0" smtClean="0"/>
              <a:t> percentiles.</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pay line</a:t>
            </a:r>
            <a:endParaRPr lang="en-US" dirty="0"/>
          </a:p>
        </p:txBody>
      </p:sp>
      <p:sp>
        <p:nvSpPr>
          <p:cNvPr id="3" name="Content Placeholder 2"/>
          <p:cNvSpPr>
            <a:spLocks noGrp="1"/>
          </p:cNvSpPr>
          <p:nvPr>
            <p:ph idx="1"/>
          </p:nvPr>
        </p:nvSpPr>
        <p:spPr>
          <a:xfrm>
            <a:off x="1828800" y="1295400"/>
            <a:ext cx="6858000" cy="4114799"/>
          </a:xfrm>
        </p:spPr>
        <p:txBody>
          <a:bodyPr/>
          <a:lstStyle/>
          <a:p>
            <a:r>
              <a:rPr lang="en-US" dirty="0" smtClean="0"/>
              <a:t>Plot the benchmark jobs on the horizontal (x) axis and the market rates on the vertical (y) axis.</a:t>
            </a:r>
          </a:p>
          <a:p>
            <a:r>
              <a:rPr lang="en-US" dirty="0" smtClean="0"/>
              <a:t>Can be drawn manually or developed through a regression analysis.</a:t>
            </a:r>
          </a:p>
          <a:p>
            <a:pPr lvl="1"/>
            <a:r>
              <a:rPr lang="en-US" dirty="0" smtClean="0"/>
              <a:t>This analysis utilizes internal job evaluation points to calculate the regression line.</a:t>
            </a:r>
          </a:p>
          <a:p>
            <a:r>
              <a:rPr lang="en-US" dirty="0" smtClean="0"/>
              <a:t>Excel makes this very easy.</a:t>
            </a:r>
          </a:p>
          <a:p>
            <a:pPr lvl="1"/>
            <a:r>
              <a:rPr lang="en-US" dirty="0" smtClean="0"/>
              <a:t>Enter data in Excel.</a:t>
            </a:r>
          </a:p>
          <a:p>
            <a:pPr lvl="1"/>
            <a:r>
              <a:rPr lang="en-US" dirty="0" smtClean="0"/>
              <a:t>Calculate slope and y-intercept.</a:t>
            </a:r>
          </a:p>
          <a:p>
            <a:pPr lvl="1"/>
            <a:r>
              <a:rPr lang="en-US" dirty="0" smtClean="0"/>
              <a:t>Create the graphic (plot).</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pay regression line</a:t>
            </a:r>
            <a:endParaRPr lang="en-US" dirty="0"/>
          </a:p>
        </p:txBody>
      </p:sp>
      <p:graphicFrame>
        <p:nvGraphicFramePr>
          <p:cNvPr id="8" name="Chart 7"/>
          <p:cNvGraphicFramePr/>
          <p:nvPr/>
        </p:nvGraphicFramePr>
        <p:xfrm>
          <a:off x="2057400" y="1219200"/>
          <a:ext cx="6858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 – Analyzing survey data activity</a:t>
            </a:r>
            <a:endParaRPr lang="en-US" dirty="0"/>
          </a:p>
        </p:txBody>
      </p:sp>
      <p:sp>
        <p:nvSpPr>
          <p:cNvPr id="3" name="Content Placeholder 2"/>
          <p:cNvSpPr>
            <a:spLocks noGrp="1"/>
          </p:cNvSpPr>
          <p:nvPr>
            <p:ph idx="1"/>
          </p:nvPr>
        </p:nvSpPr>
        <p:spPr>
          <a:xfrm>
            <a:off x="1828800" y="1600200"/>
            <a:ext cx="6858000" cy="4724401"/>
          </a:xfrm>
        </p:spPr>
        <p:txBody>
          <a:bodyPr/>
          <a:lstStyle/>
          <a:p>
            <a:r>
              <a:rPr lang="en-US" dirty="0" smtClean="0"/>
              <a:t>You will analyze survey sample data by computing measures of central tendency.</a:t>
            </a:r>
          </a:p>
          <a:p>
            <a:r>
              <a:rPr lang="en-US" dirty="0" smtClean="0"/>
              <a:t>You will then plot the results to set a market pay line.</a:t>
            </a:r>
          </a:p>
          <a:p>
            <a:r>
              <a:rPr lang="en-US" dirty="0" smtClean="0"/>
              <a:t>Good luck!</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pay issues</a:t>
            </a:r>
            <a:endParaRPr lang="en-US" dirty="0"/>
          </a:p>
        </p:txBody>
      </p:sp>
      <p:sp>
        <p:nvSpPr>
          <p:cNvPr id="3" name="Content Placeholder 2"/>
          <p:cNvSpPr>
            <a:spLocks noGrp="1"/>
          </p:cNvSpPr>
          <p:nvPr>
            <p:ph idx="1"/>
          </p:nvPr>
        </p:nvSpPr>
        <p:spPr>
          <a:xfrm>
            <a:off x="1828800" y="1600200"/>
            <a:ext cx="6858000" cy="4830763"/>
          </a:xfrm>
        </p:spPr>
        <p:txBody>
          <a:bodyPr/>
          <a:lstStyle/>
          <a:p>
            <a:r>
              <a:rPr lang="en-US" dirty="0" smtClean="0"/>
              <a:t>Communicate findings to employees.</a:t>
            </a:r>
          </a:p>
          <a:p>
            <a:r>
              <a:rPr lang="en-US" dirty="0" smtClean="0"/>
              <a:t>Above market pay issues.</a:t>
            </a:r>
          </a:p>
          <a:p>
            <a:r>
              <a:rPr lang="en-US" dirty="0" smtClean="0"/>
              <a:t>Below market pay issues.</a:t>
            </a:r>
          </a:p>
          <a:p>
            <a:r>
              <a:rPr lang="en-US" dirty="0" smtClean="0"/>
              <a:t>Job evaluation adjustments.</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1828800" y="1600200"/>
            <a:ext cx="6858000" cy="4525963"/>
          </a:xfrm>
        </p:spPr>
        <p:txBody>
          <a:bodyPr/>
          <a:lstStyle/>
          <a:p>
            <a:r>
              <a:rPr lang="en-US" dirty="0" smtClean="0"/>
              <a:t>Equity considerations:</a:t>
            </a:r>
          </a:p>
          <a:p>
            <a:pPr lvl="1"/>
            <a:r>
              <a:rPr lang="en-US" dirty="0" smtClean="0"/>
              <a:t>Internal.</a:t>
            </a:r>
          </a:p>
          <a:p>
            <a:pPr lvl="1"/>
            <a:r>
              <a:rPr lang="en-US" dirty="0" smtClean="0"/>
              <a:t>External.</a:t>
            </a:r>
          </a:p>
          <a:p>
            <a:r>
              <a:rPr lang="en-US" dirty="0" smtClean="0"/>
              <a:t>Competitive market information.</a:t>
            </a:r>
          </a:p>
          <a:p>
            <a:r>
              <a:rPr lang="en-US" dirty="0" smtClean="0"/>
              <a:t>Designing and conducting a salary survey.</a:t>
            </a:r>
          </a:p>
          <a:p>
            <a:r>
              <a:rPr lang="en-US" dirty="0" smtClean="0"/>
              <a:t>Using survey data to make compensation decisions.</a:t>
            </a:r>
            <a:endParaRPr lang="en-US"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SHRM© 2011</a:t>
            </a:r>
            <a:endParaRPr lang="en-US" baseline="0"/>
          </a:p>
        </p:txBody>
      </p:sp>
      <p:sp>
        <p:nvSpPr>
          <p:cNvPr id="16388" name="Rectangle 26"/>
          <p:cNvSpPr>
            <a:spLocks noGrp="1" noChangeArrowheads="1"/>
          </p:cNvSpPr>
          <p:nvPr>
            <p:ph type="title"/>
          </p:nvPr>
        </p:nvSpPr>
        <p:spPr/>
        <p:txBody>
          <a:bodyPr/>
          <a:lstStyle/>
          <a:p>
            <a:pPr eaLnBrk="1" hangingPunct="1"/>
            <a:r>
              <a:rPr lang="en-US" dirty="0" smtClean="0"/>
              <a:t>End of Session 3; End of Module</a:t>
            </a:r>
          </a:p>
        </p:txBody>
      </p:sp>
      <p:sp>
        <p:nvSpPr>
          <p:cNvPr id="16389" name="Rectangle 27"/>
          <p:cNvSpPr>
            <a:spLocks noGrp="1" noChangeArrowheads="1"/>
          </p:cNvSpPr>
          <p:nvPr>
            <p:ph type="body" idx="1"/>
          </p:nvPr>
        </p:nvSpPr>
        <p:spPr>
          <a:xfrm>
            <a:off x="1828800" y="1600201"/>
            <a:ext cx="6781800" cy="4800599"/>
          </a:xfrm>
        </p:spPr>
        <p:txBody>
          <a:bodyPr/>
          <a:lstStyle/>
          <a:p>
            <a:pPr eaLnBrk="1" hangingPunct="1"/>
            <a:r>
              <a:rPr lang="en-US" dirty="0" smtClean="0"/>
              <a:t>This concludes the learning module on managing a salary survey project.</a:t>
            </a:r>
          </a:p>
        </p:txBody>
      </p:sp>
      <p:sp>
        <p:nvSpPr>
          <p:cNvPr id="6" name="Slide Number Placeholder 5"/>
          <p:cNvSpPr>
            <a:spLocks noGrp="1"/>
          </p:cNvSpPr>
          <p:nvPr>
            <p:ph type="sldNum" sz="quarter" idx="11"/>
          </p:nvPr>
        </p:nvSpPr>
        <p:spPr/>
        <p:txBody>
          <a:bodyPr/>
          <a:lstStyle/>
          <a:p>
            <a:fld id="{B5504D0D-75D1-4576-BE31-25726E8DFEEC}" type="slidenum">
              <a:rPr lang="en-US" smtClean="0"/>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theories</a:t>
            </a:r>
            <a:endParaRPr lang="en-US" dirty="0"/>
          </a:p>
        </p:txBody>
      </p:sp>
      <p:sp>
        <p:nvSpPr>
          <p:cNvPr id="3" name="Content Placeholder 2"/>
          <p:cNvSpPr>
            <a:spLocks noGrp="1"/>
          </p:cNvSpPr>
          <p:nvPr>
            <p:ph idx="1"/>
          </p:nvPr>
        </p:nvSpPr>
        <p:spPr>
          <a:xfrm>
            <a:off x="1828800" y="1524000"/>
            <a:ext cx="6858000" cy="4602163"/>
          </a:xfrm>
        </p:spPr>
        <p:txBody>
          <a:bodyPr/>
          <a:lstStyle/>
          <a:p>
            <a:r>
              <a:rPr lang="en-US" sz="2800" dirty="0" smtClean="0"/>
              <a:t>Maslow’s hierarchy of needs.</a:t>
            </a:r>
          </a:p>
          <a:p>
            <a:r>
              <a:rPr lang="en-US" sz="2800" dirty="0" smtClean="0"/>
              <a:t>Herzberg’s two-factor theory.</a:t>
            </a:r>
          </a:p>
          <a:p>
            <a:r>
              <a:rPr lang="en-US" sz="2800" dirty="0" smtClean="0"/>
              <a:t>Vroom’s expectancy theory.</a:t>
            </a:r>
          </a:p>
          <a:p>
            <a:r>
              <a:rPr lang="en-US" sz="2800" dirty="0" smtClean="0"/>
              <a:t>Adams’ equity theory.</a:t>
            </a:r>
          </a:p>
          <a:p>
            <a:endParaRPr lang="en-US" dirty="0"/>
          </a:p>
        </p:txBody>
      </p:sp>
      <p:sp>
        <p:nvSpPr>
          <p:cNvPr id="4" name="Footer Placeholder 3"/>
          <p:cNvSpPr>
            <a:spLocks noGrp="1"/>
          </p:cNvSpPr>
          <p:nvPr>
            <p:ph type="ftr" sz="quarter" idx="10"/>
          </p:nvPr>
        </p:nvSpPr>
        <p:spPr/>
        <p:txBody>
          <a:bodyPr/>
          <a:lstStyle/>
          <a:p>
            <a:r>
              <a:rPr lang="en-US" smtClean="0"/>
              <a:t>SHRM© 2011</a:t>
            </a:r>
            <a:endParaRPr lang="en-US" baseline="0"/>
          </a:p>
        </p:txBody>
      </p:sp>
      <p:sp>
        <p:nvSpPr>
          <p:cNvPr id="6" name="Slide Number Placeholder 5"/>
          <p:cNvSpPr>
            <a:spLocks noGrp="1"/>
          </p:cNvSpPr>
          <p:nvPr>
            <p:ph type="sldNum" sz="quarter" idx="11"/>
          </p:nvPr>
        </p:nvSpPr>
        <p:spPr/>
        <p:txBody>
          <a:bodyPr/>
          <a:lstStyle/>
          <a:p>
            <a:fld id="{B5504D0D-75D1-4576-BE31-25726E8DFEE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5" name="TextBox 4"/>
          <p:cNvSpPr txBox="1"/>
          <p:nvPr/>
        </p:nvSpPr>
        <p:spPr>
          <a:xfrm>
            <a:off x="2590800" y="2895600"/>
            <a:ext cx="1828800" cy="1200329"/>
          </a:xfrm>
          <a:prstGeom prst="rect">
            <a:avLst/>
          </a:prstGeom>
          <a:noFill/>
        </p:spPr>
        <p:txBody>
          <a:bodyPr wrap="square" rtlCol="0">
            <a:spAutoFit/>
          </a:bodyPr>
          <a:lstStyle/>
          <a:p>
            <a:r>
              <a:rPr lang="en-US" sz="3600" u="sng" dirty="0" smtClean="0">
                <a:solidFill>
                  <a:schemeClr val="accent1">
                    <a:lumMod val="50000"/>
                  </a:schemeClr>
                </a:solidFill>
              </a:rPr>
              <a:t>Inputs </a:t>
            </a:r>
          </a:p>
          <a:p>
            <a:r>
              <a:rPr lang="en-US" sz="3600" dirty="0" smtClean="0">
                <a:solidFill>
                  <a:schemeClr val="accent1">
                    <a:lumMod val="50000"/>
                  </a:schemeClr>
                </a:solidFill>
              </a:rPr>
              <a:t>Outputs</a:t>
            </a:r>
            <a:endParaRPr lang="en-US" sz="3600" dirty="0">
              <a:solidFill>
                <a:schemeClr val="accent1">
                  <a:lumMod val="50000"/>
                </a:schemeClr>
              </a:solidFill>
            </a:endParaRPr>
          </a:p>
        </p:txBody>
      </p:sp>
      <p:sp>
        <p:nvSpPr>
          <p:cNvPr id="6" name="TextBox 5"/>
          <p:cNvSpPr txBox="1"/>
          <p:nvPr/>
        </p:nvSpPr>
        <p:spPr>
          <a:xfrm>
            <a:off x="6248400" y="2895600"/>
            <a:ext cx="1828800" cy="1200329"/>
          </a:xfrm>
          <a:prstGeom prst="rect">
            <a:avLst/>
          </a:prstGeom>
          <a:noFill/>
        </p:spPr>
        <p:txBody>
          <a:bodyPr wrap="square" rtlCol="0">
            <a:spAutoFit/>
          </a:bodyPr>
          <a:lstStyle/>
          <a:p>
            <a:r>
              <a:rPr lang="en-US" sz="3600" u="sng" dirty="0" smtClean="0">
                <a:solidFill>
                  <a:srgbClr val="FF0000"/>
                </a:solidFill>
              </a:rPr>
              <a:t>Inputs </a:t>
            </a:r>
          </a:p>
          <a:p>
            <a:r>
              <a:rPr lang="en-US" sz="3600" dirty="0" smtClean="0">
                <a:solidFill>
                  <a:srgbClr val="FF0000"/>
                </a:solidFill>
              </a:rPr>
              <a:t>Outputs</a:t>
            </a:r>
            <a:endParaRPr lang="en-US" sz="3600" dirty="0">
              <a:solidFill>
                <a:srgbClr val="FF0000"/>
              </a:solidFill>
            </a:endParaRPr>
          </a:p>
        </p:txBody>
      </p:sp>
      <p:sp>
        <p:nvSpPr>
          <p:cNvPr id="7" name="TextBox 6"/>
          <p:cNvSpPr txBox="1"/>
          <p:nvPr/>
        </p:nvSpPr>
        <p:spPr>
          <a:xfrm>
            <a:off x="4953000" y="3124200"/>
            <a:ext cx="838200" cy="584775"/>
          </a:xfrm>
          <a:prstGeom prst="rect">
            <a:avLst/>
          </a:prstGeom>
          <a:noFill/>
        </p:spPr>
        <p:txBody>
          <a:bodyPr wrap="square" rtlCol="0">
            <a:spAutoFit/>
          </a:bodyPr>
          <a:lstStyle/>
          <a:p>
            <a:r>
              <a:rPr lang="en-US" sz="3200" i="1" dirty="0" smtClean="0"/>
              <a:t>vs.</a:t>
            </a:r>
            <a:endParaRPr lang="en-US" sz="3200" i="1" dirty="0"/>
          </a:p>
        </p:txBody>
      </p:sp>
      <p:sp>
        <p:nvSpPr>
          <p:cNvPr id="8" name="TextBox 7"/>
          <p:cNvSpPr txBox="1"/>
          <p:nvPr/>
        </p:nvSpPr>
        <p:spPr>
          <a:xfrm>
            <a:off x="2286000" y="1905000"/>
            <a:ext cx="2438400" cy="461665"/>
          </a:xfrm>
          <a:prstGeom prst="rect">
            <a:avLst/>
          </a:prstGeom>
          <a:noFill/>
        </p:spPr>
        <p:txBody>
          <a:bodyPr wrap="square" rtlCol="0">
            <a:spAutoFit/>
          </a:bodyPr>
          <a:lstStyle/>
          <a:p>
            <a:r>
              <a:rPr lang="en-US" sz="2400" dirty="0" smtClean="0">
                <a:solidFill>
                  <a:schemeClr val="accent1">
                    <a:lumMod val="50000"/>
                  </a:schemeClr>
                </a:solidFill>
              </a:rPr>
              <a:t>Focal individual</a:t>
            </a:r>
            <a:endParaRPr lang="en-US" sz="2400" dirty="0">
              <a:solidFill>
                <a:schemeClr val="accent1">
                  <a:lumMod val="50000"/>
                </a:schemeClr>
              </a:solidFill>
            </a:endParaRPr>
          </a:p>
        </p:txBody>
      </p:sp>
      <p:sp>
        <p:nvSpPr>
          <p:cNvPr id="9" name="TextBox 8"/>
          <p:cNvSpPr txBox="1"/>
          <p:nvPr/>
        </p:nvSpPr>
        <p:spPr>
          <a:xfrm>
            <a:off x="5867400" y="1905000"/>
            <a:ext cx="2743200" cy="461665"/>
          </a:xfrm>
          <a:prstGeom prst="rect">
            <a:avLst/>
          </a:prstGeom>
          <a:noFill/>
        </p:spPr>
        <p:txBody>
          <a:bodyPr wrap="square" rtlCol="0">
            <a:spAutoFit/>
          </a:bodyPr>
          <a:lstStyle/>
          <a:p>
            <a:r>
              <a:rPr lang="en-US" sz="2400" dirty="0" smtClean="0">
                <a:solidFill>
                  <a:srgbClr val="FF0000"/>
                </a:solidFill>
              </a:rPr>
              <a:t>Referent others</a:t>
            </a:r>
            <a:endParaRPr lang="en-US" sz="2400" dirty="0">
              <a:solidFill>
                <a:srgbClr val="FF0000"/>
              </a:solidFill>
            </a:endParaRPr>
          </a:p>
        </p:txBody>
      </p:sp>
      <p:sp>
        <p:nvSpPr>
          <p:cNvPr id="10" name="Footer Placeholder 9"/>
          <p:cNvSpPr>
            <a:spLocks noGrp="1"/>
          </p:cNvSpPr>
          <p:nvPr>
            <p:ph type="ftr" sz="quarter" idx="10"/>
          </p:nvPr>
        </p:nvSpPr>
        <p:spPr/>
        <p:txBody>
          <a:bodyPr/>
          <a:lstStyle/>
          <a:p>
            <a:r>
              <a:rPr lang="en-US" smtClean="0"/>
              <a:t>SHRM© 2011</a:t>
            </a:r>
            <a:endParaRPr lang="en-US" baseline="0" dirty="0"/>
          </a:p>
        </p:txBody>
      </p:sp>
      <p:sp>
        <p:nvSpPr>
          <p:cNvPr id="11" name="Slide Number Placeholder 10"/>
          <p:cNvSpPr>
            <a:spLocks noGrp="1"/>
          </p:cNvSpPr>
          <p:nvPr>
            <p:ph type="sldNum" sz="quarter" idx="11"/>
          </p:nvPr>
        </p:nvSpPr>
        <p:spPr/>
        <p:txBody>
          <a:bodyPr/>
          <a:lstStyle/>
          <a:p>
            <a:fld id="{B5504D0D-75D1-4576-BE31-25726E8DFEE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Rebalancing the equity comparison</a:t>
            </a:r>
            <a:endParaRPr lang="en-US" dirty="0"/>
          </a:p>
        </p:txBody>
      </p:sp>
      <p:sp>
        <p:nvSpPr>
          <p:cNvPr id="3" name="Content Placeholder 2"/>
          <p:cNvSpPr>
            <a:spLocks noGrp="1"/>
          </p:cNvSpPr>
          <p:nvPr>
            <p:ph idx="1"/>
          </p:nvPr>
        </p:nvSpPr>
        <p:spPr/>
        <p:txBody>
          <a:bodyPr/>
          <a:lstStyle/>
          <a:p>
            <a:r>
              <a:rPr lang="en-US" sz="2400" b="1" dirty="0" smtClean="0"/>
              <a:t>Decrease your inputs:</a:t>
            </a:r>
          </a:p>
          <a:p>
            <a:pPr lvl="1"/>
            <a:r>
              <a:rPr lang="en-US" sz="2400" dirty="0" smtClean="0"/>
              <a:t>Stop working overtime.</a:t>
            </a:r>
          </a:p>
          <a:p>
            <a:pPr lvl="1"/>
            <a:r>
              <a:rPr lang="en-US" sz="2400" dirty="0" smtClean="0"/>
              <a:t>Take longer breaks.</a:t>
            </a:r>
          </a:p>
          <a:p>
            <a:pPr lvl="1"/>
            <a:r>
              <a:rPr lang="en-US" sz="2400" dirty="0" smtClean="0"/>
              <a:t>Don’t offer ideas or suggestions.</a:t>
            </a:r>
          </a:p>
          <a:p>
            <a:r>
              <a:rPr lang="en-US" sz="2400" b="1" dirty="0" smtClean="0"/>
              <a:t>Try to increase your outputs:</a:t>
            </a:r>
          </a:p>
          <a:p>
            <a:pPr lvl="1"/>
            <a:r>
              <a:rPr lang="en-US" sz="2400" dirty="0" smtClean="0"/>
              <a:t>Ask for a raise.</a:t>
            </a:r>
          </a:p>
          <a:p>
            <a:pPr lvl="1"/>
            <a:r>
              <a:rPr lang="en-US" sz="2400" dirty="0" smtClean="0"/>
              <a:t>Look for a new job with higher pay.</a:t>
            </a:r>
            <a:endParaRPr lang="en-US" sz="2400" dirty="0"/>
          </a:p>
        </p:txBody>
      </p:sp>
      <p:sp>
        <p:nvSpPr>
          <p:cNvPr id="4" name="Footer Placeholder 3"/>
          <p:cNvSpPr>
            <a:spLocks noGrp="1"/>
          </p:cNvSpPr>
          <p:nvPr>
            <p:ph type="ftr" sz="quarter" idx="10"/>
          </p:nvPr>
        </p:nvSpPr>
        <p:spPr/>
        <p:txBody>
          <a:bodyPr/>
          <a:lstStyle/>
          <a:p>
            <a:r>
              <a:rPr lang="en-US" smtClean="0"/>
              <a:t>SHRM© 2011</a:t>
            </a:r>
            <a:endParaRPr lang="en-US" baseline="0"/>
          </a:p>
        </p:txBody>
      </p:sp>
      <p:sp>
        <p:nvSpPr>
          <p:cNvPr id="6" name="Slide Number Placeholder 5"/>
          <p:cNvSpPr>
            <a:spLocks noGrp="1"/>
          </p:cNvSpPr>
          <p:nvPr>
            <p:ph type="sldNum" sz="quarter" idx="11"/>
          </p:nvPr>
        </p:nvSpPr>
        <p:spPr/>
        <p:txBody>
          <a:bodyPr/>
          <a:lstStyle/>
          <a:p>
            <a:fld id="{B5504D0D-75D1-4576-BE31-25726E8DFEE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considerations</a:t>
            </a:r>
            <a:endParaRPr lang="en-US" dirty="0"/>
          </a:p>
        </p:txBody>
      </p:sp>
      <p:sp>
        <p:nvSpPr>
          <p:cNvPr id="3" name="Content Placeholder 2"/>
          <p:cNvSpPr>
            <a:spLocks noGrp="1"/>
          </p:cNvSpPr>
          <p:nvPr>
            <p:ph idx="1"/>
          </p:nvPr>
        </p:nvSpPr>
        <p:spPr/>
        <p:txBody>
          <a:bodyPr/>
          <a:lstStyle/>
          <a:p>
            <a:r>
              <a:rPr lang="en-US" sz="2400" b="1" dirty="0" smtClean="0"/>
              <a:t>Internal equity:</a:t>
            </a:r>
          </a:p>
          <a:p>
            <a:pPr lvl="1"/>
            <a:r>
              <a:rPr lang="en-US" sz="2400" dirty="0" smtClean="0"/>
              <a:t>Job evaluation – relative worth of jobs within the organization.</a:t>
            </a:r>
          </a:p>
          <a:p>
            <a:pPr lvl="1"/>
            <a:r>
              <a:rPr lang="en-US" sz="2400" dirty="0" smtClean="0"/>
              <a:t>Parity between jobs.</a:t>
            </a:r>
          </a:p>
          <a:p>
            <a:pPr lvl="1"/>
            <a:r>
              <a:rPr lang="en-US" sz="2400" dirty="0" smtClean="0"/>
              <a:t>Parity between individuals in the same job.</a:t>
            </a:r>
          </a:p>
          <a:p>
            <a:r>
              <a:rPr lang="en-US" sz="2400" b="1" dirty="0" smtClean="0"/>
              <a:t>External equity:</a:t>
            </a:r>
          </a:p>
          <a:p>
            <a:pPr lvl="1"/>
            <a:r>
              <a:rPr lang="en-US" sz="2400" dirty="0" smtClean="0"/>
              <a:t>Market data – relative position in the marketplace.</a:t>
            </a:r>
          </a:p>
          <a:p>
            <a:pPr lvl="1"/>
            <a:r>
              <a:rPr lang="en-US" sz="2400" dirty="0" smtClean="0"/>
              <a:t>Attract and retain quality talent.</a:t>
            </a:r>
          </a:p>
          <a:p>
            <a:pPr lvl="1"/>
            <a:r>
              <a:rPr lang="en-US" sz="2400" dirty="0" smtClean="0"/>
              <a:t>Competitive position.</a:t>
            </a:r>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equity</a:t>
            </a:r>
            <a:endParaRPr lang="en-US" dirty="0"/>
          </a:p>
        </p:txBody>
      </p:sp>
      <p:sp>
        <p:nvSpPr>
          <p:cNvPr id="3" name="Content Placeholder 2"/>
          <p:cNvSpPr>
            <a:spLocks noGrp="1"/>
          </p:cNvSpPr>
          <p:nvPr>
            <p:ph idx="1"/>
          </p:nvPr>
        </p:nvSpPr>
        <p:spPr/>
        <p:txBody>
          <a:bodyPr/>
          <a:lstStyle/>
          <a:p>
            <a:r>
              <a:rPr lang="en-US" sz="2400" b="1" dirty="0" smtClean="0"/>
              <a:t>Objectives:</a:t>
            </a:r>
          </a:p>
          <a:p>
            <a:pPr lvl="1"/>
            <a:r>
              <a:rPr lang="en-US" sz="2400" dirty="0" smtClean="0"/>
              <a:t>Attract talent.</a:t>
            </a:r>
          </a:p>
          <a:p>
            <a:pPr lvl="1"/>
            <a:r>
              <a:rPr lang="en-US" sz="2400" dirty="0" smtClean="0"/>
              <a:t>Retain talent.</a:t>
            </a:r>
          </a:p>
          <a:p>
            <a:pPr lvl="1"/>
            <a:r>
              <a:rPr lang="en-US" sz="2400" dirty="0" smtClean="0"/>
              <a:t>Reward desired performance.</a:t>
            </a:r>
          </a:p>
          <a:p>
            <a:pPr lvl="1"/>
            <a:r>
              <a:rPr lang="en-US" sz="2400" dirty="0" smtClean="0"/>
              <a:t>Cost-effective, affordable.</a:t>
            </a:r>
          </a:p>
          <a:p>
            <a:r>
              <a:rPr lang="en-US" sz="2400" b="1" dirty="0" smtClean="0"/>
              <a:t>Compensation philosophy:</a:t>
            </a:r>
          </a:p>
          <a:p>
            <a:pPr lvl="1"/>
            <a:r>
              <a:rPr lang="en-US" sz="2400" dirty="0" smtClean="0"/>
              <a:t>Competitive position.</a:t>
            </a:r>
          </a:p>
          <a:p>
            <a:pPr lvl="1"/>
            <a:r>
              <a:rPr lang="en-US" sz="2400" dirty="0" smtClean="0"/>
              <a:t>Compensation mix.</a:t>
            </a:r>
            <a:endParaRPr lang="en-US" sz="2400" dirty="0"/>
          </a:p>
        </p:txBody>
      </p:sp>
      <p:sp>
        <p:nvSpPr>
          <p:cNvPr id="5" name="Footer Placeholder 4"/>
          <p:cNvSpPr>
            <a:spLocks noGrp="1"/>
          </p:cNvSpPr>
          <p:nvPr>
            <p:ph type="ftr" sz="quarter" idx="10"/>
          </p:nvPr>
        </p:nvSpPr>
        <p:spPr/>
        <p:txBody>
          <a:bodyPr/>
          <a:lstStyle/>
          <a:p>
            <a:r>
              <a:rPr lang="en-US" smtClean="0"/>
              <a:t>SHRM© 2011</a:t>
            </a:r>
            <a:endParaRPr lang="en-US" baseline="0" dirty="0"/>
          </a:p>
        </p:txBody>
      </p:sp>
      <p:sp>
        <p:nvSpPr>
          <p:cNvPr id="6" name="Slide Number Placeholder 5"/>
          <p:cNvSpPr>
            <a:spLocks noGrp="1"/>
          </p:cNvSpPr>
          <p:nvPr>
            <p:ph type="sldNum" sz="quarter" idx="11"/>
          </p:nvPr>
        </p:nvSpPr>
        <p:spPr/>
        <p:txBody>
          <a:bodyPr/>
          <a:lstStyle/>
          <a:p>
            <a:fld id="{B5504D0D-75D1-4576-BE31-25726E8DFEE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Rewards">
  <a:themeElements>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talRewar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talRewar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talRewar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talRewar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talRewar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talRewar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talRewar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talRewar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talRewar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talRewar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talRewar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talRewar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e35c72e-853b-4481-acd9-8b56c994845b">UC5APVKEY7YA-445657348-325</_dlc_DocId>
    <_dlc_DocIdUrl xmlns="9e35c72e-853b-4481-acd9-8b56c994845b">
      <Url>https://edit.shrm.org/certification/educators/_layouts/15/DocIdRedir.aspx?ID=UC5APVKEY7YA-445657348-325</Url>
      <Description>UC5APVKEY7YA-445657348-325</Description>
    </_dlc_DocIdUrl>
    <SHRMCoreMembersOnly xmlns="f91e3bc2-5a25-4b4f-a838-28da75dacf57" xsi:nil="true"/>
    <TaxKeywordTaxHTField xmlns="9e35c72e-853b-4481-acd9-8b56c994845b">
      <Terms xmlns="http://schemas.microsoft.com/office/infopath/2007/PartnerControls"/>
    </TaxKeywordTaxHTField>
    <TaxCatchAll xmlns="9e35c72e-853b-4481-acd9-8b56c994845b"/>
    <SHRMCoreIsTool xmlns="f91e3bc2-5a25-4b4f-a838-28da75dacf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9C6825AA4D134EB99D2F699F0CF23B" ma:contentTypeVersion="2" ma:contentTypeDescription="Create a new document." ma:contentTypeScope="" ma:versionID="baff4f433a6ac5edff774b4b2755a58b">
  <xsd:schema xmlns:xsd="http://www.w3.org/2001/XMLSchema" xmlns:xs="http://www.w3.org/2001/XMLSchema" xmlns:p="http://schemas.microsoft.com/office/2006/metadata/properties" xmlns:ns1="http://schemas.microsoft.com/sharepoint/v3" xmlns:ns2="9e35c72e-853b-4481-acd9-8b56c994845b" xmlns:ns3="f91e3bc2-5a25-4b4f-a838-28da75dacf57" targetNamespace="http://schemas.microsoft.com/office/2006/metadata/properties" ma:root="true" ma:fieldsID="a4e1b469e09b1a529f1010db51b14675" ns1:_="" ns2:_="" ns3:_="">
    <xsd:import namespace="http://schemas.microsoft.com/sharepoint/v3"/>
    <xsd:import namespace="9e35c72e-853b-4481-acd9-8b56c994845b"/>
    <xsd:import namespace="f91e3bc2-5a25-4b4f-a838-28da75dacf57"/>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KeywordTaxHTField" minOccurs="0"/>
                <xsd:element ref="ns2:TaxCatchAll" minOccurs="0"/>
                <xsd:element ref="ns2:TaxCatchAllLabel" minOccurs="0"/>
                <xsd:element ref="ns3:SHRMCoreIsTool" minOccurs="0"/>
                <xsd:element ref="ns3:SHRMCoreMembers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35c72e-853b-4481-acd9-8b56c99484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3" nillable="true" ma:taxonomy="true" ma:internalName="TaxKeywordTaxHTField" ma:taxonomyFieldName="Enterprise_x0020_Keywords"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34ac6ce0-1bc1-4c00-9ac6-5299b43f4132}" ma:internalName="TaxCatchAll" ma:showField="CatchAllData" ma:web="9e35c72e-853b-4481-acd9-8b56c994845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34ac6ce0-1bc1-4c00-9ac6-5299b43f4132}" ma:internalName="TaxCatchAllLabel" ma:readOnly="true" ma:showField="CatchAllDataLabel" ma:web="9e35c72e-853b-4481-acd9-8b56c99484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1e3bc2-5a25-4b4f-a838-28da75dacf57" elementFormDefault="qualified">
    <xsd:import namespace="http://schemas.microsoft.com/office/2006/documentManagement/types"/>
    <xsd:import namespace="http://schemas.microsoft.com/office/infopath/2007/PartnerControls"/>
    <xsd:element name="SHRMCoreIsTool" ma:index="17" nillable="true" ma:displayName="Is Tool" ma:internalName="Is_x0020_Tool">
      <xsd:simpleType>
        <xsd:restriction base="dms:Boolean"/>
      </xsd:simpleType>
    </xsd:element>
    <xsd:element name="SHRMCoreMembersOnly" ma:index="18" nillable="true" ma:displayName="Members Only" ma:internalName="Members_x0020_Onl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825F7C4-3693-45DF-8535-A3173AAFF649}"/>
</file>

<file path=customXml/itemProps2.xml><?xml version="1.0" encoding="utf-8"?>
<ds:datastoreItem xmlns:ds="http://schemas.openxmlformats.org/officeDocument/2006/customXml" ds:itemID="{14EECD3A-2C5A-4090-B31D-A59342E80B9F}"/>
</file>

<file path=customXml/itemProps3.xml><?xml version="1.0" encoding="utf-8"?>
<ds:datastoreItem xmlns:ds="http://schemas.openxmlformats.org/officeDocument/2006/customXml" ds:itemID="{C3712DB2-5306-4ED8-B829-C8D0FA9F36A8}"/>
</file>

<file path=customXml/itemProps4.xml><?xml version="1.0" encoding="utf-8"?>
<ds:datastoreItem xmlns:ds="http://schemas.openxmlformats.org/officeDocument/2006/customXml" ds:itemID="{2D8FAB40-F38F-4729-AA9D-BE8EFE3F059B}"/>
</file>

<file path=docProps/app.xml><?xml version="1.0" encoding="utf-8"?>
<Properties xmlns="http://schemas.openxmlformats.org/officeDocument/2006/extended-properties" xmlns:vt="http://schemas.openxmlformats.org/officeDocument/2006/docPropsVTypes">
  <Template/>
  <TotalTime>134</TotalTime>
  <Words>14197</Words>
  <Application>Microsoft Office PowerPoint</Application>
  <PresentationFormat>On-screen Show (4:3)</PresentationFormat>
  <Paragraphs>797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TotalRewards</vt:lpstr>
      <vt:lpstr>Managing a Salary Survey Project</vt:lpstr>
      <vt:lpstr>Key concepts</vt:lpstr>
      <vt:lpstr>Key concepts</vt:lpstr>
      <vt:lpstr>Learning objectives for Session 1</vt:lpstr>
      <vt:lpstr>Motivation theories</vt:lpstr>
      <vt:lpstr>Equity theory</vt:lpstr>
      <vt:lpstr>Rebalancing the equity comparison</vt:lpstr>
      <vt:lpstr>Equity considerations</vt:lpstr>
      <vt:lpstr>External equity</vt:lpstr>
      <vt:lpstr>Compensation philosophy</vt:lpstr>
      <vt:lpstr>Competitive position</vt:lpstr>
      <vt:lpstr>Competitive position</vt:lpstr>
      <vt:lpstr>Compensation mix</vt:lpstr>
      <vt:lpstr>Compensation mix</vt:lpstr>
      <vt:lpstr>What is a salary survey?</vt:lpstr>
      <vt:lpstr>Purposes of a salary survey</vt:lpstr>
      <vt:lpstr>Purposes of a salary survey</vt:lpstr>
      <vt:lpstr>Legal considerations</vt:lpstr>
      <vt:lpstr>Make-or-buy decision</vt:lpstr>
      <vt:lpstr>Evaluating vendor surveys</vt:lpstr>
      <vt:lpstr>Make-or-buy decision</vt:lpstr>
      <vt:lpstr>Activity 1 – Investigate benchmark job pay rates</vt:lpstr>
      <vt:lpstr>End of Session 1</vt:lpstr>
      <vt:lpstr>Learning objectives  for Session 2</vt:lpstr>
      <vt:lpstr>Planning the salary survey project</vt:lpstr>
      <vt:lpstr>Planning the survey project</vt:lpstr>
      <vt:lpstr>Background information/timeliness of data</vt:lpstr>
      <vt:lpstr>Competitors to include</vt:lpstr>
      <vt:lpstr>Jobs to include</vt:lpstr>
      <vt:lpstr>Jobs to include</vt:lpstr>
      <vt:lpstr>Information to collect</vt:lpstr>
      <vt:lpstr>Information to collect</vt:lpstr>
      <vt:lpstr>Design the survey instrument</vt:lpstr>
      <vt:lpstr>Activity 2 – Gantt chart activity</vt:lpstr>
      <vt:lpstr>End of Session 2</vt:lpstr>
      <vt:lpstr>Learning objectives for Session 3</vt:lpstr>
      <vt:lpstr>Collecting data</vt:lpstr>
      <vt:lpstr>Analyzing survey results</vt:lpstr>
      <vt:lpstr>Dealing with outliers/anomalies</vt:lpstr>
      <vt:lpstr>Statistical analysis</vt:lpstr>
      <vt:lpstr>Statistical analysis</vt:lpstr>
      <vt:lpstr>Market pay line</vt:lpstr>
      <vt:lpstr>Market pay regression line</vt:lpstr>
      <vt:lpstr>Activity 3 – Analyzing survey data activity</vt:lpstr>
      <vt:lpstr>Dealing with pay issues</vt:lpstr>
      <vt:lpstr>Wrap up</vt:lpstr>
      <vt:lpstr>End of Session 3; End of Module</vt:lpstr>
    </vt:vector>
  </TitlesOfParts>
  <Company>SHRM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elewis</dc:creator>
  <cp:lastModifiedBy>SHRM</cp:lastModifiedBy>
  <cp:revision>304</cp:revision>
  <dcterms:created xsi:type="dcterms:W3CDTF">2008-03-26T17:38:49Z</dcterms:created>
  <dcterms:modified xsi:type="dcterms:W3CDTF">2011-09-07T16:35:26Z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0x010100BE9C6825AA4D134EB99D2F699F0CF23B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Order">
    <vt:r8>24000</vt:r8>
  </property>
  <property fmtid="{D5CDD505-2E9C-101B-9397-08002B2CF9AE}" pid="9" name="_dlc_DocIdItemGuid">
    <vt:lpwstr>2fa5fb90-4816-4f69-b02c-aa05ab22b616</vt:lpwstr>
  </property>
</Properties>
</file>